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28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3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21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5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2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03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4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40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0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46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98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03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6E30-2F2C-477B-9F4F-D116587F5C9D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3045-8D6A-4139-AA2C-64F032F68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88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6653"/>
            <a:ext cx="9144000" cy="7576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66652"/>
            <a:ext cx="9144000" cy="757646"/>
          </a:xfrm>
        </p:spPr>
        <p:txBody>
          <a:bodyPr>
            <a:normAutofit/>
          </a:bodyPr>
          <a:lstStyle/>
          <a:p>
            <a: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„ЦВРЧАК И МРАВ“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724298"/>
            <a:ext cx="9144000" cy="41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9203915"/>
              </p:ext>
            </p:extLst>
          </p:nvPr>
        </p:nvGraphicFramePr>
        <p:xfrm>
          <a:off x="530271" y="182880"/>
          <a:ext cx="10391502" cy="64922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391502">
                  <a:extLst>
                    <a:ext uri="{9D8B030D-6E8A-4147-A177-3AD203B41FA5}">
                      <a16:colId xmlns:a16="http://schemas.microsoft.com/office/drawing/2014/main" xmlns="" val="3530606764"/>
                    </a:ext>
                  </a:extLst>
                </a:gridCol>
              </a:tblGrid>
              <a:tr h="6175586">
                <a:tc>
                  <a:txBody>
                    <a:bodyPr/>
                    <a:lstStyle/>
                    <a:p>
                      <a:pPr algn="ctr"/>
                      <a:r>
                        <a:rPr lang="sr-Cyrl-BA" sz="3600" dirty="0" smtClean="0"/>
                        <a:t>„ЦВРЧАК</a:t>
                      </a:r>
                      <a:r>
                        <a:rPr lang="sr-Cyrl-BA" sz="3600" baseline="0" dirty="0" smtClean="0"/>
                        <a:t> И МРАВ</a:t>
                      </a:r>
                      <a:r>
                        <a:rPr lang="sr-Cyrl-BA" sz="3600" dirty="0" smtClean="0"/>
                        <a:t>“</a:t>
                      </a:r>
                      <a:endParaRPr lang="sr-Latn-BA" sz="3600" dirty="0" smtClean="0"/>
                    </a:p>
                    <a:p>
                      <a:pPr algn="ctr"/>
                      <a:endParaRPr lang="sr-Cyrl-BA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Певао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цврчак</a:t>
                      </a:r>
                      <a:r>
                        <a:rPr lang="en-US" sz="2400" kern="1200" dirty="0" smtClean="0">
                          <a:effectLst/>
                        </a:rPr>
                        <a:t> мали</a:t>
                      </a:r>
                      <a:r>
                        <a:rPr lang="sr-Cyrl-BA" sz="2400" kern="1200" dirty="0" smtClean="0">
                          <a:effectLst/>
                        </a:rPr>
                        <a:t>          </a:t>
                      </a:r>
                      <a:r>
                        <a:rPr lang="sr-Latn-BA" sz="2400" kern="1200" dirty="0" smtClean="0">
                          <a:effectLst/>
                        </a:rPr>
                        <a:t>      </a:t>
                      </a:r>
                      <a:r>
                        <a:rPr lang="en-US" sz="2400" kern="1200" dirty="0" smtClean="0">
                          <a:effectLst/>
                        </a:rPr>
                        <a:t>А мраву </a:t>
                      </a:r>
                      <a:r>
                        <a:rPr lang="en-US" sz="2400" kern="1200" dirty="0" err="1" smtClean="0">
                          <a:effectLst/>
                        </a:rPr>
                        <a:t>тешко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пада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лета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сјај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sr-Cyrl-BA" sz="2400" kern="1200" dirty="0" smtClean="0">
                          <a:effectLst/>
                        </a:rPr>
                        <a:t>                             </a:t>
                      </a:r>
                      <a:r>
                        <a:rPr lang="sr-Latn-BA" sz="2400" kern="1200" dirty="0" smtClean="0">
                          <a:effectLst/>
                        </a:rPr>
                        <a:t>     </a:t>
                      </a:r>
                      <a:r>
                        <a:rPr lang="en-US" sz="2400" kern="1200" dirty="0" smtClean="0">
                          <a:effectLst/>
                        </a:rPr>
                        <a:t>да </a:t>
                      </a:r>
                      <a:r>
                        <a:rPr lang="en-US" sz="2400" kern="1200" dirty="0" err="1" smtClean="0">
                          <a:effectLst/>
                        </a:rPr>
                        <a:t>од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свог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зноја</a:t>
                      </a:r>
                      <a:r>
                        <a:rPr lang="en-US" sz="2400" kern="1200" dirty="0" smtClean="0">
                          <a:effectLst/>
                        </a:rPr>
                        <a:t> да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smtClean="0">
                          <a:effectLst/>
                        </a:rPr>
                        <a:t>а </a:t>
                      </a:r>
                      <a:r>
                        <a:rPr lang="en-US" sz="2400" kern="1200" dirty="0" err="1" smtClean="0">
                          <a:effectLst/>
                        </a:rPr>
                        <a:t>кад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се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јесен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свали</a:t>
                      </a:r>
                      <a:r>
                        <a:rPr lang="en-US" sz="2400" kern="1200" dirty="0" smtClean="0">
                          <a:effectLst/>
                        </a:rPr>
                        <a:t>,</a:t>
                      </a:r>
                      <a:r>
                        <a:rPr lang="sr-Cyrl-BA" sz="2400" kern="1200" dirty="0" smtClean="0">
                          <a:effectLst/>
                        </a:rPr>
                        <a:t>           </a:t>
                      </a:r>
                      <a:r>
                        <a:rPr lang="sr-Latn-BA" sz="2400" kern="1200" dirty="0" smtClean="0">
                          <a:effectLst/>
                        </a:rPr>
                        <a:t>   </a:t>
                      </a:r>
                      <a:r>
                        <a:rPr lang="sr-Cyrl-CS" sz="2400" kern="1200" dirty="0" smtClean="0">
                          <a:effectLst/>
                        </a:rPr>
                        <a:t>п</a:t>
                      </a:r>
                      <a:r>
                        <a:rPr lang="en-US" sz="2400" kern="1200" dirty="0" smtClean="0">
                          <a:effectLst/>
                        </a:rPr>
                        <a:t>a </a:t>
                      </a:r>
                      <a:r>
                        <a:rPr lang="en-US" sz="2400" kern="1200" dirty="0" err="1" smtClean="0">
                          <a:effectLst/>
                        </a:rPr>
                        <a:t>рече</a:t>
                      </a:r>
                      <a:r>
                        <a:rPr lang="en-US" sz="2400" kern="1200" dirty="0" smtClean="0">
                          <a:effectLst/>
                        </a:rPr>
                        <a:t>: „</a:t>
                      </a:r>
                      <a:r>
                        <a:rPr lang="en-US" sz="2400" kern="1200" dirty="0" err="1" smtClean="0">
                          <a:effectLst/>
                        </a:rPr>
                        <a:t>Где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си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тада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чаробни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прође</a:t>
                      </a:r>
                      <a:r>
                        <a:rPr lang="en-US" sz="2400" kern="1200" dirty="0" smtClean="0">
                          <a:effectLst/>
                        </a:rPr>
                        <a:t> мај </a:t>
                      </a:r>
                      <a:r>
                        <a:rPr lang="sr-Cyrl-BA" sz="2400" kern="1200" dirty="0" smtClean="0">
                          <a:effectLst/>
                        </a:rPr>
                        <a:t>              </a:t>
                      </a: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sr-Cyrl-CS" sz="2400" kern="1200" dirty="0" smtClean="0">
                          <a:effectLst/>
                        </a:rPr>
                        <a:t>био кад сунце сја?“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smtClean="0">
                          <a:effectLst/>
                        </a:rPr>
                        <a:t>и </a:t>
                      </a:r>
                      <a:r>
                        <a:rPr lang="en-US" sz="2400" kern="1200" dirty="0" err="1" smtClean="0">
                          <a:effectLst/>
                        </a:rPr>
                        <a:t>студен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дуну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прва</a:t>
                      </a:r>
                      <a:r>
                        <a:rPr lang="en-US" sz="2400" kern="1200" dirty="0" smtClean="0">
                          <a:effectLst/>
                        </a:rPr>
                        <a:t>: </a:t>
                      </a:r>
                      <a:r>
                        <a:rPr lang="sr-Cyrl-BA" sz="2400" kern="1200" dirty="0" smtClean="0">
                          <a:effectLst/>
                        </a:rPr>
                        <a:t>              </a:t>
                      </a:r>
                      <a:r>
                        <a:rPr lang="sr-Cyrl-CS" sz="2400" kern="1200" dirty="0" smtClean="0">
                          <a:effectLst/>
                        </a:rPr>
                        <a:t>„Разблудног лета чари</a:t>
                      </a:r>
                      <a:r>
                        <a:rPr lang="sr-Latn-BA" sz="2400" kern="1200" dirty="0" smtClean="0">
                          <a:effectLst/>
                        </a:rPr>
                        <a:t>    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ни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муве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нити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црва</a:t>
                      </a:r>
                      <a:r>
                        <a:rPr lang="en-US" sz="2400" kern="1200" dirty="0" smtClean="0">
                          <a:effectLst/>
                        </a:rPr>
                        <a:t>. </a:t>
                      </a:r>
                      <a:r>
                        <a:rPr lang="sr-Cyrl-BA" sz="2400" kern="1200" dirty="0" smtClean="0">
                          <a:effectLst/>
                        </a:rPr>
                        <a:t>                </a:t>
                      </a:r>
                      <a:r>
                        <a:rPr lang="sr-Cyrl-CS" sz="2400" kern="1200" dirty="0" smtClean="0">
                          <a:effectLst/>
                        </a:rPr>
                        <a:t>И месечине сан                                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Суседу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оде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мраву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sr-Cyrl-BA" sz="2400" kern="1200" dirty="0" smtClean="0">
                          <a:effectLst/>
                        </a:rPr>
                        <a:t>                  </a:t>
                      </a:r>
                      <a:r>
                        <a:rPr lang="sr-Cyrl-CS" sz="2400" kern="1200" dirty="0" smtClean="0">
                          <a:effectLst/>
                        </a:rPr>
                        <a:t>Певао сам с пуно жари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кунући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љуту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глад</a:t>
                      </a:r>
                      <a:r>
                        <a:rPr lang="en-US" sz="2400" kern="1200" dirty="0" smtClean="0">
                          <a:effectLst/>
                        </a:rPr>
                        <a:t>:</a:t>
                      </a:r>
                      <a:r>
                        <a:rPr lang="sr-Cyrl-BA" sz="2400" kern="1200" dirty="0" smtClean="0">
                          <a:effectLst/>
                        </a:rPr>
                        <a:t>                  </a:t>
                      </a:r>
                      <a:r>
                        <a:rPr lang="sr-Cyrl-CS" sz="2400" kern="1200" dirty="0" smtClean="0">
                          <a:effectLst/>
                        </a:rPr>
                        <a:t>Кроз вече, ноћ и дан“.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sr-Latn-BA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smtClean="0">
                          <a:effectLst/>
                        </a:rPr>
                        <a:t>„</a:t>
                      </a:r>
                      <a:r>
                        <a:rPr lang="en-US" sz="2400" kern="1200" dirty="0" err="1" smtClean="0">
                          <a:effectLst/>
                        </a:rPr>
                        <a:t>Смилуј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се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јаду</a:t>
                      </a:r>
                      <a:r>
                        <a:rPr lang="en-US" sz="2400" kern="1200" dirty="0" smtClean="0">
                          <a:effectLst/>
                        </a:rPr>
                        <a:t> праву         </a:t>
                      </a:r>
                      <a:r>
                        <a:rPr lang="sr-Latn-CS" sz="2400" kern="1200" dirty="0" smtClean="0">
                          <a:effectLst/>
                        </a:rPr>
                        <a:t>   </a:t>
                      </a:r>
                      <a:r>
                        <a:rPr lang="sr-Cyrl-CS" sz="2400" kern="1200" dirty="0" smtClean="0">
                          <a:effectLst/>
                        </a:rPr>
                        <a:t>„Певао место рада!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помози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</a:rPr>
                        <a:t>брате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</a:rPr>
                        <a:t>сад</a:t>
                      </a:r>
                      <a:r>
                        <a:rPr lang="en-US" sz="2400" kern="1200" dirty="0" smtClean="0">
                          <a:effectLst/>
                        </a:rPr>
                        <a:t>!</a:t>
                      </a:r>
                      <a:r>
                        <a:rPr lang="sr-Cyrl-BA" sz="2400" kern="1200" dirty="0" smtClean="0">
                          <a:effectLst/>
                        </a:rPr>
                        <a:t>                 </a:t>
                      </a:r>
                      <a:r>
                        <a:rPr lang="sr-Cyrl-CS" sz="2400" kern="1200" dirty="0" smtClean="0">
                          <a:effectLst/>
                        </a:rPr>
                        <a:t>И мој сад хоћеш труд!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Узајми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два</a:t>
                      </a:r>
                      <a:r>
                        <a:rPr lang="sr-Cyrl-BA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smtClean="0">
                          <a:effectLst/>
                        </a:rPr>
                        <a:t>-</a:t>
                      </a:r>
                      <a:r>
                        <a:rPr lang="sr-Cyrl-BA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три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зрна</a:t>
                      </a:r>
                      <a:r>
                        <a:rPr lang="en-US" sz="2400" kern="1200" dirty="0" smtClean="0">
                          <a:effectLst/>
                        </a:rPr>
                        <a:t>,</a:t>
                      </a:r>
                      <a:r>
                        <a:rPr lang="sr-Cyrl-BA" sz="2400" kern="1200" dirty="0" smtClean="0">
                          <a:effectLst/>
                        </a:rPr>
                        <a:t>             </a:t>
                      </a:r>
                      <a:r>
                        <a:rPr lang="sr-Cyrl-CS" sz="2400" kern="1200" dirty="0" smtClean="0">
                          <a:effectLst/>
                        </a:rPr>
                        <a:t>Е, брајко, играј сада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sr-Latn-BA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ма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какве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хране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дај</a:t>
                      </a:r>
                      <a:r>
                        <a:rPr lang="en-US" sz="2400" kern="1200" dirty="0" smtClean="0">
                          <a:effectLst/>
                        </a:rPr>
                        <a:t>; </a:t>
                      </a:r>
                      <a:r>
                        <a:rPr lang="sr-Cyrl-BA" sz="2400" kern="1200" dirty="0" smtClean="0">
                          <a:effectLst/>
                        </a:rPr>
                        <a:t>                </a:t>
                      </a:r>
                      <a:r>
                        <a:rPr lang="sr-Cyrl-CS" sz="2400" kern="1200" dirty="0" smtClean="0">
                          <a:effectLst/>
                        </a:rPr>
                        <a:t>Док ветра свира студ!“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r>
                        <a:rPr lang="sr-Latn-BA" sz="2400" kern="1200" dirty="0" smtClean="0">
                          <a:effectLst/>
                        </a:rPr>
                        <a:t>  </a:t>
                      </a:r>
                      <a:r>
                        <a:rPr lang="en-US" sz="2400" kern="1200" dirty="0" err="1" smtClean="0">
                          <a:effectLst/>
                        </a:rPr>
                        <a:t>чим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зима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прође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црна</a:t>
                      </a:r>
                      <a:r>
                        <a:rPr lang="en-US" sz="2400" kern="1200" dirty="0" smtClean="0">
                          <a:effectLst/>
                        </a:rPr>
                        <a:t>,</a:t>
                      </a:r>
                    </a:p>
                    <a:p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sr-Latn-BA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вратићу</a:t>
                      </a:r>
                      <a:r>
                        <a:rPr lang="en-US" sz="2400" kern="1200" dirty="0" smtClean="0">
                          <a:effectLst/>
                        </a:rPr>
                        <a:t> </a:t>
                      </a:r>
                      <a:r>
                        <a:rPr lang="en-US" sz="2400" kern="1200" dirty="0" err="1" smtClean="0">
                          <a:effectLst/>
                        </a:rPr>
                        <a:t>зајам</a:t>
                      </a:r>
                      <a:r>
                        <a:rPr lang="en-US" sz="2400" kern="1200" dirty="0" smtClean="0">
                          <a:effectLst/>
                        </a:rPr>
                        <a:t>, </a:t>
                      </a:r>
                      <a:r>
                        <a:rPr lang="en-US" sz="2400" kern="1200" dirty="0" err="1" smtClean="0">
                          <a:effectLst/>
                        </a:rPr>
                        <a:t>знај</a:t>
                      </a:r>
                      <a:r>
                        <a:rPr lang="en-US" sz="2400" kern="1200" dirty="0" smtClean="0">
                          <a:effectLst/>
                        </a:rPr>
                        <a:t>." </a:t>
                      </a:r>
                      <a:r>
                        <a:rPr lang="sr-Cyrl-BA" sz="2400" kern="1200" dirty="0" smtClean="0">
                          <a:effectLst/>
                        </a:rPr>
                        <a:t>                                         Ла Фонтен</a:t>
                      </a:r>
                      <a:endParaRPr lang="en-US" sz="2400" kern="1200" dirty="0" smtClean="0"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7961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108" y="1531739"/>
            <a:ext cx="3010225" cy="343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865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_cvrcak_i_mr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5720" y="0"/>
            <a:ext cx="541461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56815" y="43843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</a:rPr>
              <a:t>Свака басна има </a:t>
            </a:r>
            <a:r>
              <a:rPr lang="sr-Cyrl-BA" sz="2800" b="1" u="sng" dirty="0" smtClean="0">
                <a:solidFill>
                  <a:schemeClr val="bg1"/>
                </a:solidFill>
              </a:rPr>
              <a:t>поуку</a:t>
            </a:r>
            <a:r>
              <a:rPr lang="sr-Cyrl-BA" sz="2800" b="1" dirty="0" smtClean="0">
                <a:solidFill>
                  <a:schemeClr val="bg1"/>
                </a:solidFill>
              </a:rPr>
              <a:t>, на основу које можемо нешто да научимо.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945565"/>
            <a:ext cx="6938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БАСНА ЈЕ КРАТКА ПРИЧА </a:t>
            </a:r>
            <a:endParaRPr lang="sr-Cyrl-RS" sz="2800" b="1" dirty="0" smtClean="0">
              <a:solidFill>
                <a:schemeClr val="bg1"/>
              </a:solidFill>
            </a:endParaRPr>
          </a:p>
          <a:p>
            <a:r>
              <a:rPr lang="sr-Cyrl-RS" sz="2800" b="1" dirty="0" smtClean="0">
                <a:solidFill>
                  <a:schemeClr val="bg1"/>
                </a:solidFill>
              </a:rPr>
              <a:t>У </a:t>
            </a:r>
            <a:r>
              <a:rPr lang="sr-Cyrl-RS" sz="2800" b="1" dirty="0">
                <a:solidFill>
                  <a:schemeClr val="bg1"/>
                </a:solidFill>
              </a:rPr>
              <a:t>КОЈОЈ ПИСАЦ ГОВОРИ </a:t>
            </a:r>
            <a:r>
              <a:rPr lang="sr-Cyrl-RS" sz="2800" b="1" dirty="0" smtClean="0">
                <a:solidFill>
                  <a:schemeClr val="bg1"/>
                </a:solidFill>
              </a:rPr>
              <a:t>О ЖИВОТИЊАМА</a:t>
            </a:r>
            <a:r>
              <a:rPr lang="sr-Cyrl-RS" sz="2800" b="1" dirty="0">
                <a:solidFill>
                  <a:schemeClr val="bg1"/>
                </a:solidFill>
              </a:rPr>
              <a:t>, АЛИ ПРИ ТОМЕ МИСЛИ НА ЉУДЕ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995" y="2726174"/>
            <a:ext cx="56657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</a:rPr>
              <a:t>Особине животиња подсјећају  </a:t>
            </a:r>
            <a:r>
              <a:rPr lang="sr-Cyrl-RS" sz="2800" b="1" dirty="0" smtClean="0">
                <a:solidFill>
                  <a:schemeClr val="bg1"/>
                </a:solidFill>
              </a:rPr>
              <a:t>нас</a:t>
            </a:r>
          </a:p>
          <a:p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sr-Cyrl-RS" sz="2800" b="1" dirty="0">
                <a:solidFill>
                  <a:schemeClr val="bg1"/>
                </a:solidFill>
              </a:rPr>
              <a:t>на особине људи.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AppData\Local\Microsoft\Windows\Temporary Internet Files\Content.IE5\CANN6MPX\cricket-30979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133" y="3281082"/>
            <a:ext cx="4795867" cy="35769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2685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BA" sz="4000" b="1" dirty="0" smtClean="0">
                <a:solidFill>
                  <a:schemeClr val="bg1"/>
                </a:solidFill>
              </a:rPr>
              <a:t>Лектира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sr-Cyrl-BA" sz="4000" b="1" dirty="0" smtClean="0">
                <a:solidFill>
                  <a:schemeClr val="bg1"/>
                </a:solidFill>
              </a:rPr>
              <a:t>„Басне“ Ла Фонтен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1769" y="1943798"/>
            <a:ext cx="5992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</a:rPr>
              <a:t>Назив дјела: „Цврчак и мрав“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4358" y="2704060"/>
            <a:ext cx="3740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 smtClean="0"/>
              <a:t> </a:t>
            </a:r>
            <a:r>
              <a:rPr lang="sr-Cyrl-BA" sz="3600" dirty="0" smtClean="0">
                <a:solidFill>
                  <a:schemeClr val="bg1"/>
                </a:solidFill>
              </a:rPr>
              <a:t>Писац: Ла Фонтен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PC\AppData\Local\Microsoft\Windows\Temporary Internet Files\Content.IE5\CANN6MPX\Cartoon-An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0393" y="3886169"/>
            <a:ext cx="2149521" cy="2351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52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4327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sr-Cyrl-BA" sz="3200" dirty="0" smtClean="0">
                <a:solidFill>
                  <a:schemeClr val="bg1"/>
                </a:solidFill>
              </a:rPr>
              <a:t>Ла Фонтен</a:t>
            </a:r>
            <a:r>
              <a:rPr lang="sr-Cyrl-CS" sz="3200" dirty="0" smtClean="0">
                <a:solidFill>
                  <a:schemeClr val="bg1"/>
                </a:solidFill>
              </a:rPr>
              <a:t> је познати француски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sr-Cyrl-CS" sz="3200" dirty="0" smtClean="0">
                <a:solidFill>
                  <a:schemeClr val="bg1"/>
                </a:solidFill>
              </a:rPr>
              <a:t>баснописац.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endParaRPr lang="sr-Cyrl-BA" sz="3200" dirty="0" smtClean="0">
              <a:solidFill>
                <a:schemeClr val="bg1"/>
              </a:solidFill>
            </a:endParaRPr>
          </a:p>
          <a:p>
            <a:r>
              <a:rPr lang="sr-Cyrl-CS" sz="3200" dirty="0" smtClean="0">
                <a:solidFill>
                  <a:schemeClr val="bg1"/>
                </a:solidFill>
              </a:rPr>
              <a:t>Писао је у стиху. </a:t>
            </a:r>
          </a:p>
          <a:p>
            <a:endParaRPr lang="sr-Cyrl-CS" sz="3200" dirty="0" smtClean="0">
              <a:solidFill>
                <a:schemeClr val="bg1"/>
              </a:solidFill>
            </a:endParaRPr>
          </a:p>
          <a:p>
            <a:r>
              <a:rPr lang="sr-Cyrl-CS" sz="3200" dirty="0" smtClean="0">
                <a:solidFill>
                  <a:schemeClr val="bg1"/>
                </a:solidFill>
              </a:rPr>
              <a:t>Главни ликови у његовим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sr-Cyrl-CS" sz="3200" dirty="0" smtClean="0">
                <a:solidFill>
                  <a:schemeClr val="bg1"/>
                </a:solidFill>
              </a:rPr>
              <a:t>баснама су </a:t>
            </a:r>
          </a:p>
          <a:p>
            <a:r>
              <a:rPr lang="sr-Cyrl-CS" sz="3200" dirty="0" smtClean="0">
                <a:solidFill>
                  <a:schemeClr val="bg1"/>
                </a:solidFill>
              </a:rPr>
              <a:t>најчешће животиње, али има и оних у </a:t>
            </a:r>
          </a:p>
          <a:p>
            <a:r>
              <a:rPr lang="sr-Cyrl-CS" sz="3200" dirty="0" smtClean="0">
                <a:solidFill>
                  <a:schemeClr val="bg1"/>
                </a:solidFill>
              </a:rPr>
              <a:t>којима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sr-Cyrl-CS" sz="3200" dirty="0" smtClean="0">
                <a:solidFill>
                  <a:schemeClr val="bg1"/>
                </a:solidFill>
              </a:rPr>
              <a:t>су јунаци људи.</a:t>
            </a:r>
          </a:p>
          <a:p>
            <a:r>
              <a:rPr lang="sr-Cyrl-C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r-Cyrl-CS" sz="3200" dirty="0" smtClean="0">
                <a:solidFill>
                  <a:schemeClr val="bg1"/>
                </a:solidFill>
              </a:rPr>
              <a:t>У особинама његових јунака наглашене су различите људске особине.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PC\AppData\Local\Microsoft\Windows\Temporary Internet Files\Content.IE5\HZZ31C6B\Jean_de_La_Fontai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0299" y="734786"/>
            <a:ext cx="4291701" cy="517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59428" y="293915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chemeClr val="bg1"/>
                </a:solidFill>
              </a:rPr>
              <a:t>Биљешке о писцу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 cstate="print"/>
          <a:srcRect t="15266" b="8792"/>
          <a:stretch>
            <a:fillRect/>
          </a:stretch>
        </p:blipFill>
        <p:spPr>
          <a:xfrm>
            <a:off x="899160" y="3307202"/>
            <a:ext cx="10298430" cy="332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1333" y="1042698"/>
            <a:ext cx="59268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Вријеме радње:</a:t>
            </a:r>
            <a:r>
              <a:rPr lang="sr-Cyrl-B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</a:rPr>
              <a:t>Љето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sr-Cyrl-BA" sz="3000" dirty="0" smtClean="0">
                <a:solidFill>
                  <a:schemeClr val="bg1"/>
                </a:solidFill>
              </a:rPr>
              <a:t>јесен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</a:rPr>
              <a:t>и зима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67" y="1873610"/>
            <a:ext cx="65186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Мјесто радње: </a:t>
            </a:r>
            <a:r>
              <a:rPr lang="sr-Cyrl-BA" sz="3000" dirty="0" smtClean="0">
                <a:solidFill>
                  <a:schemeClr val="bg1"/>
                </a:solidFill>
              </a:rPr>
              <a:t>Испред кућице мрава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7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776" y="224922"/>
            <a:ext cx="533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000" dirty="0" smtClean="0"/>
              <a:t> </a:t>
            </a:r>
            <a:r>
              <a:rPr lang="sr-Cyrl-BA" sz="3200" b="1" dirty="0" smtClean="0">
                <a:solidFill>
                  <a:schemeClr val="bg1"/>
                </a:solidFill>
              </a:rPr>
              <a:t>Главни ликови</a:t>
            </a:r>
            <a:r>
              <a:rPr lang="sr-Cyrl-BA" sz="2000" dirty="0" smtClean="0">
                <a:solidFill>
                  <a:schemeClr val="bg1"/>
                </a:solidFill>
              </a:rPr>
              <a:t>: </a:t>
            </a:r>
            <a:r>
              <a:rPr lang="sr-Cyrl-BA" sz="2800" b="1" dirty="0" smtClean="0">
                <a:solidFill>
                  <a:schemeClr val="bg1"/>
                </a:solidFill>
              </a:rPr>
              <a:t>ц</a:t>
            </a:r>
            <a:r>
              <a:rPr lang="sr-Cyrl-BA" sz="2800" b="1" dirty="0" smtClean="0">
                <a:solidFill>
                  <a:schemeClr val="bg1"/>
                </a:solidFill>
              </a:rPr>
              <a:t>врчак</a:t>
            </a:r>
            <a:r>
              <a:rPr lang="sr-Cyrl-BA" sz="2800" dirty="0" smtClean="0">
                <a:solidFill>
                  <a:schemeClr val="bg1"/>
                </a:solidFill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</a:rPr>
              <a:t>и </a:t>
            </a:r>
            <a:r>
              <a:rPr lang="sr-Cyrl-BA" sz="2800" b="1" dirty="0" smtClean="0">
                <a:solidFill>
                  <a:schemeClr val="bg1"/>
                </a:solidFill>
              </a:rPr>
              <a:t>мрав.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0596" y="1380199"/>
            <a:ext cx="4958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</a:rPr>
              <a:t>Особине главних ликова: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sr-Cyrl-BA" sz="3200" dirty="0" smtClean="0">
                <a:solidFill>
                  <a:schemeClr val="bg1"/>
                </a:solidFill>
              </a:rPr>
              <a:t>           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PC\AppData\Local\Microsoft\Windows\Temporary Internet Files\Content.IE5\CANN6MPX\cricket-30979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967" y="2855650"/>
            <a:ext cx="5366279" cy="40023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63570" y="3499154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</a:rPr>
              <a:t>лијен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5567" y="3034950"/>
            <a:ext cx="1677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</a:rPr>
              <a:t>безбрижан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54200" y="4532637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</a:rPr>
              <a:t>непромишљен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8808" y="2544997"/>
            <a:ext cx="1816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</a:rPr>
              <a:t>лакомислен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1872" y="3989484"/>
            <a:ext cx="1033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</a:rPr>
              <a:t>мудар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3045" y="5102477"/>
            <a:ext cx="1403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</a:rPr>
              <a:t>вриједан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C\AppData\Local\Microsoft\Windows\Temporary Internet Files\Content.IE5\CANN6MPX\Cartoon-Ant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1706" y="3980445"/>
            <a:ext cx="2802664" cy="306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358E-6 3.7037E-7 C 0.00846 0.00069 0.01588 0.0037 0.02434 0.00718 C 0.02786 0.00833 0.03528 0.01088 0.03528 0.01111 C 0.04647 0.01944 0.04152 0.0169 0.04998 0.02014 C 0.05428 0.02477 0.05753 0.0294 0.06222 0.03287 C 0.06482 0.03681 0.06808 0.03935 0.06977 0.04444 C 0.07276 0.05393 0.07068 0.05023 0.07576 0.05556 C 0.0794 0.07292 0.07341 0.04653 0.08057 0.06667 C 0.08344 0.07407 0.08812 0.09352 0.08916 0.10208 C 0.09151 0.11829 0.09437 0.13426 0.09671 0.15046 C 0.0984 0.16181 0.10244 0.17106 0.10517 0.18194 C 0.10895 0.19815 0.11077 0.21273 0.11754 0.22662 C 0.11884 0.23611 0.12131 0.23889 0.1273 0.24143 C 0.14149 0.25625 0.14604 0.25324 0.16648 0.25486 C 0.18613 0.25278 0.1929 0.25139 0.21424 0.25301 C 0.21568 0.2537 0.21828 0.25486 0.21828 0.25509 " pathEditMode="relative" rAng="0" ptsTypes="fffffff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332E-7 2.59259E-6 C -0.0069 0.00092 -0.01328 0.00231 -0.0203 0.00324 C -0.04868 0.01088 -0.07458 0.01018 -0.10465 0.01111 C -0.10712 0.01203 -0.10998 0.01203 -0.11233 0.01342 C -0.12027 0.01782 -0.12677 0.02523 -0.13497 0.02916 C -0.14356 0.04097 -0.13862 0.03541 -0.14838 0.0449 C -0.14942 0.04606 -0.15046 0.04722 -0.15163 0.04838 C -0.15267 0.0493 -0.15515 0.05162 -0.15515 0.05185 C -0.15749 0.05972 -0.16348 0.05486 -0.1696 0.05278 C -0.17806 0.04722 -0.18821 0.05162 -0.19771 0.04838 C -0.21216 0.04352 -0.18704 0.05162 -0.20552 0.04606 C -0.20773 0.04537 -0.21229 0.04375 -0.21229 0.04398 C -0.21892 0.04421 -0.22569 0.04398 -0.23246 0.0449 C -0.23298 0.0449 -0.24053 0.04768 -0.24261 0.04838 C -0.24365 0.04884 -0.24587 0.0493 -0.24587 0.04953 C -0.24925 0.05162 -0.25992 0.06088 -0.26266 0.06203 C -0.26825 0.06365 -0.27398 0.06458 -0.27958 0.06643 C -0.29403 0.06458 -0.29624 0.06412 -0.31433 0.06412 " pathEditMode="relative" rAng="0" ptsTypes="f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26 -0.00208 0.00664 -0.00393 0.0099 -0.00601 C 0.01797 -0.00532 0.02604 -0.00509 0.03411 -0.00393 C 0.03528 -0.0037 0.03671 -0.00347 0.03749 -0.00208 C 0.03827 -0.00069 0.03775 0.00232 0.03853 0.00394 C 0.04283 0.01366 0.05025 0.01806 0.05623 0.02338 C 0.05923 0.03149 0.06352 0.03334 0.06834 0.03912 C 0.07615 0.04838 0.08318 0.05232 0.09255 0.05487 C 0.10504 0.06181 0.12756 0.05232 0.1411 0.05093 C 0.14695 0.04769 0.15294 0.04838 0.1588 0.04514 C 0.20396 0.04723 0.186 0.04699 0.21281 0.04699 " pathEditMode="relative" ptsTypes="ffff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422E-6 -0.0257 C -0.00846 -0.02639 -0.01692 -0.02662 -0.02538 -0.02778 C -0.03358 -0.02894 -0.03878 -0.04121 -0.04633 -0.04537 C -0.04894 -0.04861 -0.05141 -0.05185 -0.05401 -0.05509 C -0.05518 -0.05648 -0.0574 -0.05903 -0.0574 -0.0588 C -0.06416 -0.07685 -0.07106 -0.09306 -0.07835 -0.11019 C -0.08226 -0.11945 -0.0872 -0.13102 -0.09267 -0.1375 C -0.0941 -0.14584 -0.09787 -0.15417 -0.10256 -0.15718 C -0.10751 -0.17014 -0.11636 -0.17246 -0.12456 -0.17477 C -0.12677 -0.17616 -0.12898 -0.17732 -0.1312 -0.17871 C -0.13237 -0.1794 -0.13458 -0.18056 -0.13458 -0.18033 C -0.1502 -0.1794 -0.16308 -0.17824 -0.17753 -0.17084 C -0.18209 -0.16852 -0.18755 -0.1669 -0.19185 -0.16297 C -0.19562 -0.15949 -0.20057 -0.15347 -0.20512 -0.15324 C -0.23844 -0.15116 -0.27294 -0.14931 -0.30652 -0.14931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1181 C 0.0069 0.01088 0.01484 0.01088 0.0207 0.00764 C 0.03241 0.00116 0.03879 -0.01365 0.04881 -0.02245 C 0.05258 -0.03402 0.06157 -0.04282 0.06651 -0.05416 C 0.07133 -0.06504 0.07432 -0.07638 0.07718 -0.08819 C 0.07914 -0.13472 0.07497 -0.11713 0.08239 -0.14236 C 0.08682 -0.15717 0.09931 -0.16226 0.11076 -0.16643 C 0.11936 -0.1699 0.12938 -0.17824 0.13888 -0.17847 C 0.16543 -0.17916 0.19185 -0.17847 0.21841 -0.17847 " pathEditMode="relative" rAng="0" ptsTypes="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897E-6 0.00949 C -0.00196 0.00926 -0.03346 0.00995 -0.04413 0.00162 C -0.05597 -0.00718 -0.07406 -0.02593 -0.08448 -0.04005 C -0.09072 -0.04861 -0.09072 -0.05278 -0.09958 -0.05973 C -0.10686 -0.06574 -0.11754 -0.07639 -0.12222 -0.08727 C -0.12808 -0.10162 -0.13355 -0.11922 -0.13732 -0.13496 C -0.14136 -0.15232 -0.1437 -0.16829 -0.14982 -0.18426 C -0.15125 -0.19375 -0.15307 -0.19746 -0.15737 -0.20417 C -0.15841 -0.2088 -0.16023 -0.2132 -0.16127 -0.21806 C -0.16609 -0.2419 -0.15841 -0.21574 -0.16491 -0.23588 C -0.16791 -0.26667 -0.17285 -0.2963 -0.18014 -0.325 C -0.18379 -0.33982 -0.18756 -0.34954 -0.19641 -0.35857 C -0.20045 -0.36806 -0.20487 -0.37431 -0.21164 -0.37848 C -0.21398 -0.37986 -0.21906 -0.38218 -0.21906 -0.38195 C -0.2309 -0.39445 -0.24366 -0.39561 -0.25668 -0.40209 C -0.32084 -0.39977 -0.29338 -0.41274 -0.31603 -0.39422 " pathEditMode="relative" rAng="0" ptsTypes="fffffffffffffff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rcRect t="15266" b="8792"/>
          <a:stretch>
            <a:fillRect/>
          </a:stretch>
        </p:blipFill>
        <p:spPr>
          <a:xfrm>
            <a:off x="914400" y="3531993"/>
            <a:ext cx="10298430" cy="332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94524" y="1648743"/>
            <a:ext cx="953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Идеја дјела</a:t>
            </a:r>
            <a:r>
              <a:rPr lang="sr-Cyrl-BA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443" y="634319"/>
            <a:ext cx="2310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/>
              <a:t> </a:t>
            </a:r>
            <a:r>
              <a:rPr lang="sr-Cyrl-BA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 дјела</a:t>
            </a:r>
            <a:r>
              <a:rPr lang="sr-Cyrl-BA" sz="28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2846" y="668774"/>
            <a:ext cx="5538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Посљедице</a:t>
            </a:r>
            <a:r>
              <a:rPr lang="sr-Cyrl-BA" sz="2800" b="1" dirty="0" smtClean="0">
                <a:solidFill>
                  <a:schemeClr val="bg1"/>
                </a:solidFill>
              </a:rPr>
              <a:t> </a:t>
            </a:r>
            <a:r>
              <a:rPr lang="sr-Cyrl-BA" sz="2800" dirty="0" smtClean="0">
                <a:solidFill>
                  <a:schemeClr val="bg1"/>
                </a:solidFill>
              </a:rPr>
              <a:t>марљивости и нерада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834640" y="2845415"/>
            <a:ext cx="801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Буди </a:t>
            </a:r>
            <a:r>
              <a:rPr lang="sr-Cyrl-BA" sz="2800" dirty="0" smtClean="0">
                <a:solidFill>
                  <a:schemeClr val="bg1"/>
                </a:solidFill>
              </a:rPr>
              <a:t>мудар и увијек мисли на будућност...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0875" y="1689854"/>
            <a:ext cx="4043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Ко ради не боји се глади;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5677" y="2284214"/>
            <a:ext cx="294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Ко ради тај и има;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659670"/>
              </p:ext>
            </p:extLst>
          </p:nvPr>
        </p:nvGraphicFramePr>
        <p:xfrm>
          <a:off x="742950" y="712671"/>
          <a:ext cx="9300754" cy="52239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00754">
                  <a:extLst>
                    <a:ext uri="{9D8B030D-6E8A-4147-A177-3AD203B41FA5}">
                      <a16:colId xmlns:a16="http://schemas.microsoft.com/office/drawing/2014/main" xmlns="" val="2980396210"/>
                    </a:ext>
                  </a:extLst>
                </a:gridCol>
              </a:tblGrid>
              <a:tr h="5223934">
                <a:tc>
                  <a:txBody>
                    <a:bodyPr/>
                    <a:lstStyle/>
                    <a:p>
                      <a:pPr algn="ctr"/>
                      <a:r>
                        <a:rPr lang="sr-Cyrl-BA" sz="2400" dirty="0" smtClean="0"/>
                        <a:t>  </a:t>
                      </a:r>
                    </a:p>
                    <a:p>
                      <a:pPr algn="ctr"/>
                      <a:r>
                        <a:rPr lang="sr-Cyrl-BA" sz="2400" dirty="0" smtClean="0"/>
                        <a:t> </a:t>
                      </a:r>
                      <a:endParaRPr lang="sr-Cyrl-BA" sz="2400" baseline="0" dirty="0" smtClean="0"/>
                    </a:p>
                    <a:p>
                      <a:r>
                        <a:rPr lang="sr-Cyrl-BA" sz="2400" kern="1200" dirty="0" smtClean="0"/>
                        <a:t>         ЗАДАТАК ЗА САМОСТАЛАН РАД</a:t>
                      </a:r>
                    </a:p>
                    <a:p>
                      <a:endParaRPr lang="sr-Cyrl-BA" sz="2400" kern="1200" dirty="0" smtClean="0"/>
                    </a:p>
                    <a:p>
                      <a:endParaRPr lang="en-US" sz="2400" kern="1200" dirty="0" smtClean="0"/>
                    </a:p>
                    <a:p>
                      <a:r>
                        <a:rPr lang="sr-Cyrl-BA" sz="2400" kern="1200" dirty="0" smtClean="0"/>
                        <a:t>         </a:t>
                      </a:r>
                      <a:r>
                        <a:rPr lang="sr-Cyrl-BA" sz="2800" kern="1200" dirty="0" smtClean="0"/>
                        <a:t>Препричати ову басну у</a:t>
                      </a:r>
                      <a:r>
                        <a:rPr lang="sr-Cyrl-BA" sz="2800" kern="1200" baseline="0" dirty="0" smtClean="0"/>
                        <a:t> свеске </a:t>
                      </a:r>
                    </a:p>
                    <a:p>
                      <a:r>
                        <a:rPr lang="sr-Cyrl-BA" sz="2800" kern="1200" baseline="0" dirty="0" smtClean="0"/>
                        <a:t>             али тако да је завршите на</a:t>
                      </a:r>
                    </a:p>
                    <a:p>
                      <a:r>
                        <a:rPr lang="sr-Cyrl-BA" sz="2800" kern="1200" baseline="0" dirty="0" smtClean="0"/>
                        <a:t>                     другачији начин</a:t>
                      </a:r>
                      <a:r>
                        <a:rPr lang="sr-Cyrl-BA" sz="2800" kern="1200" dirty="0" smtClean="0"/>
                        <a:t>. </a:t>
                      </a:r>
                      <a:endParaRPr lang="en-US" sz="2800" kern="1200" dirty="0" smtClean="0"/>
                    </a:p>
                    <a:p>
                      <a:pPr algn="ctr"/>
                      <a:endParaRPr lang="sr-Cyrl-BA" sz="2400" baseline="0" dirty="0" smtClean="0"/>
                    </a:p>
                    <a:p>
                      <a:pPr algn="ctr"/>
                      <a:endParaRPr lang="sr-Cyrl-BA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692234"/>
                  </a:ext>
                </a:extLst>
              </a:tr>
            </a:tbl>
          </a:graphicData>
        </a:graphic>
      </p:graphicFrame>
      <p:pic>
        <p:nvPicPr>
          <p:cNvPr id="4" name="Picture 3" descr="unname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1040" y="569843"/>
            <a:ext cx="3655280" cy="550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61070" y="2194562"/>
            <a:ext cx="1143000" cy="1360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Буди</a:t>
            </a:r>
            <a:endParaRPr lang="sr-Cyrl-BA" b="1" dirty="0">
              <a:solidFill>
                <a:schemeClr val="tx1"/>
              </a:solidFill>
            </a:endParaRPr>
          </a:p>
          <a:p>
            <a:pPr algn="ctr"/>
            <a:r>
              <a:rPr lang="sr-Cyrl-BA" b="1" dirty="0" smtClean="0">
                <a:solidFill>
                  <a:schemeClr val="tx1"/>
                </a:solidFill>
              </a:rPr>
              <a:t>вриједан као мрав!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9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886</TotalTime>
  <Words>351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34</cp:revision>
  <dcterms:created xsi:type="dcterms:W3CDTF">2020-03-31T20:35:20Z</dcterms:created>
  <dcterms:modified xsi:type="dcterms:W3CDTF">2020-04-05T13:40:49Z</dcterms:modified>
</cp:coreProperties>
</file>