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21B7-604A-44D9-98B3-05666A123B18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9444-9AE6-49C6-BFF9-934D4B389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225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21B7-604A-44D9-98B3-05666A123B18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9444-9AE6-49C6-BFF9-934D4B389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1874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21B7-604A-44D9-98B3-05666A123B18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9444-9AE6-49C6-BFF9-934D4B389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8828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21B7-604A-44D9-98B3-05666A123B18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9444-9AE6-49C6-BFF9-934D4B389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175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21B7-604A-44D9-98B3-05666A123B18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9444-9AE6-49C6-BFF9-934D4B389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932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21B7-604A-44D9-98B3-05666A123B18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9444-9AE6-49C6-BFF9-934D4B389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7343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21B7-604A-44D9-98B3-05666A123B18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9444-9AE6-49C6-BFF9-934D4B389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3008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21B7-604A-44D9-98B3-05666A123B18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9444-9AE6-49C6-BFF9-934D4B389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519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21B7-604A-44D9-98B3-05666A123B18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9444-9AE6-49C6-BFF9-934D4B389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909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21B7-604A-44D9-98B3-05666A123B18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9444-9AE6-49C6-BFF9-934D4B389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3867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21B7-604A-44D9-98B3-05666A123B18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9444-9AE6-49C6-BFF9-934D4B389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443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121B7-604A-44D9-98B3-05666A123B18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19444-9AE6-49C6-BFF9-934D4B389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2904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49903" y="901521"/>
            <a:ext cx="6915956" cy="1408806"/>
          </a:xfrm>
        </p:spPr>
        <p:txBody>
          <a:bodyPr>
            <a:normAutofit fontScale="90000"/>
          </a:bodyPr>
          <a:lstStyle/>
          <a:p>
            <a:r>
              <a:rPr lang="sr-Cyrl-RS" sz="4400" b="1" dirty="0" smtClean="0">
                <a:solidFill>
                  <a:schemeClr val="bg1"/>
                </a:solidFill>
              </a:rPr>
              <a:t>ЦАР СОЛОМОН, </a:t>
            </a:r>
            <a:br>
              <a:rPr lang="sr-Cyrl-RS" sz="4400" b="1" dirty="0" smtClean="0">
                <a:solidFill>
                  <a:schemeClr val="bg1"/>
                </a:solidFill>
              </a:rPr>
            </a:br>
            <a:r>
              <a:rPr lang="sr-Cyrl-RS" sz="4400" b="1" dirty="0" smtClean="0">
                <a:solidFill>
                  <a:schemeClr val="bg1"/>
                </a:solidFill>
              </a:rPr>
              <a:t>НАЈМУДРИЈИ ЦАР ИЗРАИЉА</a:t>
            </a:r>
            <a:endParaRPr lang="en-US" sz="44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29137" y="2615407"/>
            <a:ext cx="2757488" cy="362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3612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6898" y="1027907"/>
            <a:ext cx="10156902" cy="4162280"/>
          </a:xfrm>
        </p:spPr>
        <p:txBody>
          <a:bodyPr>
            <a:normAutofit/>
          </a:bodyPr>
          <a:lstStyle/>
          <a:p>
            <a:r>
              <a:rPr lang="sr-Cyrl-RS" sz="2400" b="1" dirty="0" smtClean="0">
                <a:solidFill>
                  <a:schemeClr val="bg1"/>
                </a:solidFill>
              </a:rPr>
              <a:t>У својој двадесетој години постао је трећи израиљски цар.</a:t>
            </a:r>
          </a:p>
          <a:p>
            <a:pPr marL="0" indent="0">
              <a:buNone/>
            </a:pPr>
            <a:endParaRPr lang="sr-Cyrl-RS" sz="2400" b="1" dirty="0" smtClean="0">
              <a:solidFill>
                <a:schemeClr val="bg1"/>
              </a:solidFill>
            </a:endParaRPr>
          </a:p>
          <a:p>
            <a:r>
              <a:rPr lang="sr-Cyrl-RS" sz="2400" b="1" dirty="0" smtClean="0">
                <a:solidFill>
                  <a:schemeClr val="bg1"/>
                </a:solidFill>
              </a:rPr>
              <a:t>Владао је од 970. до 931. године прије Христа.</a:t>
            </a:r>
          </a:p>
          <a:p>
            <a:pPr marL="0" indent="0">
              <a:buNone/>
            </a:pPr>
            <a:endParaRPr lang="sr-Cyrl-RS" sz="2400" b="1" dirty="0" smtClean="0">
              <a:solidFill>
                <a:schemeClr val="bg1"/>
              </a:solidFill>
            </a:endParaRPr>
          </a:p>
          <a:p>
            <a:r>
              <a:rPr lang="sr-Cyrl-RS" sz="2400" b="1" dirty="0" smtClean="0">
                <a:solidFill>
                  <a:schemeClr val="bg1"/>
                </a:solidFill>
              </a:rPr>
              <a:t>У једном сну сањао је Бога, који му је рекао да тражи шта год хоће и да ће му то испунити.</a:t>
            </a:r>
          </a:p>
          <a:p>
            <a:pPr marL="0" indent="0">
              <a:buNone/>
            </a:pPr>
            <a:endParaRPr lang="sr-Cyrl-RS" sz="2400" b="1" dirty="0" smtClean="0">
              <a:solidFill>
                <a:schemeClr val="bg1"/>
              </a:solidFill>
            </a:endParaRPr>
          </a:p>
          <a:p>
            <a:r>
              <a:rPr lang="sr-Cyrl-RS" sz="2400" b="1" dirty="0" smtClean="0">
                <a:solidFill>
                  <a:schemeClr val="bg1"/>
                </a:solidFill>
              </a:rPr>
              <a:t>Соломон је затражио мудрост и досљедност да би могао бити праведан према својим поданицима.</a:t>
            </a:r>
          </a:p>
          <a:p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862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>
                <a:solidFill>
                  <a:schemeClr val="bg1"/>
                </a:solidFill>
              </a:rPr>
              <a:t>СОЛОМОНОВА МУДРОСТ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840" y="1803323"/>
            <a:ext cx="7012258" cy="4351338"/>
          </a:xfrm>
        </p:spPr>
        <p:txBody>
          <a:bodyPr>
            <a:normAutofit/>
          </a:bodyPr>
          <a:lstStyle/>
          <a:p>
            <a:r>
              <a:rPr lang="sr-Cyrl-RS" sz="2000" b="1" dirty="0" smtClean="0">
                <a:solidFill>
                  <a:schemeClr val="bg1"/>
                </a:solidFill>
              </a:rPr>
              <a:t>Једном приликом, Соломон је сјео пред градску капију да рјешава спорове својих грађана.</a:t>
            </a:r>
          </a:p>
          <a:p>
            <a:pPr marL="0" indent="0">
              <a:buNone/>
            </a:pPr>
            <a:endParaRPr lang="sr-Cyrl-RS" sz="2000" b="1" dirty="0" smtClean="0">
              <a:solidFill>
                <a:schemeClr val="bg1"/>
              </a:solidFill>
            </a:endParaRPr>
          </a:p>
          <a:p>
            <a:r>
              <a:rPr lang="sr-Cyrl-RS" sz="2000" b="1" dirty="0" smtClean="0">
                <a:solidFill>
                  <a:schemeClr val="bg1"/>
                </a:solidFill>
              </a:rPr>
              <a:t>Пред њега су дошле и двије жене које су се спориле око дјетета.</a:t>
            </a:r>
          </a:p>
          <a:p>
            <a:pPr marL="0" indent="0">
              <a:buNone/>
            </a:pPr>
            <a:endParaRPr lang="sr-Cyrl-RS" sz="2000" b="1" dirty="0" smtClean="0">
              <a:solidFill>
                <a:schemeClr val="bg1"/>
              </a:solidFill>
            </a:endParaRPr>
          </a:p>
          <a:p>
            <a:r>
              <a:rPr lang="sr-Cyrl-RS" sz="2000" b="1" dirty="0" smtClean="0">
                <a:solidFill>
                  <a:schemeClr val="bg1"/>
                </a:solidFill>
              </a:rPr>
              <a:t>Соломон је, тада, показао своју велику мудрост, која га је прославила као најмудријег човјека у Библији.</a:t>
            </a:r>
          </a:p>
          <a:p>
            <a:pPr marL="0" indent="0">
              <a:buNone/>
            </a:pPr>
            <a:endParaRPr lang="sr-Cyrl-RS" sz="2000" b="1" dirty="0" smtClean="0">
              <a:solidFill>
                <a:schemeClr val="bg1"/>
              </a:solidFill>
            </a:endParaRPr>
          </a:p>
          <a:p>
            <a:r>
              <a:rPr lang="sr-Cyrl-RS" sz="2000" b="1" dirty="0" smtClean="0">
                <a:solidFill>
                  <a:schemeClr val="bg1"/>
                </a:solidFill>
              </a:rPr>
              <a:t>На основу реакције жена донио је праву одлуку ко је права дјететова мајка.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878" y="1895707"/>
            <a:ext cx="3736820" cy="381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390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b="1" dirty="0" smtClean="0">
                <a:solidFill>
                  <a:schemeClr val="bg1"/>
                </a:solidFill>
              </a:rPr>
              <a:t>СОЛОМОН ГРАДИ ХРАМ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1500188"/>
            <a:ext cx="7391400" cy="4805363"/>
          </a:xfrm>
        </p:spPr>
        <p:txBody>
          <a:bodyPr>
            <a:normAutofit/>
          </a:bodyPr>
          <a:lstStyle/>
          <a:p>
            <a:r>
              <a:rPr lang="sr-Cyrl-RS" sz="2000" b="1" dirty="0" smtClean="0">
                <a:solidFill>
                  <a:schemeClr val="bg1"/>
                </a:solidFill>
              </a:rPr>
              <a:t>Четврте године, своје владавине, Соломон је започео градњу храма.</a:t>
            </a:r>
          </a:p>
          <a:p>
            <a:r>
              <a:rPr lang="sr-Cyrl-RS" sz="2000" b="1" dirty="0" smtClean="0">
                <a:solidFill>
                  <a:schemeClr val="bg1"/>
                </a:solidFill>
              </a:rPr>
              <a:t>Изабрано мјесто за храм било је брдо Морија (брдо на којем је Авраму одређено да принесе свога сина Исака на жртву).</a:t>
            </a:r>
          </a:p>
          <a:p>
            <a:r>
              <a:rPr lang="sr-Cyrl-RS" sz="2000" b="1" dirty="0" smtClean="0">
                <a:solidFill>
                  <a:schemeClr val="bg1"/>
                </a:solidFill>
              </a:rPr>
              <a:t>Храм је грађен седам и по година.</a:t>
            </a:r>
          </a:p>
          <a:p>
            <a:r>
              <a:rPr lang="sr-Cyrl-RS" sz="2000" b="1" dirty="0" smtClean="0">
                <a:solidFill>
                  <a:schemeClr val="bg1"/>
                </a:solidFill>
              </a:rPr>
              <a:t>Саграђен је по узору на Мојсијеву скинију, али много већи и богатији.</a:t>
            </a:r>
          </a:p>
          <a:p>
            <a:r>
              <a:rPr lang="sr-Cyrl-RS" sz="2000" b="1" dirty="0" smtClean="0">
                <a:solidFill>
                  <a:schemeClr val="bg1"/>
                </a:solidFill>
              </a:rPr>
              <a:t>Зидови храма са вањске стране били су обложени бијелим мермером , а изнутра златом.</a:t>
            </a:r>
          </a:p>
          <a:p>
            <a:r>
              <a:rPr lang="sr-Cyrl-RS" sz="2000" b="1" dirty="0" smtClean="0">
                <a:solidFill>
                  <a:schemeClr val="bg1"/>
                </a:solidFill>
              </a:rPr>
              <a:t>Ковчег завјета унесен је у најсветији дио храма који се зове „Светиња над светињама“.</a:t>
            </a:r>
          </a:p>
          <a:p>
            <a:r>
              <a:rPr lang="sr-Cyrl-RS" sz="2000" b="1" dirty="0" smtClean="0">
                <a:solidFill>
                  <a:schemeClr val="bg1"/>
                </a:solidFill>
              </a:rPr>
              <a:t>Соломонов храм постојао је 425 година, а уништио га је вавилонски цар Навуходоносор.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43850" y="1690688"/>
            <a:ext cx="3409949" cy="413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9604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b="1" dirty="0" smtClean="0">
                <a:solidFill>
                  <a:schemeClr val="bg1"/>
                </a:solidFill>
              </a:rPr>
              <a:t>СОЛОМОНОВ ГРИЈЕХ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98657"/>
          </a:xfrm>
        </p:spPr>
        <p:txBody>
          <a:bodyPr>
            <a:normAutofit/>
          </a:bodyPr>
          <a:lstStyle/>
          <a:p>
            <a:r>
              <a:rPr lang="sr-Cyrl-RS" sz="2000" b="1" dirty="0" smtClean="0">
                <a:solidFill>
                  <a:schemeClr val="bg1"/>
                </a:solidFill>
              </a:rPr>
              <a:t>Када је Соломон остарио, ослабила је његова вјера у једнога Бога.</a:t>
            </a:r>
          </a:p>
          <a:p>
            <a:pPr marL="0" indent="0">
              <a:buNone/>
            </a:pPr>
            <a:endParaRPr lang="sr-Cyrl-RS" sz="2000" b="1" dirty="0" smtClean="0">
              <a:solidFill>
                <a:schemeClr val="bg1"/>
              </a:solidFill>
            </a:endParaRPr>
          </a:p>
          <a:p>
            <a:r>
              <a:rPr lang="sr-Cyrl-RS" sz="2000" b="1" dirty="0" smtClean="0">
                <a:solidFill>
                  <a:schemeClr val="bg1"/>
                </a:solidFill>
              </a:rPr>
              <a:t>Господ га је двапут упозоравао због поштовања идола, али га Соломон није послушао.</a:t>
            </a:r>
          </a:p>
          <a:p>
            <a:pPr marL="0" indent="0">
              <a:buNone/>
            </a:pPr>
            <a:endParaRPr lang="sr-Cyrl-RS" sz="2000" b="1" dirty="0" smtClean="0">
              <a:solidFill>
                <a:schemeClr val="bg1"/>
              </a:solidFill>
            </a:endParaRPr>
          </a:p>
          <a:p>
            <a:r>
              <a:rPr lang="sr-Cyrl-RS" sz="2000" b="1" dirty="0" smtClean="0">
                <a:solidFill>
                  <a:schemeClr val="bg1"/>
                </a:solidFill>
              </a:rPr>
              <a:t>Бог му је обећао да ће му одузети царство и дати другоме.</a:t>
            </a:r>
          </a:p>
          <a:p>
            <a:pPr marL="0" indent="0">
              <a:buNone/>
            </a:pPr>
            <a:endParaRPr lang="sr-Cyrl-RS" sz="2000" b="1" dirty="0" smtClean="0">
              <a:solidFill>
                <a:schemeClr val="bg1"/>
              </a:solidFill>
            </a:endParaRPr>
          </a:p>
          <a:p>
            <a:r>
              <a:rPr lang="sr-Cyrl-RS" sz="2000" b="1" dirty="0" smtClean="0">
                <a:solidFill>
                  <a:schemeClr val="bg1"/>
                </a:solidFill>
              </a:rPr>
              <a:t>За вријеме владавине његовог сина Ровоама, царство је подијељено на два дијела.</a:t>
            </a:r>
          </a:p>
          <a:p>
            <a:pPr marL="0" indent="0">
              <a:buNone/>
            </a:pPr>
            <a:endParaRPr lang="sr-Cyrl-RS" sz="2000" b="1" dirty="0" smtClean="0">
              <a:solidFill>
                <a:schemeClr val="bg1"/>
              </a:solidFill>
            </a:endParaRPr>
          </a:p>
          <a:p>
            <a:r>
              <a:rPr lang="sr-Cyrl-RS" sz="2000" b="1" dirty="0" smtClean="0">
                <a:solidFill>
                  <a:schemeClr val="bg1"/>
                </a:solidFill>
              </a:rPr>
              <a:t>Соломон је владао </a:t>
            </a:r>
            <a:r>
              <a:rPr lang="en-US" sz="2000" b="1" dirty="0" smtClean="0">
                <a:solidFill>
                  <a:schemeClr val="bg1"/>
                </a:solidFill>
              </a:rPr>
              <a:t>40</a:t>
            </a:r>
            <a:r>
              <a:rPr lang="sr-Cyrl-RS" sz="2000" b="1" dirty="0" smtClean="0">
                <a:solidFill>
                  <a:schemeClr val="bg1"/>
                </a:solidFill>
              </a:rPr>
              <a:t> </a:t>
            </a:r>
            <a:r>
              <a:rPr lang="sr-Cyrl-RS" sz="2000" b="1" dirty="0" smtClean="0">
                <a:solidFill>
                  <a:schemeClr val="bg1"/>
                </a:solidFill>
              </a:rPr>
              <a:t>година и сахрањен је у Јерусалиму.</a:t>
            </a:r>
          </a:p>
        </p:txBody>
      </p:sp>
    </p:spTree>
    <p:extLst>
      <p:ext uri="{BB962C8B-B14F-4D97-AF65-F5344CB8AC3E}">
        <p14:creationId xmlns:p14="http://schemas.microsoft.com/office/powerpoint/2010/main" xmlns="" val="208859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9911"/>
            <a:ext cx="10048875" cy="51625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sr-Cyrl-RS" sz="2400" b="1" dirty="0" smtClean="0">
                <a:solidFill>
                  <a:schemeClr val="bg1"/>
                </a:solidFill>
              </a:rPr>
              <a:t>СОЛОМОН </a:t>
            </a:r>
            <a:r>
              <a:rPr lang="sr-Cyrl-RS" sz="2400" b="1" dirty="0" smtClean="0">
                <a:solidFill>
                  <a:schemeClr val="bg1"/>
                </a:solidFill>
              </a:rPr>
              <a:t>КАО ПИСАЦ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sr-Cyrl-RS" sz="2000" b="1" dirty="0" smtClean="0">
                <a:solidFill>
                  <a:schemeClr val="bg1"/>
                </a:solidFill>
              </a:rPr>
              <a:t>Приписују </a:t>
            </a:r>
            <a:r>
              <a:rPr lang="sr-Cyrl-RS" sz="2000" b="1" dirty="0" smtClean="0">
                <a:solidFill>
                  <a:schemeClr val="bg1"/>
                </a:solidFill>
              </a:rPr>
              <a:t>му се око </a:t>
            </a:r>
            <a:r>
              <a:rPr lang="en-US" sz="2000" b="1" dirty="0" smtClean="0">
                <a:solidFill>
                  <a:schemeClr val="bg1"/>
                </a:solidFill>
              </a:rPr>
              <a:t>3000</a:t>
            </a:r>
            <a:r>
              <a:rPr lang="sr-Cyrl-RS" sz="2000" b="1" dirty="0" smtClean="0">
                <a:solidFill>
                  <a:schemeClr val="bg1"/>
                </a:solidFill>
              </a:rPr>
              <a:t> </a:t>
            </a:r>
            <a:r>
              <a:rPr lang="sr-Cyrl-RS" sz="2000" b="1" dirty="0" smtClean="0">
                <a:solidFill>
                  <a:schemeClr val="bg1"/>
                </a:solidFill>
              </a:rPr>
              <a:t>прича и око </a:t>
            </a:r>
            <a:r>
              <a:rPr lang="en-US" sz="2000" b="1" dirty="0" smtClean="0">
                <a:solidFill>
                  <a:schemeClr val="bg1"/>
                </a:solidFill>
              </a:rPr>
              <a:t>1000</a:t>
            </a:r>
            <a:r>
              <a:rPr lang="sr-Cyrl-RS" sz="2000" b="1" dirty="0" smtClean="0">
                <a:solidFill>
                  <a:schemeClr val="bg1"/>
                </a:solidFill>
              </a:rPr>
              <a:t> </a:t>
            </a:r>
            <a:r>
              <a:rPr lang="sr-Cyrl-RS" sz="2000" b="1" dirty="0" smtClean="0">
                <a:solidFill>
                  <a:schemeClr val="bg1"/>
                </a:solidFill>
              </a:rPr>
              <a:t>пјесама.</a:t>
            </a:r>
          </a:p>
          <a:p>
            <a:r>
              <a:rPr lang="sr-Cyrl-RS" sz="2000" b="1" dirty="0" smtClean="0">
                <a:solidFill>
                  <a:schemeClr val="bg1"/>
                </a:solidFill>
              </a:rPr>
              <a:t>Своје кајање за гријехе пред Господом, Соломон је исказао у књизи која се зове „Књига проповједникова“.</a:t>
            </a:r>
          </a:p>
          <a:p>
            <a:r>
              <a:rPr lang="sr-Cyrl-RS" sz="2000" b="1" dirty="0" smtClean="0">
                <a:solidFill>
                  <a:schemeClr val="bg1"/>
                </a:solidFill>
              </a:rPr>
              <a:t>У дјелу „Приче Соломонове“ налазе са кратке и мудре изреке или поуке намијењене младима.</a:t>
            </a:r>
          </a:p>
          <a:p>
            <a:r>
              <a:rPr lang="sr-Cyrl-RS" sz="2000" b="1" dirty="0" smtClean="0">
                <a:solidFill>
                  <a:schemeClr val="bg1"/>
                </a:solidFill>
              </a:rPr>
              <a:t>Приписује му се и ауторство над књигом „Пјесма над пјесмама“ у којој је приказана Божија љубав према људима.</a:t>
            </a:r>
          </a:p>
          <a:p>
            <a:pPr marL="0" indent="0">
              <a:buNone/>
            </a:pPr>
            <a:endParaRPr lang="sr-Cyrl-RS" sz="2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Cyrl-RS" sz="2400" b="1" dirty="0" smtClean="0">
                <a:solidFill>
                  <a:schemeClr val="bg1"/>
                </a:solidFill>
              </a:rPr>
              <a:t> СОЛОМОНОВЕ ИЗРЕКЕ</a:t>
            </a:r>
          </a:p>
          <a:p>
            <a:r>
              <a:rPr lang="sr-Cyrl-RS" sz="2000" b="1" dirty="0" smtClean="0">
                <a:solidFill>
                  <a:schemeClr val="bg1"/>
                </a:solidFill>
              </a:rPr>
              <a:t>„ Почетак је мудрости страх </a:t>
            </a:r>
            <a:r>
              <a:rPr lang="sr-Cyrl-RS" sz="2000" b="1" dirty="0" smtClean="0">
                <a:solidFill>
                  <a:schemeClr val="bg1"/>
                </a:solidFill>
              </a:rPr>
              <a:t>Господњи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r>
              <a:rPr lang="sr-Cyrl-RS" sz="2000" b="1" dirty="0" smtClean="0">
                <a:solidFill>
                  <a:schemeClr val="bg1"/>
                </a:solidFill>
              </a:rPr>
              <a:t>“ </a:t>
            </a:r>
            <a:r>
              <a:rPr lang="sr-Cyrl-RS" sz="2000" b="1" dirty="0" smtClean="0">
                <a:solidFill>
                  <a:schemeClr val="bg1"/>
                </a:solidFill>
              </a:rPr>
              <a:t>(Прич 1,7</a:t>
            </a:r>
            <a:r>
              <a:rPr lang="sr-Cyrl-RS" sz="2000" b="1" dirty="0" smtClean="0">
                <a:solidFill>
                  <a:schemeClr val="bg1"/>
                </a:solidFill>
              </a:rPr>
              <a:t>)</a:t>
            </a:r>
            <a:endParaRPr lang="sr-Cyrl-RS" sz="2000" b="1" dirty="0" smtClean="0">
              <a:solidFill>
                <a:schemeClr val="bg1"/>
              </a:solidFill>
            </a:endParaRPr>
          </a:p>
          <a:p>
            <a:r>
              <a:rPr lang="sr-Cyrl-RS" sz="2000" b="1" dirty="0" smtClean="0">
                <a:solidFill>
                  <a:schemeClr val="bg1"/>
                </a:solidFill>
              </a:rPr>
              <a:t>„ Ко јаму копа, у њу ће пасти, и ко камен ваља, на њега ће се </a:t>
            </a:r>
            <a:r>
              <a:rPr lang="sr-Cyrl-RS" sz="2000" b="1" dirty="0" smtClean="0">
                <a:solidFill>
                  <a:schemeClr val="bg1"/>
                </a:solidFill>
              </a:rPr>
              <a:t>превалити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r>
              <a:rPr lang="sr-Cyrl-RS" sz="2000" b="1" dirty="0" smtClean="0">
                <a:solidFill>
                  <a:schemeClr val="bg1"/>
                </a:solidFill>
              </a:rPr>
              <a:t>“ </a:t>
            </a:r>
            <a:r>
              <a:rPr lang="sr-Cyrl-RS" sz="2000" b="1" dirty="0" smtClean="0">
                <a:solidFill>
                  <a:schemeClr val="bg1"/>
                </a:solidFill>
              </a:rPr>
              <a:t>(Прич 26,27</a:t>
            </a:r>
            <a:r>
              <a:rPr lang="sr-Cyrl-RS" sz="2000" b="1" dirty="0" smtClean="0">
                <a:solidFill>
                  <a:schemeClr val="bg1"/>
                </a:solidFill>
              </a:rPr>
              <a:t>)</a:t>
            </a:r>
            <a:endParaRPr lang="sr-Cyrl-RS" sz="2000" b="1" dirty="0" smtClean="0">
              <a:solidFill>
                <a:schemeClr val="bg1"/>
              </a:solidFill>
            </a:endParaRPr>
          </a:p>
          <a:p>
            <a:r>
              <a:rPr lang="sr-Cyrl-RS" sz="2000" b="1" dirty="0" smtClean="0">
                <a:solidFill>
                  <a:schemeClr val="bg1"/>
                </a:solidFill>
              </a:rPr>
              <a:t>„ Ко има пријатеља, ваља да поступа пријатељски, јер има пријатеља вјернијих од </a:t>
            </a:r>
            <a:r>
              <a:rPr lang="sr-Cyrl-RS" sz="2000" b="1" dirty="0" smtClean="0">
                <a:solidFill>
                  <a:schemeClr val="bg1"/>
                </a:solidFill>
              </a:rPr>
              <a:t>брата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r>
              <a:rPr lang="sr-Cyrl-RS" sz="2000" b="1" dirty="0" smtClean="0">
                <a:solidFill>
                  <a:schemeClr val="bg1"/>
                </a:solidFill>
              </a:rPr>
              <a:t>“ </a:t>
            </a:r>
            <a:r>
              <a:rPr lang="sr-Cyrl-RS" sz="2000" b="1" dirty="0" smtClean="0">
                <a:solidFill>
                  <a:schemeClr val="bg1"/>
                </a:solidFill>
              </a:rPr>
              <a:t>(Прич 18,24</a:t>
            </a:r>
            <a:r>
              <a:rPr lang="sr-Cyrl-RS" sz="2000" b="1" dirty="0" smtClean="0">
                <a:solidFill>
                  <a:schemeClr val="bg1"/>
                </a:solidFill>
              </a:rPr>
              <a:t>)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481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1335586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solidFill>
                  <a:schemeClr val="bg1"/>
                </a:solidFill>
              </a:rPr>
              <a:t>Пажљиво прочитај </a:t>
            </a:r>
            <a:r>
              <a:rPr lang="sr-Cyrl-RS" sz="3600" dirty="0" smtClean="0">
                <a:solidFill>
                  <a:schemeClr val="bg1"/>
                </a:solidFill>
              </a:rPr>
              <a:t>текст у уџбенику </a:t>
            </a:r>
            <a:r>
              <a:rPr lang="sr-Cyrl-RS" sz="3600" dirty="0" smtClean="0">
                <a:solidFill>
                  <a:schemeClr val="bg1"/>
                </a:solidFill>
              </a:rPr>
              <a:t>и </a:t>
            </a:r>
            <a:r>
              <a:rPr lang="sr-Cyrl-RS" sz="3600" dirty="0" smtClean="0">
                <a:solidFill>
                  <a:schemeClr val="bg1"/>
                </a:solidFill>
              </a:rPr>
              <a:t>одговори на питања на страни 59!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851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450</Words>
  <Application>Microsoft Office PowerPoint</Application>
  <PresentationFormat>Custom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ЦАР СОЛОМОН,  НАЈМУДРИЈИ ЦАР ИЗРАИЉА</vt:lpstr>
      <vt:lpstr>Slide 2</vt:lpstr>
      <vt:lpstr>СОЛОМОНОВА МУДРОСТ</vt:lpstr>
      <vt:lpstr>СОЛОМОН ГРАДИ ХРАМ</vt:lpstr>
      <vt:lpstr>СОЛОМОНОВ ГРИЈЕХ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ЦАР СОЛОМОН, НАЈМУДРИЈИ ЦАР ИЗРАИЉА</dc:title>
  <dc:creator>Korisnik</dc:creator>
  <cp:lastModifiedBy>Slavoljub Lukic</cp:lastModifiedBy>
  <cp:revision>12</cp:revision>
  <dcterms:created xsi:type="dcterms:W3CDTF">2020-03-30T21:17:40Z</dcterms:created>
  <dcterms:modified xsi:type="dcterms:W3CDTF">2020-04-13T07:36:03Z</dcterms:modified>
</cp:coreProperties>
</file>