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096086"/>
            <a:ext cx="8915399" cy="1809098"/>
          </a:xfrm>
        </p:spPr>
        <p:txBody>
          <a:bodyPr>
            <a:normAutofit/>
          </a:bodyPr>
          <a:lstStyle/>
          <a:p>
            <a:r>
              <a:rPr lang="sr-Cyrl-RS" dirty="0" smtClean="0"/>
              <a:t>ПИСМЕНО САБИРАЊЕ И ОДУЗИМАЊЕ ДО 1000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370203"/>
          </a:xfrm>
        </p:spPr>
        <p:txBody>
          <a:bodyPr>
            <a:normAutofit lnSpcReduction="10000"/>
          </a:bodyPr>
          <a:lstStyle/>
          <a:p>
            <a:r>
              <a:rPr lang="sr-Cyrl-RS" sz="2800" dirty="0" smtClean="0"/>
              <a:t>САБИРАЊЕ (збир јединица није већи од 9) и ОДУЗИМАЊЕ (број јединица умањеника већи је од броја јединица умањиоца)</a:t>
            </a: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val="155074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Након данашње лекције научићемо: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/>
              <a:t>п</a:t>
            </a:r>
            <a:r>
              <a:rPr lang="sr-Cyrl-RS" sz="2400" dirty="0" smtClean="0"/>
              <a:t>исмено сабирање и одузимање бројева без прелаза.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27024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Како смо до сада рачунали?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3326" y="2108548"/>
            <a:ext cx="934128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dirty="0" smtClean="0"/>
              <a:t>256+123=256+(100+20+3)=                  658-225=658-(200+20+5)=</a:t>
            </a:r>
          </a:p>
          <a:p>
            <a:pPr marL="0" indent="0">
              <a:buNone/>
            </a:pPr>
            <a:r>
              <a:rPr lang="sr-Cyrl-RS" sz="2400" dirty="0"/>
              <a:t> </a:t>
            </a:r>
            <a:r>
              <a:rPr lang="sr-Cyrl-RS" sz="2400" dirty="0" smtClean="0"/>
              <a:t>             =(256+100)+20+3=                               =658-200-20-5=</a:t>
            </a:r>
          </a:p>
          <a:p>
            <a:pPr marL="0" indent="0">
              <a:buNone/>
            </a:pPr>
            <a:r>
              <a:rPr lang="sr-Cyrl-RS" sz="2400" dirty="0"/>
              <a:t> </a:t>
            </a:r>
            <a:r>
              <a:rPr lang="sr-Cyrl-RS" sz="2400" dirty="0" smtClean="0"/>
              <a:t>             =356+20+3=                                          =458-20-5=</a:t>
            </a:r>
          </a:p>
          <a:p>
            <a:pPr marL="0" indent="0">
              <a:buNone/>
            </a:pPr>
            <a:r>
              <a:rPr lang="sr-Cyrl-RS" sz="2400" dirty="0"/>
              <a:t> </a:t>
            </a:r>
            <a:r>
              <a:rPr lang="sr-Cyrl-RS" sz="2400" dirty="0" smtClean="0"/>
              <a:t>             =376+3=                                                =438-5=</a:t>
            </a:r>
          </a:p>
          <a:p>
            <a:pPr marL="0" indent="0">
              <a:buNone/>
            </a:pPr>
            <a:r>
              <a:rPr lang="sr-Cyrl-RS" sz="2400" dirty="0"/>
              <a:t> </a:t>
            </a:r>
            <a:r>
              <a:rPr lang="sr-Cyrl-RS" sz="2400" dirty="0" smtClean="0"/>
              <a:t>             =379                                                      =433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404275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682786"/>
              </p:ext>
            </p:extLst>
          </p:nvPr>
        </p:nvGraphicFramePr>
        <p:xfrm>
          <a:off x="2265656" y="2133600"/>
          <a:ext cx="4012004" cy="3628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001"/>
                <a:gridCol w="1003001"/>
                <a:gridCol w="1003001"/>
                <a:gridCol w="1003001"/>
              </a:tblGrid>
              <a:tr h="907093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С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Д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Ј</a:t>
                      </a:r>
                      <a:endParaRPr lang="bs-Latn-BA" sz="4000" dirty="0"/>
                    </a:p>
                  </a:txBody>
                  <a:tcPr/>
                </a:tc>
              </a:tr>
              <a:tr h="907093"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3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4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2</a:t>
                      </a:r>
                      <a:endParaRPr lang="bs-Latn-BA" sz="3600" dirty="0"/>
                    </a:p>
                  </a:txBody>
                  <a:tcPr/>
                </a:tc>
              </a:tr>
              <a:tr h="907093">
                <a:tc>
                  <a:txBody>
                    <a:bodyPr/>
                    <a:lstStyle/>
                    <a:p>
                      <a:pPr algn="ctr"/>
                      <a:r>
                        <a:rPr lang="sr-Cyrl-RS" sz="3600" u="none" dirty="0" smtClean="0"/>
                        <a:t>+</a:t>
                      </a:r>
                      <a:endParaRPr lang="bs-Latn-BA" sz="3600" u="non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u="none" dirty="0" smtClean="0"/>
                        <a:t>1</a:t>
                      </a:r>
                      <a:endParaRPr lang="bs-Latn-BA" sz="3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u="none" dirty="0" smtClean="0"/>
                        <a:t>2</a:t>
                      </a:r>
                      <a:endParaRPr lang="bs-Latn-BA" sz="3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u="none" dirty="0" smtClean="0"/>
                        <a:t>3</a:t>
                      </a:r>
                      <a:endParaRPr lang="bs-Latn-BA" sz="3600" u="none" dirty="0"/>
                    </a:p>
                  </a:txBody>
                  <a:tcPr/>
                </a:tc>
              </a:tr>
              <a:tr h="907093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4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6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5</a:t>
                      </a:r>
                      <a:endParaRPr lang="bs-Latn-BA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635129" y="4839286"/>
            <a:ext cx="3948552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975197" y="717452"/>
            <a:ext cx="521696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Рачунање у таблици мјесних вриједности</a:t>
            </a:r>
            <a:endParaRPr lang="en-US" sz="3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4501866"/>
              </p:ext>
            </p:extLst>
          </p:nvPr>
        </p:nvGraphicFramePr>
        <p:xfrm>
          <a:off x="6975148" y="2131256"/>
          <a:ext cx="4012004" cy="3628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001"/>
                <a:gridCol w="1003001"/>
                <a:gridCol w="1003001"/>
                <a:gridCol w="1003001"/>
              </a:tblGrid>
              <a:tr h="907093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С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Д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Ј</a:t>
                      </a:r>
                      <a:endParaRPr lang="bs-Latn-BA" sz="4000" dirty="0"/>
                    </a:p>
                  </a:txBody>
                  <a:tcPr/>
                </a:tc>
              </a:tr>
              <a:tr h="907093"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4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5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6</a:t>
                      </a:r>
                      <a:endParaRPr lang="bs-Latn-BA" sz="3600" dirty="0"/>
                    </a:p>
                  </a:txBody>
                  <a:tcPr/>
                </a:tc>
              </a:tr>
              <a:tr h="907093">
                <a:tc>
                  <a:txBody>
                    <a:bodyPr/>
                    <a:lstStyle/>
                    <a:p>
                      <a:pPr algn="ctr"/>
                      <a:r>
                        <a:rPr lang="sr-Cyrl-RS" sz="3600" u="none" dirty="0" smtClean="0"/>
                        <a:t>-</a:t>
                      </a:r>
                      <a:endParaRPr lang="bs-Latn-BA" sz="3600" u="non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u="none" dirty="0" smtClean="0"/>
                        <a:t>3</a:t>
                      </a:r>
                      <a:endParaRPr lang="bs-Latn-BA" sz="3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u="none" dirty="0" smtClean="0"/>
                        <a:t>2</a:t>
                      </a:r>
                      <a:endParaRPr lang="bs-Latn-BA" sz="3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u="none" dirty="0" smtClean="0"/>
                        <a:t>4</a:t>
                      </a:r>
                      <a:endParaRPr lang="bs-Latn-BA" sz="3600" u="none" dirty="0"/>
                    </a:p>
                  </a:txBody>
                  <a:tcPr/>
                </a:tc>
              </a:tr>
              <a:tr h="907093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1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3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2</a:t>
                      </a:r>
                      <a:endParaRPr lang="bs-Latn-BA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7315200" y="4839286"/>
            <a:ext cx="3641189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06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Можемо сабирати два или више сабирака</a:t>
            </a:r>
            <a:endParaRPr lang="bs-Latn-B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649074"/>
              </p:ext>
            </p:extLst>
          </p:nvPr>
        </p:nvGraphicFramePr>
        <p:xfrm>
          <a:off x="4668534" y="2083495"/>
          <a:ext cx="3536016" cy="43799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4004"/>
                <a:gridCol w="884004"/>
                <a:gridCol w="884004"/>
                <a:gridCol w="884004"/>
              </a:tblGrid>
              <a:tr h="875987">
                <a:tc>
                  <a:txBody>
                    <a:bodyPr/>
                    <a:lstStyle/>
                    <a:p>
                      <a:pPr algn="ctr"/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С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Д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Ј</a:t>
                      </a:r>
                      <a:endParaRPr lang="bs-Latn-BA" sz="4000" dirty="0"/>
                    </a:p>
                  </a:txBody>
                  <a:tcPr/>
                </a:tc>
              </a:tr>
              <a:tr h="875987">
                <a:tc>
                  <a:txBody>
                    <a:bodyPr/>
                    <a:lstStyle/>
                    <a:p>
                      <a:pPr algn="ctr"/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4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2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2</a:t>
                      </a:r>
                      <a:endParaRPr lang="bs-Latn-BA" sz="3600" dirty="0"/>
                    </a:p>
                  </a:txBody>
                  <a:tcPr/>
                </a:tc>
              </a:tr>
              <a:tr h="875987">
                <a:tc>
                  <a:txBody>
                    <a:bodyPr/>
                    <a:lstStyle/>
                    <a:p>
                      <a:pPr algn="ctr"/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u="none" dirty="0" smtClean="0"/>
                        <a:t>3</a:t>
                      </a:r>
                      <a:endParaRPr lang="bs-Latn-BA" sz="3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u="none" dirty="0" smtClean="0"/>
                        <a:t>4</a:t>
                      </a:r>
                      <a:endParaRPr lang="bs-Latn-BA" sz="3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u="none" dirty="0" smtClean="0"/>
                        <a:t>4</a:t>
                      </a:r>
                      <a:endParaRPr lang="bs-Latn-BA" sz="3600" u="none" dirty="0"/>
                    </a:p>
                  </a:txBody>
                  <a:tcPr/>
                </a:tc>
              </a:tr>
              <a:tr h="875987"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+</a:t>
                      </a:r>
                      <a:endParaRPr lang="bs-Latn-BA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2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3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1</a:t>
                      </a:r>
                      <a:endParaRPr lang="bs-Latn-BA" sz="3600" dirty="0"/>
                    </a:p>
                  </a:txBody>
                  <a:tcPr/>
                </a:tc>
              </a:tr>
              <a:tr h="875987">
                <a:tc>
                  <a:txBody>
                    <a:bodyPr/>
                    <a:lstStyle/>
                    <a:p>
                      <a:pPr algn="ctr"/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9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9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 smtClean="0"/>
                        <a:t>7</a:t>
                      </a:r>
                      <a:endParaRPr lang="bs-Latn-BA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684734" y="5586608"/>
            <a:ext cx="3507288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34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Грешке у записивању</a:t>
            </a: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968703"/>
              </p:ext>
            </p:extLst>
          </p:nvPr>
        </p:nvGraphicFramePr>
        <p:xfrm>
          <a:off x="2589212" y="1905000"/>
          <a:ext cx="3347356" cy="2962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839"/>
                <a:gridCol w="836839"/>
                <a:gridCol w="836839"/>
                <a:gridCol w="836839"/>
              </a:tblGrid>
              <a:tr h="740606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С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Д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Ј</a:t>
                      </a:r>
                      <a:endParaRPr lang="bs-Latn-BA" sz="4000" dirty="0"/>
                    </a:p>
                  </a:txBody>
                  <a:tcPr/>
                </a:tc>
              </a:tr>
              <a:tr h="740606"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3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4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2</a:t>
                      </a:r>
                      <a:endParaRPr lang="bs-Latn-BA" sz="3600" dirty="0"/>
                    </a:p>
                  </a:txBody>
                  <a:tcPr/>
                </a:tc>
              </a:tr>
              <a:tr h="740606">
                <a:tc>
                  <a:txBody>
                    <a:bodyPr/>
                    <a:lstStyle/>
                    <a:p>
                      <a:pPr algn="ctr"/>
                      <a:r>
                        <a:rPr lang="sr-Cyrl-RS" sz="3600" u="none" dirty="0" smtClean="0"/>
                        <a:t>+</a:t>
                      </a:r>
                      <a:endParaRPr lang="bs-Latn-BA" sz="3600" u="non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3600" u="none" dirty="0" smtClean="0"/>
                        <a:t>2</a:t>
                      </a:r>
                      <a:endParaRPr lang="bs-Latn-BA" sz="3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3600" u="none" dirty="0" smtClean="0"/>
                        <a:t>3</a:t>
                      </a:r>
                      <a:endParaRPr lang="bs-Latn-BA" sz="3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s-Latn-BA" sz="3600" u="none" dirty="0"/>
                    </a:p>
                  </a:txBody>
                  <a:tcPr/>
                </a:tc>
              </a:tr>
              <a:tr h="740606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757268" y="1491175"/>
            <a:ext cx="3812344" cy="40233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180492" y="1491175"/>
            <a:ext cx="4178105" cy="379827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31989"/>
              </p:ext>
            </p:extLst>
          </p:nvPr>
        </p:nvGraphicFramePr>
        <p:xfrm>
          <a:off x="7187003" y="1905000"/>
          <a:ext cx="3347356" cy="2962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839"/>
                <a:gridCol w="836839"/>
                <a:gridCol w="836839"/>
                <a:gridCol w="836839"/>
              </a:tblGrid>
              <a:tr h="740606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С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Д</a:t>
                      </a:r>
                      <a:endParaRPr lang="bs-Latn-BA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Ј</a:t>
                      </a:r>
                      <a:endParaRPr lang="bs-Latn-BA" sz="4000" dirty="0"/>
                    </a:p>
                  </a:txBody>
                  <a:tcPr/>
                </a:tc>
              </a:tr>
              <a:tr h="740606"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3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4</a:t>
                      </a:r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3600" dirty="0" smtClean="0"/>
                        <a:t>2</a:t>
                      </a:r>
                      <a:endParaRPr lang="bs-Latn-BA" sz="3600" dirty="0"/>
                    </a:p>
                  </a:txBody>
                  <a:tcPr/>
                </a:tc>
              </a:tr>
              <a:tr h="740606">
                <a:tc>
                  <a:txBody>
                    <a:bodyPr/>
                    <a:lstStyle/>
                    <a:p>
                      <a:pPr algn="ctr"/>
                      <a:r>
                        <a:rPr lang="sr-Cyrl-RS" sz="3600" u="none" dirty="0" smtClean="0"/>
                        <a:t>+</a:t>
                      </a:r>
                      <a:endParaRPr lang="bs-Latn-BA" sz="3600" u="non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s-Latn-BA" sz="3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3600" u="none" dirty="0" smtClean="0"/>
                        <a:t>2</a:t>
                      </a:r>
                      <a:endParaRPr lang="bs-Latn-BA" sz="3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3600" u="none" dirty="0" smtClean="0"/>
                        <a:t>3</a:t>
                      </a:r>
                      <a:endParaRPr lang="bs-Latn-BA" sz="3600" u="none" dirty="0" smtClean="0"/>
                    </a:p>
                  </a:txBody>
                  <a:tcPr/>
                </a:tc>
              </a:tr>
              <a:tr h="740606"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bs-Latn-BA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8454683" y="5514535"/>
            <a:ext cx="633046" cy="53457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9087729" y="4164037"/>
            <a:ext cx="1477108" cy="188507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62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638" y="286486"/>
            <a:ext cx="8911687" cy="1280890"/>
          </a:xfrm>
        </p:spPr>
        <p:txBody>
          <a:bodyPr/>
          <a:lstStyle/>
          <a:p>
            <a:r>
              <a:rPr lang="sr-Cyrl-RS" dirty="0" smtClean="0"/>
              <a:t>Сабирање и одузимање у истом реду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6638" y="1567375"/>
            <a:ext cx="8915400" cy="51569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3200" b="1" dirty="0" smtClean="0"/>
              <a:t>256+321=</a:t>
            </a:r>
          </a:p>
          <a:p>
            <a:pPr marL="0" indent="0">
              <a:buNone/>
            </a:pPr>
            <a:r>
              <a:rPr lang="sr-Cyrl-RS" sz="3200" dirty="0" smtClean="0"/>
              <a:t>6Ј+1Ј=7Ј          _ _7</a:t>
            </a:r>
          </a:p>
          <a:p>
            <a:pPr marL="0" indent="0">
              <a:buNone/>
            </a:pPr>
            <a:r>
              <a:rPr lang="sr-Cyrl-RS" sz="3200" dirty="0" smtClean="0"/>
              <a:t>5Д+2Д=7Д       _77</a:t>
            </a:r>
          </a:p>
          <a:p>
            <a:pPr marL="0" indent="0">
              <a:buNone/>
            </a:pPr>
            <a:r>
              <a:rPr lang="sr-Cyrl-RS" sz="3200" dirty="0" smtClean="0"/>
              <a:t>2С+3С=5С      </a:t>
            </a:r>
            <a:r>
              <a:rPr lang="sr-Cyrl-RS" sz="3200" b="1" dirty="0" smtClean="0"/>
              <a:t>577</a:t>
            </a:r>
          </a:p>
          <a:p>
            <a:pPr marL="0" indent="0" algn="ctr">
              <a:buNone/>
            </a:pPr>
            <a:r>
              <a:rPr lang="sr-Cyrl-RS" sz="4000" b="1" dirty="0" smtClean="0"/>
              <a:t>587-235=</a:t>
            </a:r>
          </a:p>
          <a:p>
            <a:pPr marL="0" indent="0">
              <a:buNone/>
            </a:pPr>
            <a:r>
              <a:rPr lang="sr-Cyrl-RS" sz="3200" dirty="0" smtClean="0"/>
              <a:t>7Ј-5Ј=2Ј           _ _2</a:t>
            </a:r>
          </a:p>
          <a:p>
            <a:pPr marL="0" indent="0">
              <a:buNone/>
            </a:pPr>
            <a:r>
              <a:rPr lang="sr-Cyrl-RS" sz="3200" dirty="0" smtClean="0"/>
              <a:t>8Д-3Д=5Д        _52</a:t>
            </a:r>
          </a:p>
          <a:p>
            <a:pPr marL="0" indent="0">
              <a:buNone/>
            </a:pPr>
            <a:r>
              <a:rPr lang="sr-Cyrl-RS" sz="3200" dirty="0" smtClean="0"/>
              <a:t>5С-2С=3С       </a:t>
            </a:r>
            <a:r>
              <a:rPr lang="sr-Cyrl-RS" sz="3200" b="1" dirty="0" smtClean="0"/>
              <a:t>352</a:t>
            </a:r>
          </a:p>
        </p:txBody>
      </p:sp>
    </p:spTree>
    <p:extLst>
      <p:ext uri="{BB962C8B-B14F-4D97-AF65-F5344CB8AC3E}">
        <p14:creationId xmlns:p14="http://schemas.microsoft.com/office/powerpoint/2010/main" val="380190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Важно је упамтити!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64148"/>
          </a:xfrm>
        </p:spPr>
        <p:txBody>
          <a:bodyPr/>
          <a:lstStyle/>
          <a:p>
            <a:pPr marL="0" indent="0">
              <a:buNone/>
            </a:pPr>
            <a:r>
              <a:rPr lang="sr-Cyrl-RS" b="1" dirty="0" smtClean="0"/>
              <a:t>ПРИ САБИРАЊУ:</a:t>
            </a:r>
          </a:p>
          <a:p>
            <a:r>
              <a:rPr lang="sr-Cyrl-RS" dirty="0" smtClean="0"/>
              <a:t>Сабирке записујемо један испод другог, а то значи да јединице записујемо испод јединица, десетице испод десетица, а стотине испод стотина;</a:t>
            </a:r>
          </a:p>
          <a:p>
            <a:r>
              <a:rPr lang="sr-Cyrl-RS" dirty="0" smtClean="0"/>
              <a:t>Увијек почињемо сабирањем јединица, затим сабирамо десетице, па стотине.</a:t>
            </a:r>
          </a:p>
          <a:p>
            <a:endParaRPr lang="sr-Cyrl-RS" dirty="0"/>
          </a:p>
          <a:p>
            <a:pPr marL="0" indent="0">
              <a:buNone/>
            </a:pPr>
            <a:r>
              <a:rPr lang="sr-Cyrl-RS" b="1" dirty="0" smtClean="0"/>
              <a:t>ПРИ ОДУЗИМАЊУ:</a:t>
            </a:r>
          </a:p>
          <a:p>
            <a:r>
              <a:rPr lang="sr-Cyrl-RS" dirty="0" smtClean="0"/>
              <a:t>Умањилац уписујемо испод умањеника;</a:t>
            </a:r>
          </a:p>
          <a:p>
            <a:r>
              <a:rPr lang="sr-Cyrl-RS" dirty="0" smtClean="0"/>
              <a:t>Јединице </a:t>
            </a:r>
            <a:r>
              <a:rPr lang="sr-Cyrl-RS" dirty="0"/>
              <a:t>записујемо испод јединица, десетице испод десетица, а стотине испод стотина</a:t>
            </a:r>
            <a:r>
              <a:rPr lang="sr-Cyrl-RS" dirty="0" smtClean="0"/>
              <a:t>;</a:t>
            </a:r>
          </a:p>
          <a:p>
            <a:r>
              <a:rPr lang="sr-Cyrl-RS" dirty="0" smtClean="0"/>
              <a:t>Увијек прво одузимамо јединице, затим десетице и на крају стотине.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8937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Задаци за самосталан рад:	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/>
              <a:t>У уџбенику Математика урадити задатке од 89. до 92. стране;</a:t>
            </a:r>
          </a:p>
          <a:p>
            <a:r>
              <a:rPr lang="sr-Cyrl-RS" sz="2800" dirty="0" smtClean="0"/>
              <a:t>У Радним листовима урадити задатке на 45. страни.</a:t>
            </a:r>
            <a:endParaRPr lang="bs-Latn-BA" sz="2800" dirty="0"/>
          </a:p>
        </p:txBody>
      </p:sp>
    </p:spTree>
    <p:extLst>
      <p:ext uri="{BB962C8B-B14F-4D97-AF65-F5344CB8AC3E}">
        <p14:creationId xmlns:p14="http://schemas.microsoft.com/office/powerpoint/2010/main" val="11483241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290</Words>
  <Application>Microsoft Office PowerPoint</Application>
  <PresentationFormat>Prilagođavanje</PresentationFormat>
  <Paragraphs>94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Wisp</vt:lpstr>
      <vt:lpstr>ПИСМЕНО САБИРАЊЕ И ОДУЗИМАЊЕ ДО 1000</vt:lpstr>
      <vt:lpstr>Након данашње лекције научићемо:</vt:lpstr>
      <vt:lpstr>Како смо до сада рачунали?</vt:lpstr>
      <vt:lpstr>PowerPoint prezentacija</vt:lpstr>
      <vt:lpstr>Можемо сабирати два или више сабирака</vt:lpstr>
      <vt:lpstr>Грешке у записивању</vt:lpstr>
      <vt:lpstr>Сабирање и одузимање у истом реду</vt:lpstr>
      <vt:lpstr>Важно је упамтити!</vt:lpstr>
      <vt:lpstr>Задаци за самосталан рад: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САБИРАЊЕ И ОДУЗИМАЊЕ ДО 1000</dc:title>
  <dc:creator>Laptop</dc:creator>
  <cp:lastModifiedBy>tatjana</cp:lastModifiedBy>
  <cp:revision>6</cp:revision>
  <dcterms:created xsi:type="dcterms:W3CDTF">2020-03-15T23:36:35Z</dcterms:created>
  <dcterms:modified xsi:type="dcterms:W3CDTF">2020-04-07T18:44:51Z</dcterms:modified>
</cp:coreProperties>
</file>