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20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895520" y="327454"/>
            <a:ext cx="4967760" cy="14478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r-Cyrl-RS" sz="39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ТЕХНИЧКО ОБРАЗОВАЊЕ</a:t>
            </a:r>
            <a:r>
              <a:rPr lang="sr-Latn-C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r-Latn-C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GB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32239" y="5696464"/>
            <a:ext cx="10443862" cy="1161535"/>
          </a:xfrm>
        </p:spPr>
        <p:txBody>
          <a:bodyPr/>
          <a:lstStyle/>
          <a:p>
            <a:pPr eaLnBrk="1" hangingPunct="1"/>
            <a:endParaRPr lang="en-US" altLang="en-US" b="1" dirty="0" smtClean="0"/>
          </a:p>
          <a:p>
            <a:pPr eaLnBrk="1" hangingPunct="1"/>
            <a:r>
              <a:rPr lang="sr-Cyrl-BA" altLang="en-US" b="1" dirty="0" smtClean="0">
                <a:solidFill>
                  <a:schemeClr val="tx1"/>
                </a:solidFill>
              </a:rPr>
              <a:t>Датум: 19.</a:t>
            </a:r>
            <a:r>
              <a:rPr lang="sr-Latn-BA" altLang="en-US" b="1" dirty="0" smtClean="0">
                <a:solidFill>
                  <a:schemeClr val="tx1"/>
                </a:solidFill>
              </a:rPr>
              <a:t>0</a:t>
            </a:r>
            <a:r>
              <a:rPr lang="sr-Cyrl-BA" altLang="en-US" b="1" dirty="0" smtClean="0">
                <a:solidFill>
                  <a:schemeClr val="tx1"/>
                </a:solidFill>
              </a:rPr>
              <a:t>3.202</a:t>
            </a:r>
            <a:r>
              <a:rPr lang="sr-Latn-BA" altLang="en-US" b="1" dirty="0" smtClean="0">
                <a:solidFill>
                  <a:schemeClr val="tx1"/>
                </a:solidFill>
              </a:rPr>
              <a:t>1</a:t>
            </a:r>
            <a:r>
              <a:rPr lang="sr-Cyrl-BA" altLang="en-US" b="1" dirty="0" smtClean="0">
                <a:solidFill>
                  <a:schemeClr val="tx1"/>
                </a:solidFill>
              </a:rPr>
              <a:t>.године                                                                     </a:t>
            </a:r>
            <a:r>
              <a:rPr lang="sr-Latn-CS" altLang="en-US" b="1" dirty="0" smtClean="0">
                <a:solidFill>
                  <a:schemeClr val="tx1"/>
                </a:solidFill>
              </a:rPr>
              <a:t>Наставник</a:t>
            </a:r>
            <a:r>
              <a:rPr lang="sr-Cyrl-BA" altLang="en-US" b="1" dirty="0" smtClean="0">
                <a:solidFill>
                  <a:schemeClr val="tx1"/>
                </a:solidFill>
              </a:rPr>
              <a:t>:</a:t>
            </a:r>
            <a:r>
              <a:rPr lang="sr-Latn-CS" altLang="en-US" b="1" i="1" dirty="0" smtClean="0">
                <a:solidFill>
                  <a:schemeClr val="tx1"/>
                </a:solidFill>
              </a:rPr>
              <a:t> Бојан Мрђа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7277" y="1147320"/>
            <a:ext cx="618953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BA" sz="50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sr-Cyrl-BA" sz="5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Погонске машине мотори – Хидраулични мотори</a:t>
            </a:r>
            <a:endParaRPr lang="sr-Latn-BA" sz="50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9088" y="1646194"/>
            <a:ext cx="260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/>
              <a:t>8</a:t>
            </a:r>
            <a:r>
              <a:rPr lang="sr-Cyrl-BA" sz="2400" b="1" dirty="0" smtClean="0"/>
              <a:t>. разред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382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Хидрауличне (водене) турбине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5761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r-Cyrl-BA" sz="2400" b="1" dirty="0" smtClean="0"/>
              <a:t>Задатак за самосталан рад</a:t>
            </a:r>
          </a:p>
          <a:p>
            <a:endParaRPr lang="sr-Cyrl-BA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r-Cyrl-BA" sz="2400" b="1" dirty="0" smtClean="0"/>
              <a:t>У радним свескама на страни 50 </a:t>
            </a:r>
          </a:p>
          <a:p>
            <a:pPr marL="0" indent="0">
              <a:buNone/>
            </a:pPr>
            <a:r>
              <a:rPr lang="sr-Cyrl-BA" sz="2400" b="1" dirty="0" smtClean="0"/>
              <a:t>    урадити 8. и 9. задатак</a:t>
            </a:r>
          </a:p>
          <a:p>
            <a:pPr marL="0" indent="0">
              <a:buNone/>
            </a:pPr>
            <a:endParaRPr lang="sr-Cyrl-BA" sz="2400" dirty="0" smtClean="0"/>
          </a:p>
          <a:p>
            <a:pPr marL="0" indent="0">
              <a:buNone/>
            </a:pPr>
            <a:endParaRPr lang="sr-Cyrl-BA" sz="2400" dirty="0" smtClean="0"/>
          </a:p>
          <a:p>
            <a:pPr marL="0" indent="0">
              <a:buNone/>
            </a:pPr>
            <a:r>
              <a:rPr lang="sr-Cyrl-BA" sz="4000" b="1" dirty="0" smtClean="0"/>
              <a:t>				Хвала на пажњи</a:t>
            </a:r>
          </a:p>
          <a:p>
            <a:endParaRPr lang="sr-Cyrl-BA" sz="2400" dirty="0"/>
          </a:p>
          <a:p>
            <a:endParaRPr lang="sr-Cyrl-BA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4852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Погонске </a:t>
            </a:r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машине</a:t>
            </a:r>
            <a:r>
              <a:rPr lang="sr-Latn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мотори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633150"/>
            <a:ext cx="9010070" cy="4829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/>
              <a:t>Погонске машине</a:t>
            </a:r>
            <a:r>
              <a:rPr lang="ru-RU" sz="2400" dirty="0"/>
              <a:t> су машине које се користе за покретање радних машина и </a:t>
            </a:r>
            <a:r>
              <a:rPr lang="ru-RU" sz="2400" dirty="0" smtClean="0"/>
              <a:t>механизама, а </a:t>
            </a:r>
            <a:r>
              <a:rPr lang="ru-RU" sz="2400" dirty="0"/>
              <a:t>зовемо их још </a:t>
            </a:r>
            <a:r>
              <a:rPr lang="ru-RU" sz="2400" dirty="0" smtClean="0"/>
              <a:t>и </a:t>
            </a:r>
            <a:r>
              <a:rPr lang="ru-RU" sz="2400" b="1" dirty="0" smtClean="0"/>
              <a:t>мотори</a:t>
            </a:r>
            <a:r>
              <a:rPr lang="ru-RU" sz="24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Мотори користе различите врсте енергије коју претварају у механички рад.</a:t>
            </a:r>
          </a:p>
          <a:p>
            <a:r>
              <a:rPr lang="ru-RU" sz="2400" dirty="0" smtClean="0"/>
              <a:t>У зависности од извора енергије коју користе за претварање у механички рад, мотори могу бити:</a:t>
            </a:r>
          </a:p>
          <a:p>
            <a:pPr lvl="2"/>
            <a:r>
              <a:rPr lang="ru-RU" sz="2400" b="1" dirty="0"/>
              <a:t>Х</a:t>
            </a:r>
            <a:r>
              <a:rPr lang="ru-RU" sz="2400" b="1" dirty="0" smtClean="0"/>
              <a:t>идраулични</a:t>
            </a:r>
            <a:endParaRPr lang="ru-RU" sz="2400" dirty="0"/>
          </a:p>
          <a:p>
            <a:pPr lvl="2"/>
            <a:r>
              <a:rPr lang="ru-RU" sz="2400" b="1" dirty="0"/>
              <a:t>Т</a:t>
            </a:r>
            <a:r>
              <a:rPr lang="ru-RU" sz="2400" b="1" dirty="0" smtClean="0"/>
              <a:t>оплотни</a:t>
            </a:r>
            <a:r>
              <a:rPr lang="ru-RU" sz="2400" b="1" dirty="0"/>
              <a:t> </a:t>
            </a:r>
            <a:r>
              <a:rPr lang="ru-RU" sz="2400" dirty="0"/>
              <a:t>и</a:t>
            </a:r>
          </a:p>
          <a:p>
            <a:pPr lvl="2"/>
            <a:r>
              <a:rPr lang="ru-RU" sz="2400" b="1" dirty="0" smtClean="0"/>
              <a:t>Електрични </a:t>
            </a: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5802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Хидраулични мотори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5293" y="2275702"/>
            <a:ext cx="4943475" cy="3714750"/>
          </a:xfrm>
        </p:spPr>
      </p:pic>
      <p:sp>
        <p:nvSpPr>
          <p:cNvPr id="5" name="TextBox 4"/>
          <p:cNvSpPr txBox="1"/>
          <p:nvPr/>
        </p:nvSpPr>
        <p:spPr>
          <a:xfrm>
            <a:off x="7315200" y="2176848"/>
            <a:ext cx="45596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ru-RU" sz="2400" b="1" dirty="0" smtClean="0"/>
              <a:t>Хидраулични мотори </a:t>
            </a:r>
            <a:r>
              <a:rPr lang="ru-RU" sz="2400" dirty="0"/>
              <a:t>претварају кинетичку или потенцијалну енергију течности (воде и уља) у механички рад</a:t>
            </a:r>
            <a:r>
              <a:rPr lang="ru-RU" sz="2400" dirty="0" smtClean="0"/>
              <a:t>.</a:t>
            </a:r>
          </a:p>
          <a:p>
            <a:pPr fontAlgn="base"/>
            <a:endParaRPr lang="ru-RU" sz="2400" dirty="0" smtClean="0"/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ru-RU" sz="2400" dirty="0"/>
              <a:t>У зависности од облика енергије који се користи разликују </a:t>
            </a:r>
            <a:r>
              <a:rPr lang="ru-RU" sz="2400" dirty="0" smtClean="0"/>
              <a:t>се: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ru-RU" sz="2400" dirty="0" smtClean="0"/>
              <a:t>хидраулични цилиндри,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ru-RU" sz="2400" dirty="0" smtClean="0"/>
              <a:t>хидрауличне </a:t>
            </a:r>
            <a:r>
              <a:rPr lang="ru-RU" sz="2400" dirty="0"/>
              <a:t>турбине.</a:t>
            </a:r>
          </a:p>
          <a:p>
            <a:pPr fontAlgn="base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96470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Хидраулични цилиндри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2145957"/>
            <a:ext cx="8915400" cy="3777622"/>
          </a:xfrm>
        </p:spPr>
        <p:txBody>
          <a:bodyPr>
            <a:normAutofit/>
          </a:bodyPr>
          <a:lstStyle/>
          <a:p>
            <a:r>
              <a:rPr lang="sr-Cyrl-BA" sz="2400" dirty="0" smtClean="0"/>
              <a:t>Хидраулични цилиндри преносе притисак кроз течност и на тај начин савладавају већу силу.</a:t>
            </a:r>
          </a:p>
          <a:p>
            <a:r>
              <a:rPr lang="sr-Cyrl-BA" sz="2400" dirty="0" smtClean="0"/>
              <a:t>Гдје се користе хидраулични цилиндри?</a:t>
            </a:r>
          </a:p>
          <a:p>
            <a:pPr marL="0" indent="0">
              <a:buNone/>
            </a:pPr>
            <a:r>
              <a:rPr lang="sr-Cyrl-BA" sz="2400" dirty="0" smtClean="0"/>
              <a:t>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2823" y="3796107"/>
            <a:ext cx="2434281" cy="3061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4541" y="3777697"/>
            <a:ext cx="3145556" cy="3061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7536" y="3777697"/>
            <a:ext cx="2874178" cy="30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448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Хидрауличне (водене) турбине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925" y="1904999"/>
            <a:ext cx="4635778" cy="4421659"/>
          </a:xfrm>
        </p:spPr>
      </p:pic>
      <p:sp>
        <p:nvSpPr>
          <p:cNvPr id="7" name="TextBox 6"/>
          <p:cNvSpPr txBox="1"/>
          <p:nvPr/>
        </p:nvSpPr>
        <p:spPr>
          <a:xfrm>
            <a:off x="7784992" y="1904999"/>
            <a:ext cx="39786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Водене турбине служе да енергију воде (кинетичку енергију) претворе у обртно кретање, чиме се врши </a:t>
            </a:r>
            <a:r>
              <a:rPr lang="ru-RU" sz="2400" b="1" dirty="0"/>
              <a:t>механички рад</a:t>
            </a:r>
            <a:r>
              <a:rPr lang="ru-RU" sz="2400" b="1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Основни дијелови турбине су: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Ротор и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Статор</a:t>
            </a:r>
          </a:p>
          <a:p>
            <a:endParaRPr lang="ru-RU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01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Хидрауличне (водене) турбине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49979" y="2277091"/>
            <a:ext cx="32498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Користе се код хидроелектрана </a:t>
            </a:r>
            <a:r>
              <a:rPr lang="ru-RU" sz="2400" dirty="0" smtClean="0"/>
              <a:t>за покретање </a:t>
            </a:r>
            <a:r>
              <a:rPr lang="ru-RU" sz="2400" dirty="0" smtClean="0">
                <a:solidFill>
                  <a:srgbClr val="FF0000"/>
                </a:solidFill>
              </a:rPr>
              <a:t>генератора</a:t>
            </a:r>
            <a:r>
              <a:rPr lang="ru-RU" sz="2400" dirty="0" smtClean="0"/>
              <a:t> који енергију </a:t>
            </a:r>
            <a:r>
              <a:rPr lang="ru-RU" sz="2400" dirty="0"/>
              <a:t>воде трансформише у електричну енергију</a:t>
            </a:r>
            <a:r>
              <a:rPr lang="ru-RU" sz="2400" b="1" dirty="0"/>
              <a:t>.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4638" y="2277091"/>
            <a:ext cx="5865341" cy="32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33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Хидрауличне (водене) турбине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576119"/>
          </a:xfrm>
        </p:spPr>
        <p:txBody>
          <a:bodyPr>
            <a:normAutofit/>
          </a:bodyPr>
          <a:lstStyle/>
          <a:p>
            <a:r>
              <a:rPr lang="sr-Cyrl-BA" sz="2400" dirty="0" smtClean="0"/>
              <a:t>У зависности од количине и висине воде која се налази у бранама ХЕ, користе се сљедеће врсте турбина:</a:t>
            </a:r>
          </a:p>
          <a:p>
            <a:pPr marL="0" indent="0">
              <a:buNone/>
            </a:pPr>
            <a:endParaRPr lang="sr-Cyrl-BA" sz="2400" dirty="0" smtClean="0"/>
          </a:p>
          <a:p>
            <a:r>
              <a:rPr lang="ru-RU" sz="2400" b="1" dirty="0" smtClean="0"/>
              <a:t>Пелтонова </a:t>
            </a:r>
            <a:r>
              <a:rPr lang="ru-RU" sz="2400" b="1" dirty="0"/>
              <a:t>турбина 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	</a:t>
            </a:r>
            <a:r>
              <a:rPr lang="ru-RU" sz="2400" dirty="0" smtClean="0"/>
              <a:t>Користи </a:t>
            </a:r>
            <a:r>
              <a:rPr lang="ru-RU" sz="2400" dirty="0"/>
              <a:t>се код већих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падова </a:t>
            </a:r>
            <a:r>
              <a:rPr lang="ru-RU" sz="2400" dirty="0"/>
              <a:t>воде и малих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протока</a:t>
            </a:r>
            <a:r>
              <a:rPr lang="ru-RU" sz="2400" dirty="0"/>
              <a:t>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6912" y="392944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55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Хидрауличне (водене) турбине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576119"/>
          </a:xfrm>
        </p:spPr>
        <p:txBody>
          <a:bodyPr>
            <a:normAutofit/>
          </a:bodyPr>
          <a:lstStyle/>
          <a:p>
            <a:r>
              <a:rPr lang="sr-Cyrl-BA" sz="2400" dirty="0" smtClean="0"/>
              <a:t>У зависности од количине и висине воде која се налази у бранама ХЕ, користе се сљедеће врсте турбина: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/>
              <a:t>Фрaнцисoвa турбинa 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/>
              <a:t>	</a:t>
            </a:r>
            <a:r>
              <a:rPr lang="ru-RU" sz="2400" dirty="0" smtClean="0"/>
              <a:t>се </a:t>
            </a:r>
            <a:r>
              <a:rPr lang="ru-RU" sz="2400" dirty="0"/>
              <a:t>користи у </a:t>
            </a:r>
            <a:r>
              <a:rPr lang="ru-RU" sz="2400" dirty="0" smtClean="0"/>
              <a:t>хидро-</a:t>
            </a:r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електранама </a:t>
            </a:r>
            <a:r>
              <a:rPr lang="ru-RU" sz="2400" dirty="0"/>
              <a:t>за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средње падове </a:t>
            </a:r>
            <a:r>
              <a:rPr lang="ru-RU" sz="2400" dirty="0"/>
              <a:t>и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средње </a:t>
            </a:r>
            <a:r>
              <a:rPr lang="ru-RU" sz="2400" dirty="0"/>
              <a:t>количине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воде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endParaRPr lang="sr-Cyrl-BA" sz="24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7543" y="3497943"/>
            <a:ext cx="5544457" cy="34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3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Хидрауличне (водене) турбине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576119"/>
          </a:xfrm>
        </p:spPr>
        <p:txBody>
          <a:bodyPr>
            <a:normAutofit/>
          </a:bodyPr>
          <a:lstStyle/>
          <a:p>
            <a:r>
              <a:rPr lang="sr-Cyrl-BA" sz="2400" dirty="0" smtClean="0"/>
              <a:t>У зависности од количине и висине воде која се налази у бранама ХЕ, користе се сљедеће врсте турбина:</a:t>
            </a:r>
          </a:p>
          <a:p>
            <a:endParaRPr lang="sr-Cyrl-BA" sz="2400" dirty="0"/>
          </a:p>
          <a:p>
            <a:r>
              <a:rPr lang="ru-RU" sz="2400" b="1" dirty="0"/>
              <a:t>Капланова турбина 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/>
              <a:t>	</a:t>
            </a:r>
            <a:r>
              <a:rPr lang="ru-RU" sz="2400" dirty="0" smtClean="0"/>
              <a:t>највише </a:t>
            </a:r>
            <a:r>
              <a:rPr lang="ru-RU" sz="2400" dirty="0"/>
              <a:t>се </a:t>
            </a:r>
            <a:r>
              <a:rPr lang="ru-RU" sz="2400" dirty="0" smtClean="0"/>
              <a:t>користи</a:t>
            </a:r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за </a:t>
            </a:r>
            <a:r>
              <a:rPr lang="ru-RU" sz="2400" dirty="0"/>
              <a:t>мале падове и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велике </a:t>
            </a:r>
            <a:r>
              <a:rPr lang="ru-RU" sz="2400" dirty="0"/>
              <a:t>количине воде.</a:t>
            </a:r>
          </a:p>
          <a:p>
            <a:endParaRPr lang="sr-Cyrl-BA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9469" y="3931121"/>
            <a:ext cx="4021510" cy="228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88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5070</TotalTime>
  <Words>234</Words>
  <Application>Microsoft Office PowerPoint</Application>
  <PresentationFormat>Custom</PresentationFormat>
  <Paragraphs>61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Wisp</vt:lpstr>
      <vt:lpstr>ТЕХНИЧКО ОБРАЗОВАЊЕ </vt:lpstr>
      <vt:lpstr>Погонске машине - мотори</vt:lpstr>
      <vt:lpstr>Хидраулични мотори</vt:lpstr>
      <vt:lpstr>Хидраулични цилиндри</vt:lpstr>
      <vt:lpstr>Хидрауличне (водене) турбине</vt:lpstr>
      <vt:lpstr>Хидрауличне (водене) турбине</vt:lpstr>
      <vt:lpstr>Хидрауличне (водене) турбине</vt:lpstr>
      <vt:lpstr>Хидрауличне (водене) турбине</vt:lpstr>
      <vt:lpstr>Хидрауличне (водене) турбине</vt:lpstr>
      <vt:lpstr>Хидрауличне (водене) турбине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ТЕХНИЧКО ОБРАЗОВАЊЕ</dc:title>
  <dc:creator>Bojan</dc:creator>
  <cp:lastModifiedBy>Aleksandra Stankovic</cp:lastModifiedBy>
  <cp:revision>36</cp:revision>
  <dcterms:created xsi:type="dcterms:W3CDTF">2021-02-03T14:46:53Z</dcterms:created>
  <dcterms:modified xsi:type="dcterms:W3CDTF">2021-03-09T07:32:00Z</dcterms:modified>
</cp:coreProperties>
</file>