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76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C448BC4-3263-9B4C-908E-444F691E3D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2400" dirty="0" smtClean="0"/>
              <a:t>Контраст</a:t>
            </a:r>
            <a:r>
              <a:rPr lang="sr-Cyrl-RS" sz="2400" dirty="0" smtClean="0"/>
              <a:t>,</a:t>
            </a:r>
            <a:r>
              <a:rPr lang="hr-HR" sz="2400" dirty="0" smtClean="0"/>
              <a:t> </a:t>
            </a:r>
            <a:r>
              <a:rPr lang="hr-HR" sz="2400" dirty="0"/>
              <a:t>јединство и доминанта у простору</a:t>
            </a:r>
            <a:endParaRPr lang="sr-Latn-RS" sz="24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8AFC6A23-2D8F-4A4A-B5F7-E57FD97F98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Статично и динамично јединство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2313380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BC8BA6D-008A-8247-A033-6726F886C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Изградња статичне композиције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0AFF7D9-DEAB-D949-BA0C-DEBDD2137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73" y="2057399"/>
            <a:ext cx="5985525" cy="3684024"/>
          </a:xfrm>
        </p:spPr>
        <p:txBody>
          <a:bodyPr/>
          <a:lstStyle/>
          <a:p>
            <a:r>
              <a:rPr lang="hr-HR" dirty="0"/>
              <a:t>Изграђена мртва природа не одговара својствима која су нам потребна. </a:t>
            </a:r>
          </a:p>
          <a:p>
            <a:endParaRPr lang="hr-HR" dirty="0"/>
          </a:p>
          <a:p>
            <a:r>
              <a:rPr lang="hr-HR" dirty="0"/>
              <a:t>Потребно је објединити предмете у цјелину.</a:t>
            </a:r>
          </a:p>
          <a:p>
            <a:r>
              <a:rPr lang="hr-HR" dirty="0"/>
              <a:t> Овај задатак може се ријешити уз помоћ свјетлости. </a:t>
            </a:r>
          </a:p>
          <a:p>
            <a:r>
              <a:rPr lang="hr-HR" dirty="0"/>
              <a:t>Користићемо комбинацију усмјереног и пригушеног свјетла.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xmlns="" id="{7F5C996F-AA9A-9C47-8AE6-26EA015D6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698" y="2057400"/>
            <a:ext cx="5171502" cy="40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7263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8A97833-35BD-7E47-90B5-6E1C36388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Изградња </a:t>
            </a:r>
            <a:r>
              <a:rPr lang="hr-HR" dirty="0"/>
              <a:t>статичне композиције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D70EE5F1-76DD-0D43-AD48-A68C1F4BE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5143959" cy="3899067"/>
          </a:xfrm>
        </p:spPr>
        <p:txBody>
          <a:bodyPr/>
          <a:lstStyle/>
          <a:p>
            <a:r>
              <a:rPr lang="hr-HR" dirty="0"/>
              <a:t>Предмети мирују у средишту композиције</a:t>
            </a:r>
          </a:p>
          <a:p>
            <a:r>
              <a:rPr lang="hr-HR" dirty="0"/>
              <a:t>Боје су сложене али меке</a:t>
            </a:r>
          </a:p>
          <a:p>
            <a:r>
              <a:rPr lang="hr-HR" dirty="0"/>
              <a:t>Предмети имају исту текстуру</a:t>
            </a:r>
          </a:p>
          <a:p>
            <a:r>
              <a:rPr lang="hr-HR"/>
              <a:t>Рјешење освјетљења обједињује и ствара атмосферу склада и смирености.</a:t>
            </a:r>
            <a:endParaRPr lang="hr-HR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xmlns="" id="{15E497BA-7727-AE48-B99B-8A2B7D80B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759" y="2057401"/>
            <a:ext cx="5676441" cy="440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6097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8E525AC-877E-854F-B37E-DA56B94A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Изградња динамичне композиције</a:t>
            </a:r>
            <a:endParaRPr lang="sr-Latn-RS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FF93D91-6251-A642-9CD2-88EA80F47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5220465" cy="3375079"/>
          </a:xfrm>
        </p:spPr>
        <p:txBody>
          <a:bodyPr/>
          <a:lstStyle/>
          <a:p>
            <a:r>
              <a:rPr lang="hr-HR" dirty="0"/>
              <a:t>Поново користећи три облика градимо композицију овај пут на својствима динамике.</a:t>
            </a:r>
          </a:p>
          <a:p>
            <a:r>
              <a:rPr lang="hr-HR" dirty="0"/>
              <a:t>Облици су распоређени дијагонално</a:t>
            </a:r>
          </a:p>
          <a:p>
            <a:r>
              <a:rPr lang="hr-HR" dirty="0"/>
              <a:t>Присутан је асиметрични распоред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xmlns="" id="{99A5C4B2-BB15-2A48-B40B-BD0E7AAB5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188" y="2057401"/>
            <a:ext cx="4425866" cy="351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77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12F47EA-E904-AD4A-9F02-A68197B2C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Изградња динамичне композиције</a:t>
            </a:r>
            <a:endParaRPr lang="sr-Latn-RS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CF08B88-0AE2-2840-A708-9CA2D4F8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5220465" cy="3635199"/>
          </a:xfrm>
        </p:spPr>
        <p:txBody>
          <a:bodyPr/>
          <a:lstStyle/>
          <a:p>
            <a:r>
              <a:rPr lang="hr-HR" dirty="0"/>
              <a:t>Радимо на тону и боји не заборављајући да требају бити у што контрастнијем односу да би се постигло кретање у мртвој природи.</a:t>
            </a:r>
          </a:p>
          <a:p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xmlns="" id="{07D336C7-3E35-5348-AD13-610693BE1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048" y="2098772"/>
            <a:ext cx="5187152" cy="38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7764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455A567-2B67-9E4D-AA6B-AB32D2AE6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Изградња динамичне композиције</a:t>
            </a:r>
            <a:endParaRPr lang="sr-Latn-RS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92C1FB4-F4ED-4045-8682-B4C2C5897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4332995" cy="3742307"/>
          </a:xfrm>
        </p:spPr>
        <p:txBody>
          <a:bodyPr/>
          <a:lstStyle/>
          <a:p>
            <a:r>
              <a:rPr lang="hr-HR" dirty="0"/>
              <a:t>Уочавамо да је освјетљење  равномјерно и да није могуће створити контраст нарочито у бојама.</a:t>
            </a:r>
          </a:p>
          <a:p>
            <a:r>
              <a:rPr lang="hr-HR" dirty="0"/>
              <a:t> Предмети изгледају превише слично и потребно је предузети кораке да би се нагласили облици и контрастирала боја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xmlns="" id="{9F17834F-9886-3543-88D2-F15B9B19C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463" y="2221184"/>
            <a:ext cx="5318238" cy="400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3211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224B46F-2300-154D-A675-6E71316DF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Изградња динамичне композиције</a:t>
            </a:r>
            <a:endParaRPr lang="sr-Latn-RS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09E15C1D-2ACB-3543-8DB7-D0BD0752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4800600" cy="4024125"/>
          </a:xfrm>
        </p:spPr>
        <p:txBody>
          <a:bodyPr/>
          <a:lstStyle/>
          <a:p>
            <a:r>
              <a:rPr lang="hr-HR" dirty="0"/>
              <a:t>Употребом свјетла окупљамо све факторе композиције.</a:t>
            </a:r>
          </a:p>
          <a:p>
            <a:r>
              <a:rPr lang="hr-HR" dirty="0"/>
              <a:t> Композиција је грађена дијагонално </a:t>
            </a:r>
            <a:r>
              <a:rPr lang="hr-HR" dirty="0" smtClean="0"/>
              <a:t>и </a:t>
            </a:r>
            <a:r>
              <a:rPr lang="hr-HR" dirty="0"/>
              <a:t>предмети и њихови положаји су у динамичном и контрастном односу: тањир стоји, чаша лежи. </a:t>
            </a:r>
          </a:p>
          <a:p>
            <a:r>
              <a:rPr lang="hr-HR" dirty="0"/>
              <a:t>Боје су више него </a:t>
            </a:r>
            <a:r>
              <a:rPr lang="hr-HR" dirty="0" smtClean="0"/>
              <a:t>контрастне</a:t>
            </a:r>
            <a:r>
              <a:rPr lang="sr-Cyrl-RS" dirty="0" smtClean="0"/>
              <a:t>, </a:t>
            </a:r>
            <a:r>
              <a:rPr lang="hr-HR" dirty="0" smtClean="0"/>
              <a:t> </a:t>
            </a:r>
            <a:r>
              <a:rPr lang="hr-HR" dirty="0"/>
              <a:t>а исто важи и за тон.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xmlns="" id="{767871F0-5617-1D4C-9F20-608B293A6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50187"/>
            <a:ext cx="5140220" cy="386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1952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126BD7D-6428-884C-A665-E9BE361E9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254" y="764371"/>
            <a:ext cx="8610600" cy="1293028"/>
          </a:xfrm>
        </p:spPr>
        <p:txBody>
          <a:bodyPr/>
          <a:lstStyle/>
          <a:p>
            <a:r>
              <a:rPr lang="hr-HR" dirty="0"/>
              <a:t>Статично и динамично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xmlns="" id="{176D33B5-D98B-9042-8116-98E4DA488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814" y="2057400"/>
            <a:ext cx="4920440" cy="3818262"/>
          </a:xfr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xmlns="" id="{BF7E943D-ED0E-3744-AB9B-CC3F0D716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975" y="2057399"/>
            <a:ext cx="5084211" cy="38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2705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1F52096-6B04-9E4F-B4CD-81D8AC68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18" y="0"/>
            <a:ext cx="8610600" cy="1293028"/>
          </a:xfrm>
        </p:spPr>
        <p:txBody>
          <a:bodyPr/>
          <a:lstStyle/>
          <a:p>
            <a:r>
              <a:rPr lang="hr-HR" dirty="0"/>
              <a:t>Задатак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79D2355-03C6-544A-8620-D8AE56AE3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96" y="1293028"/>
            <a:ext cx="10820400" cy="4024125"/>
          </a:xfrm>
        </p:spPr>
        <p:txBody>
          <a:bodyPr/>
          <a:lstStyle/>
          <a:p>
            <a:r>
              <a:rPr lang="hr-HR" dirty="0"/>
              <a:t>На основу претходних примјера, одаберите израду статичне или динамичне композиције са техником и мотивом по својој жељи.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sz="3600" dirty="0"/>
              <a:t>                               </a:t>
            </a:r>
            <a:r>
              <a:rPr lang="hr-HR" sz="27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Срећан рад</a:t>
            </a:r>
            <a:r>
              <a:rPr lang="hr-HR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!</a:t>
            </a:r>
            <a:endParaRPr lang="hr-HR" sz="3600" dirty="0"/>
          </a:p>
          <a:p>
            <a:endParaRPr lang="sr-Latn-RS" sz="3600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xmlns="" id="{283E1393-FEC3-624C-A710-79EDBA291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317" y="2586056"/>
            <a:ext cx="3403009" cy="3497318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xmlns="" id="{CACA93EF-6F97-2340-9BB1-D17D9043B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676" y="2586055"/>
            <a:ext cx="3627320" cy="362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4586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892CB8D-A97E-E140-AFB7-082D5FA71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Ликовна начела</a:t>
            </a:r>
            <a:endParaRPr lang="sr-Latn-RS" dirty="0"/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54EBFC03-755E-754B-824A-56F8B371DFE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/>
              <a:t>Контраст - синоним за супротност, односно наглашену различитост</a:t>
            </a:r>
          </a:p>
          <a:p>
            <a:r>
              <a:rPr lang="hr-HR" dirty="0"/>
              <a:t>Хармонија - склад унутар саставних дијелова композиције</a:t>
            </a:r>
          </a:p>
          <a:p>
            <a:r>
              <a:rPr lang="hr-HR" dirty="0"/>
              <a:t>Ритам - правилна смјена ликовних елемената</a:t>
            </a:r>
          </a:p>
          <a:p>
            <a:r>
              <a:rPr lang="hr-HR" dirty="0"/>
              <a:t>Пропорције- међусобни однос величина, дијелова цјелине.</a:t>
            </a:r>
          </a:p>
          <a:p>
            <a:r>
              <a:rPr lang="hr-HR" dirty="0"/>
              <a:t>Доминанта- превласт неког од елемената у односу на остале, подређене</a:t>
            </a:r>
          </a:p>
          <a:p>
            <a:r>
              <a:rPr lang="hr-HR" dirty="0"/>
              <a:t>Равнотежа- баланс лијеве и десне стране</a:t>
            </a:r>
          </a:p>
          <a:p>
            <a:r>
              <a:rPr lang="hr-HR" dirty="0"/>
              <a:t>Јединство-тежња ка јединственој цјелини</a:t>
            </a:r>
          </a:p>
        </p:txBody>
      </p:sp>
    </p:spTree>
    <p:extLst>
      <p:ext uri="{BB962C8B-B14F-4D97-AF65-F5344CB8AC3E}">
        <p14:creationId xmlns:p14="http://schemas.microsoft.com/office/powerpoint/2010/main" xmlns="" val="3646286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3536110-B1F1-DC41-90B3-81963C7FE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Јединство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381C7288-B54F-8145-B0BA-1207D8933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Јединство у ликовним умјетностима обједињује ликовне елементе, ликовна начела идеју и технику.</a:t>
            </a:r>
          </a:p>
          <a:p>
            <a:r>
              <a:rPr lang="hr-HR" dirty="0"/>
              <a:t>Јединство захтијева да све ликовне техничке снаге покренуте у сврху обликовања ликовног дјела теже ка једном заједничком циљу, ликовном садржају.</a:t>
            </a:r>
          </a:p>
          <a:p>
            <a:r>
              <a:rPr lang="hr-HR" dirty="0"/>
              <a:t>Ликовни елементи морају бити одабрани и међусобно уређени композицијским начелима и у складу са идејом и садржајем дјела.</a:t>
            </a:r>
          </a:p>
        </p:txBody>
      </p:sp>
    </p:spTree>
    <p:extLst>
      <p:ext uri="{BB962C8B-B14F-4D97-AF65-F5344CB8AC3E}">
        <p14:creationId xmlns:p14="http://schemas.microsoft.com/office/powerpoint/2010/main" xmlns="" val="422905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00B5F64-D1F6-5D42-9411-F720D134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Статично 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xmlns="" id="{D06AB571-4494-524E-A477-C81CCBD4E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587" y="1873478"/>
            <a:ext cx="3165054" cy="4220072"/>
          </a:xfr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xmlns="" id="{AD0A3DC5-C871-4746-8191-CF3785514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349" y="1873478"/>
            <a:ext cx="2922530" cy="2222755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xmlns="" id="{2BEA13AB-BA57-CA4E-851B-A48D32319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587" y="1873478"/>
            <a:ext cx="3886200" cy="2590800"/>
          </a:xfrm>
          <a:prstGeom prst="rect">
            <a:avLst/>
          </a:prstGeom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xmlns="" id="{87BB339F-9C64-B74C-A864-5F41B39C4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893" y="4243557"/>
            <a:ext cx="2810985" cy="186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350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B56888B-C5A9-B649-9ED1-8EEFE38B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Динамично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xmlns="" id="{D03F475D-C817-7A44-BAE2-79FD2CE65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057" y="1410887"/>
            <a:ext cx="2870200" cy="2438400"/>
          </a:xfr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xmlns="" id="{C061BA88-1FF9-0649-B627-AA9C19A3B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57" y="4329512"/>
            <a:ext cx="2870200" cy="2139264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xmlns="" id="{4000A829-51D2-6B48-9350-F6F10F004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399" y="1410887"/>
            <a:ext cx="3948384" cy="2467740"/>
          </a:xfrm>
          <a:prstGeom prst="rect">
            <a:avLst/>
          </a:prstGeom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xmlns="" id="{179B3E6D-3BBC-C143-955E-DDCBDA9BE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194" y="4001036"/>
            <a:ext cx="3948384" cy="2467740"/>
          </a:xfrm>
          <a:prstGeom prst="rect">
            <a:avLst/>
          </a:prstGeom>
        </p:spPr>
      </p:pic>
      <p:pic>
        <p:nvPicPr>
          <p:cNvPr id="8" name="Slika 8">
            <a:extLst>
              <a:ext uri="{FF2B5EF4-FFF2-40B4-BE49-F238E27FC236}">
                <a16:creationId xmlns:a16="http://schemas.microsoft.com/office/drawing/2014/main" xmlns="" id="{20F8B256-A8C8-964B-9E45-DF8379CA6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6144" y="1878414"/>
            <a:ext cx="3060241" cy="459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333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5518F0D-0BFA-5247-851A-EB46293F8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Статично и динамично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B04964E-A6F3-6A4B-975C-8774DCBE2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Посматрањем претходних фотографија уочите и опишите разлике у појмовима статично и динамично.</a:t>
            </a:r>
          </a:p>
          <a:p>
            <a:endParaRPr lang="hr-HR" dirty="0"/>
          </a:p>
          <a:p>
            <a:r>
              <a:rPr lang="hr-HR" dirty="0"/>
              <a:t>Према конструкцијским шемама и природи тумачења у оквиру јединства композиције су два рјешења и утиска о дјелу-да је оно статично или </a:t>
            </a:r>
            <a:r>
              <a:rPr lang="hr-HR" dirty="0" smtClean="0"/>
              <a:t>динамично</a:t>
            </a:r>
            <a:r>
              <a:rPr lang="sr-Cyrl-RS" dirty="0" smtClean="0"/>
              <a:t>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41909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4B8AE4F-1C55-EA44-BFF4-0BCF6C479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Статично и динамично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BF2E5B0-E336-774F-BC49-8B2D0C0BC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Статичне композиције преносе стање смирености и равнотеже. Користимо их да би истакли љепоту, достојанство, свечаност и мир. Садрже меке и тихе </a:t>
            </a:r>
            <a:r>
              <a:rPr lang="hr-HR" dirty="0" smtClean="0"/>
              <a:t>тонове</a:t>
            </a:r>
            <a:r>
              <a:rPr lang="sr-Cyrl-RS" dirty="0" smtClean="0"/>
              <a:t>,</a:t>
            </a:r>
            <a:r>
              <a:rPr lang="hr-HR" dirty="0" smtClean="0"/>
              <a:t> </a:t>
            </a:r>
            <a:r>
              <a:rPr lang="hr-HR" dirty="0"/>
              <a:t>истакнут центар и најчешће симетричну композицију.</a:t>
            </a:r>
          </a:p>
          <a:p>
            <a:endParaRPr lang="hr-HR" dirty="0"/>
          </a:p>
          <a:p>
            <a:r>
              <a:rPr lang="hr-HR" dirty="0"/>
              <a:t>Динамика је у свему супротност статичности. </a:t>
            </a:r>
          </a:p>
          <a:p>
            <a:r>
              <a:rPr lang="hr-HR" dirty="0"/>
              <a:t>Употребом динамичне конструкције у својим радовима можете сликовито пренијети расположење, експлозију емоција, радости, нагласити облик и боју предмета. </a:t>
            </a:r>
          </a:p>
          <a:p>
            <a:r>
              <a:rPr lang="hr-HR" dirty="0"/>
              <a:t>Објекти су распоређени </a:t>
            </a:r>
            <a:r>
              <a:rPr lang="hr-HR" dirty="0" smtClean="0"/>
              <a:t>дијагонално</a:t>
            </a:r>
            <a:r>
              <a:rPr lang="sr-Cyrl-RS" dirty="0" smtClean="0"/>
              <a:t>,</a:t>
            </a:r>
            <a:r>
              <a:rPr lang="hr-HR" dirty="0" smtClean="0"/>
              <a:t> </a:t>
            </a:r>
            <a:r>
              <a:rPr lang="hr-HR" dirty="0"/>
              <a:t>а подстиче се асиметрични распоред. Све је изграђено на </a:t>
            </a:r>
            <a:r>
              <a:rPr lang="hr-HR" dirty="0" smtClean="0"/>
              <a:t>контрастима-</a:t>
            </a:r>
            <a:r>
              <a:rPr lang="sr-Cyrl-RS" dirty="0" smtClean="0"/>
              <a:t> </a:t>
            </a:r>
            <a:r>
              <a:rPr lang="hr-HR" dirty="0" smtClean="0"/>
              <a:t>боја</a:t>
            </a:r>
            <a:r>
              <a:rPr lang="hr-HR" dirty="0"/>
              <a:t>, тонова, текстуре, облика, величина</a:t>
            </a:r>
            <a:r>
              <a:rPr lang="hr-HR" dirty="0" smtClean="0"/>
              <a:t>..</a:t>
            </a:r>
            <a:r>
              <a:rPr lang="sr-Cyrl-RS" dirty="0" smtClean="0"/>
              <a:t> </a:t>
            </a:r>
            <a:r>
              <a:rPr lang="hr-HR" dirty="0" smtClean="0"/>
              <a:t>Боје </a:t>
            </a:r>
            <a:r>
              <a:rPr lang="hr-HR" dirty="0"/>
              <a:t>су отворене и спектралне.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30918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F9D2F69-0BFD-F643-8E94-672C63F5C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89920"/>
            <a:ext cx="8610600" cy="1293028"/>
          </a:xfrm>
        </p:spPr>
        <p:txBody>
          <a:bodyPr/>
          <a:lstStyle/>
          <a:p>
            <a:r>
              <a:rPr lang="hr-HR" dirty="0"/>
              <a:t>Изградња статичне композиције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05D195B4-D35A-B541-9BF1-8C686733F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1"/>
            <a:ext cx="5909019" cy="3727006"/>
          </a:xfrm>
        </p:spPr>
        <p:txBody>
          <a:bodyPr/>
          <a:lstStyle/>
          <a:p>
            <a:r>
              <a:rPr lang="hr-HR" dirty="0"/>
              <a:t>Дијаграм будуће мртве природе:</a:t>
            </a:r>
          </a:p>
          <a:p>
            <a:endParaRPr lang="hr-HR" dirty="0"/>
          </a:p>
          <a:p>
            <a:r>
              <a:rPr lang="hr-HR" dirty="0"/>
              <a:t>Одабиру се предмети различите величине</a:t>
            </a:r>
          </a:p>
          <a:p>
            <a:r>
              <a:rPr lang="hr-HR" dirty="0"/>
              <a:t>Укључује се центар</a:t>
            </a:r>
          </a:p>
          <a:p>
            <a:r>
              <a:rPr lang="hr-HR" dirty="0"/>
              <a:t>Фигуре су смјештене фронтално и мирују</a:t>
            </a:r>
          </a:p>
          <a:p>
            <a:endParaRPr lang="sr-Latn-RS" dirty="0"/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xmlns="" id="{3B3EDD09-54EC-B241-B668-203173D1A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712" y="2114811"/>
            <a:ext cx="5018488" cy="417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17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3D61C97-D53D-F14B-919D-EB0FA6DF8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072" y="182927"/>
            <a:ext cx="8048128" cy="1208563"/>
          </a:xfrm>
        </p:spPr>
        <p:txBody>
          <a:bodyPr/>
          <a:lstStyle/>
          <a:p>
            <a:r>
              <a:rPr lang="hr-HR" dirty="0"/>
              <a:t>Изградња статичне композиције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6A1C85C9-FEE8-9B4F-B53A-AB577F672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784" y="1545000"/>
            <a:ext cx="4424802" cy="2724534"/>
          </a:xfrm>
        </p:spPr>
        <p:txBody>
          <a:bodyPr/>
          <a:lstStyle/>
          <a:p>
            <a:endParaRPr lang="hr-HR" dirty="0"/>
          </a:p>
          <a:p>
            <a:r>
              <a:rPr lang="hr-HR" dirty="0"/>
              <a:t>Доносимо одлуку о тоналитету.</a:t>
            </a:r>
          </a:p>
          <a:p>
            <a:r>
              <a:rPr lang="hr-HR" dirty="0"/>
              <a:t>Бирамо најсвјелији објекат, најтамнији и полутон</a:t>
            </a:r>
          </a:p>
          <a:p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xmlns="" id="{346541CD-FB8D-6D4B-A8C6-FB398EFFF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586" y="1545000"/>
            <a:ext cx="5593613" cy="434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8006655"/>
      </p:ext>
    </p:extLst>
  </p:cSld>
  <p:clrMapOvr>
    <a:masterClrMapping/>
  </p:clrMapOvr>
</p:sld>
</file>

<file path=ppt/theme/theme1.xml><?xml version="1.0" encoding="utf-8"?>
<a:theme xmlns:a="http://schemas.openxmlformats.org/drawingml/2006/main" name="Isparavanj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519</Words>
  <Application>Microsoft Office PowerPoint</Application>
  <PresentationFormat>Custom</PresentationFormat>
  <Paragraphs>70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Isparavanje</vt:lpstr>
      <vt:lpstr>Контраст, јединство и доминанта у простору</vt:lpstr>
      <vt:lpstr>Ликовна начела</vt:lpstr>
      <vt:lpstr>Јединство</vt:lpstr>
      <vt:lpstr>Статично </vt:lpstr>
      <vt:lpstr>Динамично</vt:lpstr>
      <vt:lpstr>Статично и динамично</vt:lpstr>
      <vt:lpstr>Статично и динамично</vt:lpstr>
      <vt:lpstr>Изградња статичне композиције</vt:lpstr>
      <vt:lpstr>Изградња статичне композиције</vt:lpstr>
      <vt:lpstr>Изградња статичне композиције</vt:lpstr>
      <vt:lpstr>Изградња статичне композиције</vt:lpstr>
      <vt:lpstr>Изградња динамичне композиције</vt:lpstr>
      <vt:lpstr>Изградња динамичне композиције</vt:lpstr>
      <vt:lpstr>Изградња динамичне композиције</vt:lpstr>
      <vt:lpstr>Изградња динамичне композиције</vt:lpstr>
      <vt:lpstr>Статично и динамично</vt:lpstr>
      <vt:lpstr>Задатак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Контраст јединство и доминанта у простору</dc:title>
  <dc:creator>Nikolina Peslać</dc:creator>
  <cp:lastModifiedBy>Nina Ninkovic</cp:lastModifiedBy>
  <cp:revision>8</cp:revision>
  <dcterms:created xsi:type="dcterms:W3CDTF">2021-02-08T14:06:56Z</dcterms:created>
  <dcterms:modified xsi:type="dcterms:W3CDTF">2021-02-09T09:34:44Z</dcterms:modified>
</cp:coreProperties>
</file>