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65" r:id="rId3"/>
    <p:sldId id="258" r:id="rId4"/>
    <p:sldId id="266" r:id="rId5"/>
    <p:sldId id="260" r:id="rId6"/>
    <p:sldId id="267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6" d="100"/>
          <a:sy n="106" d="100"/>
        </p:scale>
        <p:origin x="36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F60E-4E96-425F-93A0-BEE13031B0D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0FDF-CCB2-4C9B-95FF-2A200278E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0FDF-CCB2-4C9B-95FF-2A200278EA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1" y="2343150"/>
            <a:ext cx="6172201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1" y="3752492"/>
            <a:ext cx="6172201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1"/>
          </a:xfrm>
        </p:spPr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7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1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5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2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1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5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1" y="0"/>
            <a:ext cx="76201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1" y="2571750"/>
            <a:ext cx="1295401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3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1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9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1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5" y="3696527"/>
            <a:ext cx="609600" cy="388143"/>
          </a:xfrm>
        </p:spPr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1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1" y="2171701"/>
            <a:ext cx="6172201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1" y="3757613"/>
            <a:ext cx="6172201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1"/>
          </a:xfrm>
        </p:spPr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1"/>
            <a:ext cx="27432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1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5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2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1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5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1" y="0"/>
            <a:ext cx="76201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1" y="2571750"/>
            <a:ext cx="1295401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5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1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9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5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7" y="3696527"/>
            <a:ext cx="609600" cy="388143"/>
          </a:xfrm>
        </p:spPr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9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1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1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1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1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9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7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1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1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1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2" y="2343151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0"/>
            <a:ext cx="6172201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7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1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7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1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1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1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998637-CD1D-42FA-A24E-E3DB266683D6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1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1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7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B6D05B-0FC3-433D-B488-C650295D3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9" y="2743200"/>
            <a:ext cx="6019799" cy="1485900"/>
          </a:xfrm>
        </p:spPr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МНОЖЕЊЕ И ДИЈЕЉЕЊЕ ТРОЦИФРЕНОГ БРОЈА ЈЕДНОЦИФРЕНИМ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(УТВРЂИВАЊЕ)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85750"/>
            <a:ext cx="3886201" cy="255031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115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0955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accent1">
                    <a:lumMod val="75000"/>
                  </a:schemeClr>
                </a:solidFill>
              </a:rPr>
              <a:t>ЗАДАЦИ: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4775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dirty="0" smtClean="0"/>
              <a:t>Израчунај производ бројева</a:t>
            </a:r>
          </a:p>
          <a:p>
            <a:pPr marL="342900" indent="-342900">
              <a:buAutoNum type="arabicPeriod"/>
            </a:pPr>
            <a:endParaRPr lang="sr-Cyrl-BA" dirty="0" smtClean="0"/>
          </a:p>
          <a:p>
            <a:pPr marL="342900" indent="-342900"/>
            <a:r>
              <a:rPr lang="sr-Cyrl-BA" b="1" dirty="0" smtClean="0">
                <a:solidFill>
                  <a:srgbClr val="FFC000"/>
                </a:solidFill>
              </a:rPr>
              <a:t>1</a:t>
            </a:r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sr-Cyrl-BA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sr-Cyrl-BA" dirty="0" smtClean="0"/>
              <a:t>•5 =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58115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C000"/>
                </a:solidFill>
              </a:rPr>
              <a:t>100</a:t>
            </a:r>
            <a:r>
              <a:rPr lang="sr-Cyrl-BA" dirty="0" smtClean="0"/>
              <a:t>+</a:t>
            </a:r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80</a:t>
            </a:r>
            <a:r>
              <a:rPr lang="sr-Cyrl-BA" dirty="0" smtClean="0"/>
              <a:t>+</a:t>
            </a:r>
            <a:r>
              <a:rPr lang="sr-Cyrl-BA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sr-Cyrl-BA" dirty="0" smtClean="0"/>
              <a:t>)•5 =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0" y="15811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100•5+80•5+3•5 =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105400" y="1581150"/>
            <a:ext cx="708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/>
              <a:t>500+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638800" y="158115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400+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172200" y="1581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15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77000" y="1581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=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629400" y="1581150"/>
            <a:ext cx="76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915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219075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2.   Количник бројева израчунај на два начина:</a:t>
            </a:r>
            <a:br>
              <a:rPr lang="sr-Cyrl-BA" dirty="0" smtClean="0"/>
            </a:br>
            <a:r>
              <a:rPr lang="sr-Latn-RS" dirty="0" smtClean="0"/>
              <a:t>I </a:t>
            </a:r>
            <a:r>
              <a:rPr lang="sr-Cyrl-BA" dirty="0" smtClean="0"/>
              <a:t>начин:</a:t>
            </a:r>
            <a:br>
              <a:rPr lang="sr-Cyrl-BA" dirty="0" smtClean="0"/>
            </a:br>
            <a:r>
              <a:rPr lang="sr-Cyrl-BA" dirty="0" smtClean="0"/>
              <a:t>447:7=</a:t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Latn-RS" dirty="0" smtClean="0"/>
              <a:t>II </a:t>
            </a:r>
            <a:r>
              <a:rPr lang="sr-Cyrl-BA" dirty="0" smtClean="0"/>
              <a:t>начин: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272415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(420 + 28):7 =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2724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420:7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276600" y="2724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724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28:7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886200" y="2724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=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38600" y="2724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60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343400" y="2724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+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48200" y="2724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=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2724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800600" y="2724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64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7200" y="38671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447:7= 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19200" y="386715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(490 - 42):7 =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590800" y="3867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490:7 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200400" y="386715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-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386715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42:7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0" y="38671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0" y="38671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70 - 6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0" y="38671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=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648200" y="386715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  64 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7028">
            <a:off x="5550129" y="2594455"/>
            <a:ext cx="2954259" cy="1821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6" grpId="0" build="allAtOnce"/>
      <p:bldP spid="27" grpId="0" build="allAtOnce"/>
      <p:bldP spid="28" grpId="0" build="allAtOnce"/>
      <p:bldP spid="29" grpId="0" build="allAtOnce"/>
      <p:bldP spid="30" grpId="0" build="allAtOnce"/>
      <p:bldP spid="31" grpId="0" build="allAtOnce"/>
      <p:bldP spid="32" grpId="0" build="allAtOnce"/>
      <p:bldP spid="33" grpId="0" build="allAtOnce"/>
      <p:bldP spid="34" grpId="0" build="allAtOnce"/>
      <p:bldP spid="35" grpId="0" build="allAtOnce"/>
      <p:bldP spid="36" grpId="0" build="allAtOnce"/>
      <p:bldP spid="38" grpId="0" build="allAtOnce"/>
      <p:bldP spid="39" grpId="0" build="allAtOnce"/>
      <p:bldP spid="40" grpId="0" build="allAtOnce"/>
      <p:bldP spid="4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irl-is-studying-table-with-blue-uniform_33070-46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43100">
            <a:off x="5052939" y="633451"/>
            <a:ext cx="3295149" cy="280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9550"/>
            <a:ext cx="7467600" cy="857250"/>
          </a:xfrm>
        </p:spPr>
        <p:txBody>
          <a:bodyPr/>
          <a:lstStyle/>
          <a:p>
            <a:r>
              <a:rPr lang="sr-Cyrl-BA" dirty="0" smtClean="0"/>
              <a:t> </a:t>
            </a:r>
            <a:r>
              <a:rPr lang="sr-Cyrl-BA" sz="3200" dirty="0" smtClean="0">
                <a:solidFill>
                  <a:schemeClr val="accent1">
                    <a:lumMod val="75000"/>
                  </a:schemeClr>
                </a:solidFill>
              </a:rPr>
              <a:t>ЗАДАЦИ:</a:t>
            </a:r>
            <a:r>
              <a:rPr lang="sr-Cyrl-BA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00150"/>
            <a:ext cx="7467600" cy="3655314"/>
          </a:xfrm>
        </p:spPr>
        <p:txBody>
          <a:bodyPr/>
          <a:lstStyle/>
          <a:p>
            <a:pPr marL="0" indent="0">
              <a:buNone/>
            </a:pPr>
            <a:r>
              <a:rPr lang="sr-Cyrl-BA" sz="1800" dirty="0" smtClean="0"/>
              <a:t>3. Који је број:</a:t>
            </a:r>
            <a:br>
              <a:rPr lang="sr-Cyrl-BA" sz="1800" dirty="0" smtClean="0"/>
            </a:br>
            <a:endParaRPr lang="sr-Cyrl-BA" sz="1800" dirty="0" smtClean="0"/>
          </a:p>
          <a:p>
            <a:pPr marL="0" indent="0">
              <a:buNone/>
            </a:pPr>
            <a:r>
              <a:rPr lang="sr-Cyrl-BA" sz="1800" dirty="0"/>
              <a:t>а</a:t>
            </a:r>
            <a:r>
              <a:rPr lang="sr-Cyrl-BA" sz="1800" dirty="0" smtClean="0"/>
              <a:t>) 4 пута већи од броја 241 </a:t>
            </a:r>
            <a:br>
              <a:rPr lang="sr-Cyrl-BA" sz="1800" dirty="0" smtClean="0"/>
            </a:br>
            <a:endParaRPr lang="sr-Cyrl-BA" sz="1800" dirty="0" smtClean="0"/>
          </a:p>
          <a:p>
            <a:pPr marL="0" indent="0">
              <a:buNone/>
            </a:pPr>
            <a:r>
              <a:rPr lang="sr-Cyrl-BA" sz="1800" dirty="0" smtClean="0"/>
              <a:t>б)</a:t>
            </a:r>
            <a:r>
              <a:rPr lang="sr-Cyrl-BA" sz="1800" dirty="0"/>
              <a:t> 5 пута мањи од броја </a:t>
            </a:r>
            <a:r>
              <a:rPr lang="sr-Cyrl-BA" sz="1800" dirty="0" smtClean="0"/>
              <a:t>235</a:t>
            </a:r>
            <a:br>
              <a:rPr lang="sr-Cyrl-BA" sz="1800" dirty="0" smtClean="0"/>
            </a:br>
            <a:endParaRPr lang="sr-Cyrl-BA" sz="1800" dirty="0" smtClean="0"/>
          </a:p>
          <a:p>
            <a:pPr marL="0" indent="0">
              <a:buNone/>
            </a:pPr>
            <a:r>
              <a:rPr lang="sr-Cyrl-BA" sz="1800" dirty="0" smtClean="0">
                <a:solidFill>
                  <a:srgbClr val="FF0000"/>
                </a:solidFill>
              </a:rPr>
              <a:t>(КОРИСТИ СВОЈСТВО ДИЈЕЉЕЊА ЗБИРА)</a:t>
            </a:r>
            <a:endParaRPr lang="sr-Cyrl-BA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2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png"/>
          <p:cNvPicPr>
            <a:picLocks noChangeAspect="1"/>
          </p:cNvPicPr>
          <p:nvPr/>
        </p:nvPicPr>
        <p:blipFill>
          <a:blip r:embed="rId2" cstate="print"/>
          <a:srcRect l="29167" t="14444" r="38333" b="29259"/>
          <a:stretch>
            <a:fillRect/>
          </a:stretch>
        </p:blipFill>
        <p:spPr>
          <a:xfrm rot="280676">
            <a:off x="6162901" y="1726163"/>
            <a:ext cx="1757489" cy="1712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04800" y="43815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а) </a:t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b="1" dirty="0" smtClean="0">
                <a:solidFill>
                  <a:srgbClr val="FFC000"/>
                </a:solidFill>
              </a:rPr>
              <a:t>2</a:t>
            </a:r>
            <a:r>
              <a:rPr lang="sr-Cyrl-BA" b="1" dirty="0" smtClean="0">
                <a:solidFill>
                  <a:srgbClr val="00B050"/>
                </a:solidFill>
              </a:rPr>
              <a:t>4</a:t>
            </a:r>
            <a:r>
              <a:rPr lang="sr-Cyrl-B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r>
              <a:rPr lang="sr-Cyrl-BA" dirty="0" smtClean="0"/>
              <a:t>•4=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97155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</a:t>
            </a:r>
            <a:r>
              <a:rPr lang="sr-Cyrl-BA" b="1" dirty="0" smtClean="0">
                <a:solidFill>
                  <a:srgbClr val="FFC000"/>
                </a:solidFill>
              </a:rPr>
              <a:t>200</a:t>
            </a:r>
            <a:r>
              <a:rPr lang="sr-Cyrl-BA" dirty="0" smtClean="0"/>
              <a:t>+</a:t>
            </a:r>
            <a:r>
              <a:rPr lang="sr-Cyrl-BA" b="1" dirty="0" smtClean="0">
                <a:solidFill>
                  <a:srgbClr val="00B050"/>
                </a:solidFill>
              </a:rPr>
              <a:t>40</a:t>
            </a:r>
            <a:r>
              <a:rPr lang="sr-Cyrl-BA" dirty="0" smtClean="0"/>
              <a:t>+</a:t>
            </a:r>
            <a:r>
              <a:rPr lang="sr-Cyrl-BA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</a:t>
            </a:r>
            <a:r>
              <a:rPr lang="sr-Cyrl-BA" dirty="0" smtClean="0"/>
              <a:t>)•4=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9715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200•4+40•4+1•4=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9715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800+160+4=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9715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964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428750"/>
            <a:ext cx="49530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Одговор: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4 пута већи од броја 241 је број 964.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49555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б)</a:t>
            </a:r>
            <a:r>
              <a:rPr lang="sr-Cyrl-BA" dirty="0" smtClean="0">
                <a:solidFill>
                  <a:srgbClr val="FF0000"/>
                </a:solidFill>
              </a:rPr>
              <a:t> </a:t>
            </a:r>
          </a:p>
          <a:p>
            <a:endParaRPr lang="sr-Cyrl-BA" dirty="0" smtClean="0">
              <a:solidFill>
                <a:srgbClr val="FF0000"/>
              </a:solidFill>
            </a:endParaRPr>
          </a:p>
          <a:p>
            <a:r>
              <a:rPr lang="sr-Cyrl-BA" dirty="0" smtClean="0"/>
              <a:t>235:5=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43000" y="302895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(200+35):5=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30289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200:5+35:5=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302895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40+7=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30289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mtClean="0"/>
              <a:t>47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3638550"/>
            <a:ext cx="4876800" cy="923330"/>
          </a:xfrm>
          <a:prstGeom prst="rect">
            <a:avLst/>
          </a:prstGeom>
          <a:solidFill>
            <a:srgbClr val="0DC0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tx1"/>
                </a:solidFill>
              </a:rPr>
              <a:t>Одговор:</a:t>
            </a:r>
          </a:p>
          <a:p>
            <a:r>
              <a:rPr lang="sr-Cyrl-BA" dirty="0" smtClean="0">
                <a:solidFill>
                  <a:schemeClr val="tx1"/>
                </a:solidFill>
              </a:rPr>
              <a:t>5 пута мањи број од броја 235 је број 47.</a:t>
            </a:r>
          </a:p>
          <a:p>
            <a:endParaRPr lang="en-US" dirty="0"/>
          </a:p>
        </p:txBody>
      </p:sp>
      <p:pic>
        <p:nvPicPr>
          <p:cNvPr id="21" name="Picture 20" descr="1.png"/>
          <p:cNvPicPr>
            <a:picLocks noChangeAspect="1"/>
          </p:cNvPicPr>
          <p:nvPr/>
        </p:nvPicPr>
        <p:blipFill>
          <a:blip r:embed="rId3" cstate="print"/>
          <a:srcRect l="29167" t="14444" r="38333" b="29259"/>
          <a:stretch>
            <a:fillRect/>
          </a:stretch>
        </p:blipFill>
        <p:spPr>
          <a:xfrm rot="20870897">
            <a:off x="7724859" y="162828"/>
            <a:ext cx="752870" cy="7335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21" descr="1.png"/>
          <p:cNvPicPr>
            <a:picLocks noChangeAspect="1"/>
          </p:cNvPicPr>
          <p:nvPr/>
        </p:nvPicPr>
        <p:blipFill>
          <a:blip r:embed="rId4" cstate="print"/>
          <a:srcRect l="29167" t="14444" r="38333" b="29259"/>
          <a:stretch>
            <a:fillRect/>
          </a:stretch>
        </p:blipFill>
        <p:spPr>
          <a:xfrm rot="20729057">
            <a:off x="5328268" y="4244824"/>
            <a:ext cx="663873" cy="646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animBg="1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2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19350"/>
            <a:ext cx="4114800" cy="23904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95550"/>
            <a:ext cx="4267201" cy="22210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7696201" cy="85725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solidFill>
                  <a:schemeClr val="accent1">
                    <a:lumMod val="75000"/>
                  </a:schemeClr>
                </a:solidFill>
              </a:rPr>
              <a:t>ЗАДАЦИ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23950"/>
            <a:ext cx="7696201" cy="365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1800" dirty="0" smtClean="0"/>
              <a:t>4. Путовање од Београда до</a:t>
            </a:r>
            <a:r>
              <a:rPr lang="sr-Cyrl-BA" sz="1800" dirty="0"/>
              <a:t> </a:t>
            </a:r>
            <a:r>
              <a:rPr lang="sr-Cyrl-BA" sz="1800" dirty="0" smtClean="0"/>
              <a:t>Добоја за једну особу кошта 253КМ.</a:t>
            </a:r>
            <a:r>
              <a:rPr lang="sr-Latn-BA" sz="1800" dirty="0" smtClean="0"/>
              <a:t> </a:t>
            </a:r>
            <a:r>
              <a:rPr lang="sr-Cyrl-BA" sz="1800" dirty="0" smtClean="0"/>
              <a:t>Колико ће коштати путовање од Београда до Добоја за једну трочлану породицу?</a:t>
            </a:r>
          </a:p>
        </p:txBody>
      </p:sp>
    </p:spTree>
    <p:extLst>
      <p:ext uri="{BB962C8B-B14F-4D97-AF65-F5344CB8AC3E}">
        <p14:creationId xmlns:p14="http://schemas.microsoft.com/office/powerpoint/2010/main" val="62586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89535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92D050"/>
                </a:solidFill>
              </a:rPr>
              <a:t>2</a:t>
            </a:r>
            <a:r>
              <a:rPr lang="sr-Cyrl-BA" sz="2400" dirty="0" smtClean="0">
                <a:solidFill>
                  <a:srgbClr val="FF0000"/>
                </a:solidFill>
              </a:rPr>
              <a:t>5</a:t>
            </a:r>
            <a:r>
              <a:rPr lang="sr-Cyrl-BA" sz="24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sr-Cyrl-BA" sz="2400" dirty="0" smtClean="0"/>
              <a:t>•3=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89535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(</a:t>
            </a:r>
            <a:r>
              <a:rPr lang="sr-Cyrl-BA" sz="2400" dirty="0" smtClean="0">
                <a:solidFill>
                  <a:srgbClr val="92D050"/>
                </a:solidFill>
              </a:rPr>
              <a:t>200</a:t>
            </a:r>
            <a:r>
              <a:rPr lang="sr-Cyrl-BA" sz="2400" dirty="0" smtClean="0"/>
              <a:t>•3+</a:t>
            </a:r>
            <a:r>
              <a:rPr lang="sr-Cyrl-BA" sz="2400" dirty="0" smtClean="0">
                <a:solidFill>
                  <a:srgbClr val="FF0000"/>
                </a:solidFill>
              </a:rPr>
              <a:t>50</a:t>
            </a:r>
            <a:r>
              <a:rPr lang="sr-Cyrl-BA" sz="2400" dirty="0" smtClean="0"/>
              <a:t>•3+</a:t>
            </a:r>
            <a:r>
              <a:rPr lang="sr-Cyrl-BA" sz="24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sr-Cyrl-BA" sz="2400" dirty="0" smtClean="0">
                <a:solidFill>
                  <a:srgbClr val="FF0000"/>
                </a:solidFill>
              </a:rPr>
              <a:t>•</a:t>
            </a:r>
            <a:r>
              <a:rPr lang="sr-Cyrl-BA" sz="2400" dirty="0" smtClean="0"/>
              <a:t>3)=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35255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600+150+9=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13525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759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2343150"/>
            <a:ext cx="6324600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dirty="0" smtClean="0">
                <a:solidFill>
                  <a:schemeClr val="tx1"/>
                </a:solidFill>
              </a:rPr>
              <a:t/>
            </a:r>
            <a:br>
              <a:rPr lang="sr-Cyrl-BA" dirty="0" smtClean="0">
                <a:solidFill>
                  <a:schemeClr val="tx1"/>
                </a:solidFill>
              </a:rPr>
            </a:br>
            <a:r>
              <a:rPr lang="sr-Cyrl-BA" dirty="0" smtClean="0">
                <a:solidFill>
                  <a:schemeClr val="tx1"/>
                </a:solidFill>
              </a:rPr>
              <a:t>Одговор:</a:t>
            </a:r>
            <a:br>
              <a:rPr lang="sr-Cyrl-BA" dirty="0" smtClean="0">
                <a:solidFill>
                  <a:schemeClr val="tx1"/>
                </a:solidFill>
              </a:rPr>
            </a:br>
            <a:endParaRPr lang="sr-Cyrl-BA" dirty="0" smtClean="0">
              <a:solidFill>
                <a:schemeClr val="tx1"/>
              </a:solidFill>
            </a:endParaRPr>
          </a:p>
          <a:p>
            <a:r>
              <a:rPr lang="sr-Cyrl-BA" dirty="0" smtClean="0">
                <a:solidFill>
                  <a:schemeClr val="tx1"/>
                </a:solidFill>
              </a:rPr>
              <a:t>Путовање од Београда до Добоја за трочлану породицу кошта 759 КМ.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90750"/>
            <a:ext cx="2619336" cy="24943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89535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2D050"/>
                </a:solidFill>
              </a:rPr>
              <a:t>200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50</a:t>
            </a:r>
            <a:r>
              <a:rPr lang="en-US" sz="2400" dirty="0" smtClean="0"/>
              <a:t>+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2400" dirty="0" smtClean="0"/>
              <a:t>)</a:t>
            </a:r>
            <a:r>
              <a:rPr lang="sr-Cyrl-BA" sz="2400" dirty="0" smtClean="0"/>
              <a:t>•3</a:t>
            </a:r>
            <a:r>
              <a:rPr lang="sr-Latn-RS" sz="2400" dirty="0" smtClean="0"/>
              <a:t>=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6600" y="135255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=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 build="allAtOnce"/>
      <p:bldP spid="9" grpId="0" build="allAtOnce"/>
      <p:bldP spid="10" grpId="0" build="allAtOnce" animBg="1"/>
      <p:bldP spid="8" grpId="0" build="allAtOnce"/>
      <p:bldP spid="1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ny-children-with-numbers-book_1308-4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42280" cy="5143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57601" y="1733550"/>
            <a:ext cx="5029200" cy="3121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dirty="0" smtClean="0"/>
              <a:t>На страни 68. у уџбенику урадити 4. задатак.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51435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accent1">
                    <a:lumMod val="75000"/>
                  </a:schemeClr>
                </a:solidFill>
              </a:rPr>
              <a:t>ЗАДАТАК ЗА САМОСТАЛАН РАД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6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191</Words>
  <Application>Microsoft Office PowerPoint</Application>
  <PresentationFormat>Projekcija na ekranu (16:9)</PresentationFormat>
  <Paragraphs>66</Paragraphs>
  <Slides>7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Calibri</vt:lpstr>
      <vt:lpstr>Century Schoolbook</vt:lpstr>
      <vt:lpstr>Times New Roman</vt:lpstr>
      <vt:lpstr>Wingdings</vt:lpstr>
      <vt:lpstr>Wingdings 2</vt:lpstr>
      <vt:lpstr>Oriel</vt:lpstr>
      <vt:lpstr>МНОЖЕЊЕ И ДИЈЕЉЕЊЕ ТРОЦИФРЕНОГ БРОЈА ЈЕДНОЦИФРЕНИМ (УТВРЂИВАЊЕ)</vt:lpstr>
      <vt:lpstr>PowerPoint prezentacija</vt:lpstr>
      <vt:lpstr> ЗАДАЦИ: </vt:lpstr>
      <vt:lpstr>PowerPoint prezentacija</vt:lpstr>
      <vt:lpstr>ЗАДАЦИ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ТРОЦИФРЕНОГ БРОЈА ЈЕДНОЦИФРЕНИМ(УТВРЂИВАЊЕ)</dc:title>
  <dc:creator>HP</dc:creator>
  <cp:lastModifiedBy>PC-Admin</cp:lastModifiedBy>
  <cp:revision>26</cp:revision>
  <dcterms:created xsi:type="dcterms:W3CDTF">2021-01-14T17:06:12Z</dcterms:created>
  <dcterms:modified xsi:type="dcterms:W3CDTF">2021-01-18T21:48:30Z</dcterms:modified>
</cp:coreProperties>
</file>