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26" y="630950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5" y="1098388"/>
            <a:ext cx="10318419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8" y="5979210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5" y="6375679"/>
            <a:ext cx="2329723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21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3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9" y="382399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38" y="1073902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1" y="5159795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9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42" y="6375679"/>
            <a:ext cx="1487567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" y="0"/>
            <a:ext cx="2814639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31" y="381014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9" y="2199647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1" baseline="0">
                <a:solidFill>
                  <a:schemeClr val="tx2"/>
                </a:solidFill>
              </a:defRPr>
            </a:lvl1pPr>
            <a:lvl2pPr marL="457177" indent="0">
              <a:buNone/>
              <a:defRPr sz="19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47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1" baseline="0">
                <a:solidFill>
                  <a:schemeClr val="tx2"/>
                </a:solidFill>
              </a:defRPr>
            </a:lvl1pPr>
            <a:lvl2pPr marL="457177" indent="0">
              <a:buNone/>
              <a:defRPr sz="19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5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5" y="457213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3" y="920377"/>
            <a:ext cx="6158419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177" indent="0">
              <a:buNone/>
              <a:defRPr sz="1401"/>
            </a:lvl2pPr>
            <a:lvl3pPr marL="914354" indent="0">
              <a:buNone/>
              <a:defRPr sz="1200"/>
            </a:lvl3pPr>
            <a:lvl4pPr marL="1371531" indent="0">
              <a:buNone/>
              <a:defRPr sz="1001"/>
            </a:lvl4pPr>
            <a:lvl5pPr marL="1828709" indent="0">
              <a:buNone/>
              <a:defRPr sz="1001"/>
            </a:lvl5pPr>
            <a:lvl6pPr marL="2285886" indent="0">
              <a:buNone/>
              <a:defRPr sz="1001"/>
            </a:lvl6pPr>
            <a:lvl7pPr marL="2743063" indent="0">
              <a:buNone/>
              <a:defRPr sz="1001"/>
            </a:lvl7pPr>
            <a:lvl8pPr marL="3200240" indent="0">
              <a:buNone/>
              <a:defRPr sz="1001"/>
            </a:lvl8pPr>
            <a:lvl9pPr marL="3657417" indent="0">
              <a:buNone/>
              <a:defRPr sz="10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3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5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73" y="4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5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4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177" indent="0">
              <a:buNone/>
              <a:defRPr sz="1401"/>
            </a:lvl2pPr>
            <a:lvl3pPr marL="914354" indent="0">
              <a:buNone/>
              <a:defRPr sz="1200"/>
            </a:lvl3pPr>
            <a:lvl4pPr marL="1371531" indent="0">
              <a:buNone/>
              <a:defRPr sz="1001"/>
            </a:lvl4pPr>
            <a:lvl5pPr marL="1828709" indent="0">
              <a:buNone/>
              <a:defRPr sz="1001"/>
            </a:lvl5pPr>
            <a:lvl6pPr marL="2285886" indent="0">
              <a:buNone/>
              <a:defRPr sz="1001"/>
            </a:lvl6pPr>
            <a:lvl7pPr marL="2743063" indent="0">
              <a:buNone/>
              <a:defRPr sz="1001"/>
            </a:lvl7pPr>
            <a:lvl8pPr marL="3200240" indent="0">
              <a:buNone/>
              <a:defRPr sz="1001"/>
            </a:lvl8pPr>
            <a:lvl9pPr marL="3657417" indent="0">
              <a:buNone/>
              <a:defRPr sz="10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1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178323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7" y="2286008"/>
            <a:ext cx="10178323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7" y="6375679"/>
            <a:ext cx="2329723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10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7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5100" kern="1200" cap="all" spc="201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767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121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476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1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1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 userDrawn="1">
          <p15:clr>
            <a:srgbClr val="F26B43"/>
          </p15:clr>
        </p15:guide>
        <p15:guide id="2" pos="72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prstTxWarp prst="textDeflate">
              <a:avLst/>
            </a:prstTxWarp>
          </a:bodyPr>
          <a:lstStyle/>
          <a:p>
            <a:r>
              <a:rPr lang="sr-Latn-RS" sz="6000" dirty="0">
                <a:solidFill>
                  <a:schemeClr val="tx1"/>
                </a:solidFill>
              </a:rPr>
              <a:t>Č</a:t>
            </a:r>
            <a:r>
              <a:rPr lang="sr-Latn-RS" sz="6000" dirty="0" smtClean="0">
                <a:solidFill>
                  <a:schemeClr val="tx1"/>
                </a:solidFill>
              </a:rPr>
              <a:t>itanje </a:t>
            </a:r>
            <a:r>
              <a:rPr lang="sr-Latn-RS" sz="6000" dirty="0">
                <a:solidFill>
                  <a:schemeClr val="tx1"/>
                </a:solidFill>
              </a:rPr>
              <a:t>i pisanje latinice </a:t>
            </a:r>
            <a:r>
              <a:rPr lang="sr-Cyrl-RS" sz="6000" dirty="0">
                <a:solidFill>
                  <a:schemeClr val="tx1"/>
                </a:solidFill>
              </a:rPr>
              <a:t> </a:t>
            </a:r>
            <a:br>
              <a:rPr lang="sr-Cyrl-RS" sz="6000" dirty="0">
                <a:solidFill>
                  <a:schemeClr val="tx1"/>
                </a:solidFill>
              </a:rPr>
            </a:b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3773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dirty="0" smtClean="0">
                <a:solidFill>
                  <a:schemeClr val="tx1"/>
                </a:solidFill>
              </a:rPr>
              <a:t>Čitanje i pisanje latinice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en-US" sz="2000" dirty="0" smtClean="0">
                <a:solidFill>
                  <a:schemeClr val="tx1"/>
                </a:solidFill>
              </a:rPr>
              <a:t>Pored </a:t>
            </a:r>
            <a:r>
              <a:rPr lang="en-US" sz="2000" dirty="0" err="1" smtClean="0">
                <a:solidFill>
                  <a:schemeClr val="tx1"/>
                </a:solidFill>
              </a:rPr>
              <a:t>svakog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slova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</a:rPr>
              <a:t>ć</a:t>
            </a:r>
            <a:r>
              <a:rPr lang="en-US" sz="2000" dirty="0" err="1" smtClean="0">
                <a:solidFill>
                  <a:schemeClr val="tx1"/>
                </a:solidFill>
              </a:rPr>
              <a:t>irilice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napiši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odgovaraju</a:t>
            </a:r>
            <a:r>
              <a:rPr lang="sr-Latn-RS" sz="2000" dirty="0" smtClean="0">
                <a:solidFill>
                  <a:schemeClr val="tx1"/>
                </a:solidFill>
              </a:rPr>
              <a:t>ć</a:t>
            </a:r>
            <a:r>
              <a:rPr lang="en-US" sz="2000" dirty="0" smtClean="0">
                <a:solidFill>
                  <a:schemeClr val="tx1"/>
                </a:solidFill>
              </a:rPr>
              <a:t>e </a:t>
            </a:r>
            <a:r>
              <a:rPr lang="en-US" sz="2000" dirty="0" err="1" smtClean="0">
                <a:solidFill>
                  <a:schemeClr val="tx1"/>
                </a:solidFill>
              </a:rPr>
              <a:t>latinično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slovo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err="1">
                <a:solidFill>
                  <a:schemeClr val="tx1"/>
                </a:solidFill>
              </a:rPr>
              <a:t>Вв</a:t>
            </a:r>
            <a:r>
              <a:rPr lang="sr-Latn-RS" sz="3600" b="1" dirty="0">
                <a:solidFill>
                  <a:schemeClr val="tx1"/>
                </a:solidFill>
              </a:rPr>
              <a:t>  -</a:t>
            </a:r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Њ</a:t>
            </a:r>
            <a:r>
              <a:rPr lang="sr-Cyrl-RS" sz="3600" b="1" dirty="0">
                <a:solidFill>
                  <a:schemeClr val="tx1"/>
                </a:solidFill>
              </a:rPr>
              <a:t>њ</a:t>
            </a:r>
            <a:r>
              <a:rPr lang="sr-Latn-RS" sz="3600" b="1" dirty="0">
                <a:solidFill>
                  <a:schemeClr val="tx1"/>
                </a:solidFill>
              </a:rPr>
              <a:t> – </a:t>
            </a:r>
          </a:p>
          <a:p>
            <a:r>
              <a:rPr lang="sr-Latn-R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Ђђ</a:t>
            </a:r>
            <a:r>
              <a:rPr lang="sr-Latn-RS" sz="3600" b="1" dirty="0">
                <a:solidFill>
                  <a:schemeClr val="tx1"/>
                </a:solidFill>
              </a:rPr>
              <a:t>  -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Фф</a:t>
            </a:r>
            <a:r>
              <a:rPr lang="sr-Latn-RS" sz="3600" b="1" dirty="0">
                <a:solidFill>
                  <a:schemeClr val="tx1"/>
                </a:solidFill>
              </a:rPr>
              <a:t> – </a:t>
            </a:r>
          </a:p>
          <a:p>
            <a:r>
              <a:rPr lang="en-US" sz="3600" b="1" dirty="0" err="1">
                <a:solidFill>
                  <a:schemeClr val="tx1"/>
                </a:solidFill>
              </a:rPr>
              <a:t>Жж</a:t>
            </a:r>
            <a:r>
              <a:rPr lang="sr-Latn-RS" sz="3600" b="1" dirty="0">
                <a:solidFill>
                  <a:schemeClr val="tx1"/>
                </a:solidFill>
              </a:rPr>
              <a:t>  - 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806" y="1384663"/>
            <a:ext cx="4903045" cy="5017234"/>
          </a:xfrm>
          <a:solidFill>
            <a:schemeClr val="bg1">
              <a:tint val="95000"/>
              <a:satMod val="170000"/>
            </a:schemeClr>
          </a:solidFill>
          <a:ln>
            <a:solidFill>
              <a:schemeClr val="dk1"/>
            </a:solidFill>
          </a:ln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chemeClr val="tx1"/>
                </a:solidFill>
              </a:rPr>
              <a:t>Вв</a:t>
            </a:r>
            <a:r>
              <a:rPr lang="sr-Latn-RS" sz="4400" b="1" dirty="0">
                <a:solidFill>
                  <a:schemeClr val="tx1"/>
                </a:solidFill>
              </a:rPr>
              <a:t>  - </a:t>
            </a:r>
            <a:r>
              <a:rPr lang="en-US" sz="4400" b="1" dirty="0" err="1">
                <a:solidFill>
                  <a:schemeClr val="tx1"/>
                </a:solidFill>
              </a:rPr>
              <a:t>Vv</a:t>
            </a:r>
            <a:endParaRPr lang="en-US" sz="4400" b="1" dirty="0">
              <a:solidFill>
                <a:schemeClr val="tx1"/>
              </a:solidFill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Њ</a:t>
            </a:r>
            <a:r>
              <a:rPr lang="sr-Cyrl-RS" sz="4400" b="1" dirty="0">
                <a:solidFill>
                  <a:schemeClr val="tx1"/>
                </a:solidFill>
              </a:rPr>
              <a:t>њ</a:t>
            </a:r>
            <a:r>
              <a:rPr lang="sr-Latn-RS" sz="4400" b="1" dirty="0">
                <a:solidFill>
                  <a:schemeClr val="tx1"/>
                </a:solidFill>
              </a:rPr>
              <a:t> – </a:t>
            </a:r>
            <a:r>
              <a:rPr lang="en-US" sz="4400" b="1" dirty="0" err="1">
                <a:solidFill>
                  <a:schemeClr val="tx1"/>
                </a:solidFill>
              </a:rPr>
              <a:t>Nj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nj</a:t>
            </a:r>
            <a:endParaRPr lang="sr-Latn-RS" sz="4400" b="1" dirty="0">
              <a:solidFill>
                <a:schemeClr val="tx1"/>
              </a:solidFill>
            </a:endParaRPr>
          </a:p>
          <a:p>
            <a:r>
              <a:rPr lang="sr-Latn-R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Ђђ</a:t>
            </a:r>
            <a:r>
              <a:rPr lang="sr-Latn-RS" sz="4400" b="1" dirty="0">
                <a:solidFill>
                  <a:schemeClr val="tx1"/>
                </a:solidFill>
              </a:rPr>
              <a:t>  - Đđ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Фф</a:t>
            </a:r>
            <a:r>
              <a:rPr lang="sr-Latn-RS" sz="4400" b="1" dirty="0">
                <a:solidFill>
                  <a:schemeClr val="tx1"/>
                </a:solidFill>
              </a:rPr>
              <a:t> – F f</a:t>
            </a:r>
          </a:p>
          <a:p>
            <a:r>
              <a:rPr lang="en-US" sz="4400" b="1" dirty="0" err="1">
                <a:solidFill>
                  <a:schemeClr val="tx1"/>
                </a:solidFill>
              </a:rPr>
              <a:t>Жж</a:t>
            </a:r>
            <a:r>
              <a:rPr lang="sr-Latn-RS" sz="4400" b="1" dirty="0">
                <a:solidFill>
                  <a:schemeClr val="tx1"/>
                </a:solidFill>
              </a:rPr>
              <a:t>  - Ž ž</a:t>
            </a:r>
            <a:endParaRPr lang="en-US" sz="4400" b="1" dirty="0">
              <a:solidFill>
                <a:schemeClr val="tx1"/>
              </a:solidFill>
            </a:endParaRP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31301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dirty="0">
                <a:solidFill>
                  <a:schemeClr val="tx1"/>
                </a:solidFill>
              </a:rPr>
              <a:t>Čitanje i pisanje latinice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7" y="1429982"/>
            <a:ext cx="10178324" cy="4315097"/>
          </a:xfrm>
          <a:pattFill prst="pct5">
            <a:fgClr>
              <a:schemeClr val="bg1">
                <a:tint val="95000"/>
                <a:satMod val="170000"/>
              </a:schemeClr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N</a:t>
            </a:r>
            <a:r>
              <a:rPr lang="sr-Latn-RS" sz="3200" dirty="0" smtClean="0">
                <a:solidFill>
                  <a:schemeClr val="tx1"/>
                </a:solidFill>
              </a:rPr>
              <a:t>APIŠI RIJEČI SLIČNOG ZNAČENJA: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RS" sz="3200" dirty="0">
                <a:solidFill>
                  <a:schemeClr val="tx1"/>
                </a:solidFill>
              </a:rPr>
              <a:t>D</a:t>
            </a:r>
            <a:r>
              <a:rPr lang="en-US" sz="3200" dirty="0" err="1">
                <a:solidFill>
                  <a:schemeClr val="tx1"/>
                </a:solidFill>
              </a:rPr>
              <a:t>om</a:t>
            </a:r>
            <a:r>
              <a:rPr lang="en-US" sz="3200" dirty="0">
                <a:solidFill>
                  <a:schemeClr val="tx1"/>
                </a:solidFill>
              </a:rPr>
              <a:t> ______________     </a:t>
            </a:r>
            <a:r>
              <a:rPr lang="sr-Latn-RS" sz="3200" dirty="0" err="1">
                <a:solidFill>
                  <a:schemeClr val="tx1"/>
                </a:solidFill>
              </a:rPr>
              <a:t>Đ</a:t>
            </a:r>
            <a:r>
              <a:rPr lang="en-US" sz="3200" dirty="0" err="1">
                <a:solidFill>
                  <a:schemeClr val="tx1"/>
                </a:solidFill>
              </a:rPr>
              <a:t>ak</a:t>
            </a:r>
            <a:r>
              <a:rPr lang="en-US" sz="3200" dirty="0">
                <a:solidFill>
                  <a:schemeClr val="tx1"/>
                </a:solidFill>
              </a:rPr>
              <a:t> _____________  </a:t>
            </a:r>
            <a:r>
              <a:rPr lang="sr-Latn-RS" sz="3200" dirty="0">
                <a:solidFill>
                  <a:schemeClr val="tx1"/>
                </a:solidFill>
              </a:rPr>
              <a:t>      S</a:t>
            </a:r>
            <a:r>
              <a:rPr lang="en-US" sz="3200" dirty="0">
                <a:solidFill>
                  <a:schemeClr val="tx1"/>
                </a:solidFill>
              </a:rPr>
              <a:t>at________________  </a:t>
            </a:r>
            <a:r>
              <a:rPr lang="sr-Latn-RS" sz="3200" dirty="0">
                <a:solidFill>
                  <a:schemeClr val="tx1"/>
                </a:solidFill>
              </a:rPr>
              <a:t>   Hlače ____________</a:t>
            </a:r>
            <a:endParaRPr lang="sr-Cyrl-R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 </a:t>
            </a:r>
            <a:endParaRPr lang="en-US" sz="380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RS" sz="3801" dirty="0">
                <a:solidFill>
                  <a:schemeClr val="tx1"/>
                </a:solidFill>
              </a:rPr>
              <a:t> </a:t>
            </a:r>
            <a:r>
              <a:rPr lang="sr-Latn-RS" sz="3801" dirty="0" smtClean="0">
                <a:solidFill>
                  <a:schemeClr val="tx1"/>
                </a:solidFill>
              </a:rPr>
              <a:t>D</a:t>
            </a:r>
            <a:r>
              <a:rPr lang="en-US" sz="3801" dirty="0" err="1">
                <a:solidFill>
                  <a:schemeClr val="tx1"/>
                </a:solidFill>
              </a:rPr>
              <a:t>om</a:t>
            </a:r>
            <a:r>
              <a:rPr lang="sr-Latn-RS" sz="3801" dirty="0">
                <a:solidFill>
                  <a:schemeClr val="tx1"/>
                </a:solidFill>
              </a:rPr>
              <a:t> – </a:t>
            </a:r>
            <a:r>
              <a:rPr lang="sr-Latn-RS" sz="3801" dirty="0" smtClean="0">
                <a:solidFill>
                  <a:schemeClr val="tx1"/>
                </a:solidFill>
              </a:rPr>
              <a:t>Kuća                </a:t>
            </a:r>
            <a:r>
              <a:rPr lang="en-US" sz="3801" dirty="0" smtClean="0">
                <a:solidFill>
                  <a:schemeClr val="tx1"/>
                </a:solidFill>
              </a:rPr>
              <a:t> </a:t>
            </a:r>
            <a:r>
              <a:rPr lang="sr-Latn-RS" sz="3801" dirty="0" smtClean="0">
                <a:solidFill>
                  <a:schemeClr val="tx1"/>
                </a:solidFill>
              </a:rPr>
              <a:t>    Đ</a:t>
            </a:r>
            <a:r>
              <a:rPr lang="en-US" sz="3801" dirty="0" err="1">
                <a:solidFill>
                  <a:schemeClr val="tx1"/>
                </a:solidFill>
              </a:rPr>
              <a:t>ak</a:t>
            </a:r>
            <a:r>
              <a:rPr lang="sr-Latn-RS" sz="3801" dirty="0">
                <a:solidFill>
                  <a:schemeClr val="tx1"/>
                </a:solidFill>
              </a:rPr>
              <a:t> – </a:t>
            </a:r>
            <a:r>
              <a:rPr lang="sr-Latn-RS" sz="3801" dirty="0" smtClean="0">
                <a:solidFill>
                  <a:schemeClr val="tx1"/>
                </a:solidFill>
              </a:rPr>
              <a:t>Učenik </a:t>
            </a:r>
            <a:r>
              <a:rPr lang="en-US" sz="3801" dirty="0" smtClean="0">
                <a:solidFill>
                  <a:schemeClr val="tx1"/>
                </a:solidFill>
              </a:rPr>
              <a:t>  </a:t>
            </a:r>
            <a:r>
              <a:rPr lang="sr-Latn-RS" sz="3801" dirty="0" smtClean="0">
                <a:solidFill>
                  <a:schemeClr val="tx1"/>
                </a:solidFill>
              </a:rPr>
              <a:t>      </a:t>
            </a:r>
            <a:endParaRPr lang="sr-Latn-RS" sz="380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RS" sz="3801" dirty="0" smtClean="0">
                <a:solidFill>
                  <a:schemeClr val="tx1"/>
                </a:solidFill>
              </a:rPr>
              <a:t>   S</a:t>
            </a:r>
            <a:r>
              <a:rPr lang="en-US" sz="3801" dirty="0">
                <a:solidFill>
                  <a:schemeClr val="tx1"/>
                </a:solidFill>
              </a:rPr>
              <a:t>at</a:t>
            </a:r>
            <a:r>
              <a:rPr lang="sr-Latn-RS" sz="3801" dirty="0">
                <a:solidFill>
                  <a:schemeClr val="tx1"/>
                </a:solidFill>
              </a:rPr>
              <a:t> – </a:t>
            </a:r>
            <a:r>
              <a:rPr lang="sr-Latn-RS" sz="3801" dirty="0" smtClean="0">
                <a:solidFill>
                  <a:schemeClr val="tx1"/>
                </a:solidFill>
              </a:rPr>
              <a:t>Časovnik               </a:t>
            </a:r>
            <a:r>
              <a:rPr lang="sr-Latn-RS" sz="3801" dirty="0">
                <a:solidFill>
                  <a:schemeClr val="tx1"/>
                </a:solidFill>
              </a:rPr>
              <a:t>Hlače – </a:t>
            </a:r>
            <a:r>
              <a:rPr lang="sr-Latn-RS" sz="3801" dirty="0" smtClean="0">
                <a:solidFill>
                  <a:schemeClr val="tx1"/>
                </a:solidFill>
              </a:rPr>
              <a:t>Pantalone </a:t>
            </a:r>
            <a:endParaRPr lang="en-US" sz="380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Latn-R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0158" y="3786883"/>
            <a:ext cx="1216875" cy="12114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72345" y="3691160"/>
            <a:ext cx="1772868" cy="140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3264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dirty="0">
                <a:solidFill>
                  <a:schemeClr val="tx1"/>
                </a:solidFill>
              </a:rPr>
              <a:t>Čitanje i pisanje latinice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9" y="1306287"/>
            <a:ext cx="10417808" cy="5364480"/>
          </a:xfrm>
          <a:pattFill prst="pct5">
            <a:fgClr>
              <a:schemeClr val="bg1">
                <a:tint val="95000"/>
                <a:satMod val="17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32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sr-Latn-RS" sz="3200" dirty="0" smtClean="0">
                <a:solidFill>
                  <a:schemeClr val="tx1"/>
                </a:solidFill>
              </a:rPr>
              <a:t>PRONAĐI SKRIVENA IMENA </a:t>
            </a:r>
            <a:endParaRPr lang="sr-Latn-RS" sz="32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sr-Latn-RS" sz="3200" dirty="0">
                <a:solidFill>
                  <a:schemeClr val="tx1"/>
                </a:solidFill>
              </a:rPr>
              <a:t> </a:t>
            </a:r>
          </a:p>
          <a:p>
            <a:pPr marL="0" indent="0" fontAlgn="base">
              <a:buNone/>
            </a:pPr>
            <a:r>
              <a:rPr lang="sr-Latn-RS" sz="3200" dirty="0">
                <a:solidFill>
                  <a:schemeClr val="tx1"/>
                </a:solidFill>
              </a:rPr>
              <a:t>     </a:t>
            </a:r>
            <a:r>
              <a:rPr lang="en-US" sz="3200" dirty="0" smtClean="0">
                <a:solidFill>
                  <a:schemeClr val="tx1"/>
                </a:solidFill>
              </a:rPr>
              <a:t>KAŽELJ                  </a:t>
            </a:r>
            <a:r>
              <a:rPr lang="en-US" sz="3200" dirty="0">
                <a:solidFill>
                  <a:schemeClr val="tx1"/>
                </a:solidFill>
              </a:rPr>
              <a:t>KOZLAT             N</a:t>
            </a:r>
            <a:r>
              <a:rPr lang="sr-Latn-RS" sz="3200" dirty="0">
                <a:solidFill>
                  <a:schemeClr val="tx1"/>
                </a:solidFill>
              </a:rPr>
              <a:t>J</a:t>
            </a:r>
            <a:r>
              <a:rPr lang="en-US" sz="3200" dirty="0">
                <a:solidFill>
                  <a:schemeClr val="tx1"/>
                </a:solidFill>
              </a:rPr>
              <a:t>EŽSANA </a:t>
            </a:r>
            <a:endParaRPr lang="sr-Latn-RS" sz="32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RS" sz="3200" dirty="0">
                <a:solidFill>
                  <a:schemeClr val="tx1"/>
                </a:solidFill>
              </a:rPr>
              <a:t>      ŽELJKA                  ZLATKO              SNJEŽANA</a:t>
            </a:r>
          </a:p>
          <a:p>
            <a:pPr marL="0" indent="0">
              <a:buNone/>
            </a:pPr>
            <a:r>
              <a:rPr lang="sr-Latn-RS" sz="3200" dirty="0">
                <a:solidFill>
                  <a:schemeClr val="tx1"/>
                </a:solidFill>
              </a:rPr>
              <a:t>  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34743" flipV="1">
            <a:off x="8782116" y="1799682"/>
            <a:ext cx="2506468" cy="1334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172718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dirty="0">
                <a:solidFill>
                  <a:schemeClr val="tx1"/>
                </a:solidFill>
              </a:rPr>
              <a:t>Čitanje i pisanje latinice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89" y="1393377"/>
            <a:ext cx="10178324" cy="4486223"/>
          </a:xfrm>
          <a:solidFill>
            <a:schemeClr val="bg1">
              <a:tint val="95000"/>
              <a:satMod val="170000"/>
            </a:schemeClr>
          </a:solidFill>
        </p:spPr>
        <p:txBody>
          <a:bodyPr>
            <a:normAutofit/>
          </a:bodyPr>
          <a:lstStyle/>
          <a:p>
            <a:pPr lvl="0" fontAlgn="base"/>
            <a:r>
              <a:rPr lang="en-US" sz="2800" dirty="0" err="1">
                <a:solidFill>
                  <a:schemeClr val="tx1"/>
                </a:solidFill>
              </a:rPr>
              <a:t>Napiši</a:t>
            </a:r>
            <a:r>
              <a:rPr lang="en-US" sz="2800" dirty="0">
                <a:solidFill>
                  <a:schemeClr val="tx1"/>
                </a:solidFill>
              </a:rPr>
              <a:t> r</a:t>
            </a:r>
            <a:r>
              <a:rPr lang="sr-Latn-RS" sz="2800" dirty="0">
                <a:solidFill>
                  <a:schemeClr val="tx1"/>
                </a:solidFill>
              </a:rPr>
              <a:t>ij</a:t>
            </a:r>
            <a:r>
              <a:rPr lang="en-US" sz="2800" dirty="0" err="1">
                <a:solidFill>
                  <a:schemeClr val="tx1"/>
                </a:solidFill>
              </a:rPr>
              <a:t>eči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koje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označavaju</a:t>
            </a:r>
            <a:r>
              <a:rPr lang="en-US" sz="2800" dirty="0">
                <a:solidFill>
                  <a:schemeClr val="tx1"/>
                </a:solidFill>
              </a:rPr>
              <a:t> KO </a:t>
            </a:r>
            <a:r>
              <a:rPr lang="en-US" sz="2800" dirty="0" err="1">
                <a:solidFill>
                  <a:schemeClr val="tx1"/>
                </a:solidFill>
              </a:rPr>
              <a:t>nešto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radi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____________ je </a:t>
            </a:r>
            <a:r>
              <a:rPr lang="en-US" sz="2800" dirty="0" err="1">
                <a:solidFill>
                  <a:schemeClr val="tx1"/>
                </a:solidFill>
              </a:rPr>
              <a:t>otišao</a:t>
            </a:r>
            <a:r>
              <a:rPr lang="en-US" sz="2800" dirty="0">
                <a:solidFill>
                  <a:schemeClr val="tx1"/>
                </a:solidFill>
              </a:rPr>
              <a:t> u </a:t>
            </a:r>
            <a:r>
              <a:rPr lang="en-US" sz="2800" dirty="0" err="1">
                <a:solidFill>
                  <a:schemeClr val="tx1"/>
                </a:solidFill>
              </a:rPr>
              <a:t>bioskop</a:t>
            </a:r>
            <a:r>
              <a:rPr lang="en-US" sz="2800" dirty="0">
                <a:solidFill>
                  <a:schemeClr val="tx1"/>
                </a:solidFill>
              </a:rPr>
              <a:t>.                    </a:t>
            </a:r>
            <a:r>
              <a:rPr lang="sr-Latn-RS" sz="2800" dirty="0" err="1">
                <a:solidFill>
                  <a:schemeClr val="tx1"/>
                </a:solidFill>
              </a:rPr>
              <a:t>L</a:t>
            </a:r>
            <a:r>
              <a:rPr lang="en-US" sz="2800" dirty="0" err="1">
                <a:solidFill>
                  <a:schemeClr val="tx1"/>
                </a:solidFill>
              </a:rPr>
              <a:t>asta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r>
              <a:rPr lang="en-US" sz="2800" dirty="0">
                <a:solidFill>
                  <a:schemeClr val="tx1"/>
                </a:solidFill>
              </a:rPr>
              <a:t>____________ </a:t>
            </a:r>
            <a:r>
              <a:rPr lang="en-US" sz="2800" dirty="0" err="1">
                <a:solidFill>
                  <a:schemeClr val="tx1"/>
                </a:solidFill>
              </a:rPr>
              <a:t>piše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p</a:t>
            </a:r>
            <a:r>
              <a:rPr lang="sr-Latn-RS" sz="2800" dirty="0" smtClean="0">
                <a:solidFill>
                  <a:schemeClr val="tx1"/>
                </a:solidFill>
              </a:rPr>
              <a:t>j</a:t>
            </a:r>
            <a:r>
              <a:rPr lang="en-US" sz="2800" dirty="0" err="1" smtClean="0">
                <a:solidFill>
                  <a:schemeClr val="tx1"/>
                </a:solidFill>
              </a:rPr>
              <a:t>esme</a:t>
            </a:r>
            <a:r>
              <a:rPr lang="en-US" sz="2800" dirty="0">
                <a:solidFill>
                  <a:schemeClr val="tx1"/>
                </a:solidFill>
              </a:rPr>
              <a:t>.                                          </a:t>
            </a:r>
            <a:r>
              <a:rPr lang="sr-Latn-RS" sz="2800" dirty="0" smtClean="0">
                <a:solidFill>
                  <a:schemeClr val="tx1"/>
                </a:solidFill>
              </a:rPr>
              <a:t>F</a:t>
            </a:r>
            <a:r>
              <a:rPr lang="en-US" sz="2800" dirty="0" err="1">
                <a:solidFill>
                  <a:schemeClr val="tx1"/>
                </a:solidFill>
              </a:rPr>
              <a:t>otograf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r>
              <a:rPr lang="en-US" sz="2800" dirty="0">
                <a:solidFill>
                  <a:schemeClr val="tx1"/>
                </a:solidFill>
              </a:rPr>
              <a:t>____________ je </a:t>
            </a:r>
            <a:r>
              <a:rPr lang="en-US" sz="2800" dirty="0" err="1">
                <a:solidFill>
                  <a:schemeClr val="tx1"/>
                </a:solidFill>
              </a:rPr>
              <a:t>fotografisao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delfine</a:t>
            </a:r>
            <a:r>
              <a:rPr lang="en-US" sz="2800" dirty="0">
                <a:solidFill>
                  <a:schemeClr val="tx1"/>
                </a:solidFill>
              </a:rPr>
              <a:t>.                 </a:t>
            </a:r>
            <a:r>
              <a:rPr lang="en-US" sz="2800" dirty="0" err="1">
                <a:solidFill>
                  <a:schemeClr val="tx1"/>
                </a:solidFill>
              </a:rPr>
              <a:t>Đole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r>
              <a:rPr lang="en-US" sz="2800" dirty="0">
                <a:solidFill>
                  <a:schemeClr val="tx1"/>
                </a:solidFill>
              </a:rPr>
              <a:t>____________ je </a:t>
            </a:r>
            <a:r>
              <a:rPr lang="en-US" sz="2800" dirty="0" err="1">
                <a:solidFill>
                  <a:schemeClr val="tx1"/>
                </a:solidFill>
              </a:rPr>
              <a:t>napravila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gn</a:t>
            </a:r>
            <a:r>
              <a:rPr lang="sr-Latn-RS" sz="2800" dirty="0" smtClean="0">
                <a:solidFill>
                  <a:schemeClr val="tx1"/>
                </a:solidFill>
              </a:rPr>
              <a:t>ij</a:t>
            </a:r>
            <a:r>
              <a:rPr lang="en-US" sz="2800" dirty="0" err="1" smtClean="0">
                <a:solidFill>
                  <a:schemeClr val="tx1"/>
                </a:solidFill>
              </a:rPr>
              <a:t>ezdo</a:t>
            </a:r>
            <a:r>
              <a:rPr lang="en-US" sz="2800" dirty="0">
                <a:solidFill>
                  <a:schemeClr val="tx1"/>
                </a:solidFill>
              </a:rPr>
              <a:t>.                                 P</a:t>
            </a:r>
            <a:r>
              <a:rPr lang="sr-Latn-RS" sz="2800" dirty="0">
                <a:solidFill>
                  <a:schemeClr val="tx1"/>
                </a:solidFill>
              </a:rPr>
              <a:t>j</a:t>
            </a:r>
            <a:r>
              <a:rPr lang="en-US" sz="2800" dirty="0" err="1">
                <a:solidFill>
                  <a:schemeClr val="tx1"/>
                </a:solidFill>
              </a:rPr>
              <a:t>esnik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9404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dirty="0">
                <a:solidFill>
                  <a:schemeClr val="tx1"/>
                </a:solidFill>
              </a:rPr>
              <a:t>Čitanje i pisanje latinice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89" y="1184383"/>
            <a:ext cx="10178324" cy="5512524"/>
          </a:xfrm>
          <a:solidFill>
            <a:schemeClr val="bg1">
              <a:tint val="95000"/>
              <a:satMod val="17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r>
              <a:rPr lang="sr-Latn-RS" sz="4000" dirty="0">
                <a:solidFill>
                  <a:schemeClr val="tx1"/>
                </a:solidFill>
              </a:rPr>
              <a:t>Đole </a:t>
            </a:r>
            <a:r>
              <a:rPr lang="en-US" sz="4000" dirty="0">
                <a:solidFill>
                  <a:schemeClr val="tx1"/>
                </a:solidFill>
              </a:rPr>
              <a:t>je </a:t>
            </a:r>
            <a:r>
              <a:rPr lang="en-US" sz="4000" dirty="0" err="1">
                <a:solidFill>
                  <a:schemeClr val="tx1"/>
                </a:solidFill>
              </a:rPr>
              <a:t>otišao</a:t>
            </a:r>
            <a:r>
              <a:rPr lang="en-US" sz="4000" dirty="0">
                <a:solidFill>
                  <a:schemeClr val="tx1"/>
                </a:solidFill>
              </a:rPr>
              <a:t> u </a:t>
            </a:r>
            <a:r>
              <a:rPr lang="en-US" sz="4000" dirty="0" err="1">
                <a:solidFill>
                  <a:schemeClr val="tx1"/>
                </a:solidFill>
              </a:rPr>
              <a:t>bioskop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endParaRPr lang="sr-Latn-R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                    </a:t>
            </a:r>
          </a:p>
          <a:p>
            <a:r>
              <a:rPr lang="sr-Latn-RS" sz="4000" dirty="0">
                <a:solidFill>
                  <a:schemeClr val="tx1"/>
                </a:solidFill>
              </a:rPr>
              <a:t>Pjesnik 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piše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p</a:t>
            </a:r>
            <a:r>
              <a:rPr lang="sr-Latn-RS" sz="4000" dirty="0" smtClean="0">
                <a:solidFill>
                  <a:schemeClr val="tx1"/>
                </a:solidFill>
              </a:rPr>
              <a:t>j</a:t>
            </a:r>
            <a:r>
              <a:rPr lang="en-US" sz="4000" dirty="0" err="1" smtClean="0">
                <a:solidFill>
                  <a:schemeClr val="tx1"/>
                </a:solidFill>
              </a:rPr>
              <a:t>esme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endParaRPr lang="sr-Latn-R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                                         </a:t>
            </a:r>
          </a:p>
          <a:p>
            <a:r>
              <a:rPr lang="sr-Latn-RS" sz="4000" dirty="0">
                <a:solidFill>
                  <a:schemeClr val="tx1"/>
                </a:solidFill>
              </a:rPr>
              <a:t>Fotograf </a:t>
            </a:r>
            <a:r>
              <a:rPr lang="en-US" sz="4000" dirty="0">
                <a:solidFill>
                  <a:schemeClr val="tx1"/>
                </a:solidFill>
              </a:rPr>
              <a:t>je </a:t>
            </a:r>
            <a:r>
              <a:rPr lang="en-US" sz="4000" dirty="0" err="1">
                <a:solidFill>
                  <a:schemeClr val="tx1"/>
                </a:solidFill>
              </a:rPr>
              <a:t>fotografisao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delfine</a:t>
            </a:r>
            <a:r>
              <a:rPr lang="en-US" sz="4000" dirty="0">
                <a:solidFill>
                  <a:schemeClr val="tx1"/>
                </a:solidFill>
              </a:rPr>
              <a:t>. </a:t>
            </a:r>
            <a:endParaRPr lang="sr-Latn-R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r>
              <a:rPr lang="sr-Latn-RS" sz="4000" dirty="0">
                <a:solidFill>
                  <a:schemeClr val="tx1"/>
                </a:solidFill>
              </a:rPr>
              <a:t>  Lasta </a:t>
            </a:r>
            <a:r>
              <a:rPr lang="en-US" sz="4000" dirty="0">
                <a:solidFill>
                  <a:schemeClr val="tx1"/>
                </a:solidFill>
              </a:rPr>
              <a:t>je </a:t>
            </a:r>
            <a:r>
              <a:rPr lang="en-US" sz="4000" dirty="0" err="1">
                <a:solidFill>
                  <a:schemeClr val="tx1"/>
                </a:solidFill>
              </a:rPr>
              <a:t>napravila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gn</a:t>
            </a:r>
            <a:r>
              <a:rPr lang="sr-Latn-RS" sz="4000" dirty="0" smtClean="0">
                <a:solidFill>
                  <a:schemeClr val="tx1"/>
                </a:solidFill>
              </a:rPr>
              <a:t>ij</a:t>
            </a:r>
            <a:r>
              <a:rPr lang="en-US" sz="4000" dirty="0" err="1" smtClean="0">
                <a:solidFill>
                  <a:schemeClr val="tx1"/>
                </a:solidFill>
              </a:rPr>
              <a:t>ezdo</a:t>
            </a:r>
            <a:r>
              <a:rPr lang="en-US" sz="4000" dirty="0">
                <a:solidFill>
                  <a:schemeClr val="tx1"/>
                </a:solidFill>
              </a:rPr>
              <a:t>.    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3656" y="2995492"/>
            <a:ext cx="3918121" cy="293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208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dirty="0">
                <a:solidFill>
                  <a:schemeClr val="tx1"/>
                </a:solidFill>
              </a:rPr>
              <a:t>Čitanje i pisanje latinice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171" y="1593686"/>
            <a:ext cx="10358847" cy="4772297"/>
          </a:xfrm>
          <a:solidFill>
            <a:schemeClr val="bg1">
              <a:tint val="95000"/>
              <a:satMod val="17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4400" dirty="0" err="1">
                <a:solidFill>
                  <a:schemeClr val="tx1"/>
                </a:solidFill>
              </a:rPr>
              <a:t>Podvuci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subjekat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i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predikat</a:t>
            </a:r>
            <a:r>
              <a:rPr lang="en-US" sz="4400" dirty="0">
                <a:solidFill>
                  <a:schemeClr val="tx1"/>
                </a:solidFill>
              </a:rPr>
              <a:t> u </a:t>
            </a:r>
            <a:r>
              <a:rPr lang="en-US" sz="4400" dirty="0" err="1">
                <a:solidFill>
                  <a:schemeClr val="tx1"/>
                </a:solidFill>
              </a:rPr>
              <a:t>rečenicama</a:t>
            </a:r>
            <a:r>
              <a:rPr lang="en-US" sz="4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400" dirty="0" err="1">
                <a:solidFill>
                  <a:schemeClr val="tx1"/>
                </a:solidFill>
              </a:rPr>
              <a:t>Dejan</a:t>
            </a:r>
            <a:r>
              <a:rPr lang="en-US" sz="4400" dirty="0">
                <a:solidFill>
                  <a:schemeClr val="tx1"/>
                </a:solidFill>
              </a:rPr>
              <a:t> je </a:t>
            </a:r>
            <a:r>
              <a:rPr lang="en-US" sz="4400" dirty="0" err="1">
                <a:solidFill>
                  <a:schemeClr val="tx1"/>
                </a:solidFill>
              </a:rPr>
              <a:t>gledao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crtani</a:t>
            </a:r>
            <a:r>
              <a:rPr lang="en-US" sz="4400" dirty="0">
                <a:solidFill>
                  <a:schemeClr val="tx1"/>
                </a:solidFill>
              </a:rPr>
              <a:t> film.     </a:t>
            </a:r>
            <a:endParaRPr lang="sr-Latn-RS" sz="4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  </a:t>
            </a:r>
            <a:endParaRPr lang="sr-Latn-RS" sz="4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400" dirty="0" err="1">
                <a:solidFill>
                  <a:schemeClr val="tx1"/>
                </a:solidFill>
              </a:rPr>
              <a:t>Ljiljana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i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Saška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sr-Latn-RS" sz="4400" dirty="0">
                <a:solidFill>
                  <a:schemeClr val="tx1"/>
                </a:solidFill>
              </a:rPr>
              <a:t>ć</a:t>
            </a:r>
            <a:r>
              <a:rPr lang="en-US" sz="4400" dirty="0">
                <a:solidFill>
                  <a:schemeClr val="tx1"/>
                </a:solidFill>
              </a:rPr>
              <a:t>e </a:t>
            </a:r>
            <a:r>
              <a:rPr lang="en-US" sz="4400" dirty="0" err="1">
                <a:solidFill>
                  <a:schemeClr val="tx1"/>
                </a:solidFill>
              </a:rPr>
              <a:t>i</a:t>
            </a:r>
            <a:r>
              <a:rPr lang="sr-Latn-RS" sz="4400" dirty="0">
                <a:solidFill>
                  <a:schemeClr val="tx1"/>
                </a:solidFill>
              </a:rPr>
              <a:t>ć</a:t>
            </a:r>
            <a:r>
              <a:rPr lang="en-US" sz="4400" dirty="0" err="1">
                <a:solidFill>
                  <a:schemeClr val="tx1"/>
                </a:solidFill>
              </a:rPr>
              <a:t>i</a:t>
            </a:r>
            <a:r>
              <a:rPr lang="en-US" sz="4400" dirty="0">
                <a:solidFill>
                  <a:schemeClr val="tx1"/>
                </a:solidFill>
              </a:rPr>
              <a:t> u </a:t>
            </a:r>
            <a:r>
              <a:rPr lang="en-US" sz="4400" dirty="0" err="1" smtClean="0">
                <a:solidFill>
                  <a:schemeClr val="tx1"/>
                </a:solidFill>
              </a:rPr>
              <a:t>pozorište</a:t>
            </a:r>
            <a:r>
              <a:rPr lang="en-US" sz="4400" dirty="0" smtClean="0">
                <a:solidFill>
                  <a:schemeClr val="tx1"/>
                </a:solidFill>
              </a:rPr>
              <a:t>. </a:t>
            </a:r>
            <a:endParaRPr lang="en-US" sz="4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00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58253" y="3962401"/>
            <a:ext cx="14369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849889" y="3979822"/>
            <a:ext cx="1835332" cy="87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60843" y="5625750"/>
            <a:ext cx="1299935" cy="348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49889" y="4136582"/>
            <a:ext cx="1835332" cy="87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1679" y="5643155"/>
            <a:ext cx="150893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644" y="5625737"/>
            <a:ext cx="11582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83644" y="5754442"/>
            <a:ext cx="1158240" cy="174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023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dirty="0">
                <a:solidFill>
                  <a:schemeClr val="tx1"/>
                </a:solidFill>
              </a:rPr>
              <a:t>Čitanje i pisanje latinice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649" y="1593679"/>
            <a:ext cx="10178324" cy="4458789"/>
          </a:xfrm>
          <a:solidFill>
            <a:schemeClr val="bg1">
              <a:tint val="95000"/>
              <a:satMod val="1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001" dirty="0">
                <a:solidFill>
                  <a:schemeClr val="tx1"/>
                </a:solidFill>
              </a:rPr>
              <a:t>	POVEŽI LINIJOM ODGOVARAJUĆE REČENICE </a:t>
            </a:r>
          </a:p>
          <a:p>
            <a:pPr marL="0" indent="0">
              <a:buNone/>
            </a:pPr>
            <a:endParaRPr lang="en-US" sz="300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1" dirty="0">
                <a:solidFill>
                  <a:schemeClr val="tx1"/>
                </a:solidFill>
              </a:rPr>
              <a:t>           Marko je </a:t>
            </a:r>
            <a:r>
              <a:rPr lang="en-US" sz="3001" dirty="0" err="1">
                <a:solidFill>
                  <a:schemeClr val="tx1"/>
                </a:solidFill>
              </a:rPr>
              <a:t>Ognjenov</a:t>
            </a:r>
            <a:r>
              <a:rPr lang="en-US" sz="3001" dirty="0">
                <a:solidFill>
                  <a:schemeClr val="tx1"/>
                </a:solidFill>
              </a:rPr>
              <a:t>                            </a:t>
            </a:r>
            <a:r>
              <a:rPr lang="en-US" sz="3001" dirty="0" err="1">
                <a:solidFill>
                  <a:schemeClr val="tx1"/>
                </a:solidFill>
              </a:rPr>
              <a:t>Slađinu</a:t>
            </a:r>
            <a:r>
              <a:rPr lang="en-US" sz="3001" dirty="0">
                <a:solidFill>
                  <a:schemeClr val="tx1"/>
                </a:solidFill>
              </a:rPr>
              <a:t> </a:t>
            </a:r>
            <a:r>
              <a:rPr lang="en-US" sz="3001" dirty="0" err="1">
                <a:solidFill>
                  <a:schemeClr val="tx1"/>
                </a:solidFill>
              </a:rPr>
              <a:t>svesku</a:t>
            </a:r>
            <a:r>
              <a:rPr lang="en-US" sz="300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001" dirty="0">
                <a:solidFill>
                  <a:schemeClr val="tx1"/>
                </a:solidFill>
              </a:rPr>
              <a:t>           </a:t>
            </a:r>
            <a:r>
              <a:rPr lang="en-US" sz="3001" dirty="0" err="1">
                <a:solidFill>
                  <a:schemeClr val="tx1"/>
                </a:solidFill>
              </a:rPr>
              <a:t>Stojan</a:t>
            </a:r>
            <a:r>
              <a:rPr lang="en-US" sz="3001" dirty="0">
                <a:solidFill>
                  <a:schemeClr val="tx1"/>
                </a:solidFill>
              </a:rPr>
              <a:t> je </a:t>
            </a:r>
            <a:r>
              <a:rPr lang="en-US" sz="3001" dirty="0" err="1">
                <a:solidFill>
                  <a:schemeClr val="tx1"/>
                </a:solidFill>
              </a:rPr>
              <a:t>nacrtao</a:t>
            </a:r>
            <a:r>
              <a:rPr lang="en-US" sz="3001" dirty="0">
                <a:solidFill>
                  <a:schemeClr val="tx1"/>
                </a:solidFill>
              </a:rPr>
              <a:t>                                </a:t>
            </a:r>
            <a:r>
              <a:rPr lang="en-US" sz="3001" dirty="0" err="1">
                <a:solidFill>
                  <a:schemeClr val="tx1"/>
                </a:solidFill>
              </a:rPr>
              <a:t>čokoladnu</a:t>
            </a:r>
            <a:r>
              <a:rPr lang="en-US" sz="3001" dirty="0">
                <a:solidFill>
                  <a:schemeClr val="tx1"/>
                </a:solidFill>
              </a:rPr>
              <a:t> </a:t>
            </a:r>
            <a:r>
              <a:rPr lang="en-US" sz="3001" dirty="0" err="1">
                <a:solidFill>
                  <a:schemeClr val="tx1"/>
                </a:solidFill>
              </a:rPr>
              <a:t>tortu</a:t>
            </a:r>
            <a:r>
              <a:rPr lang="en-US" sz="300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001" dirty="0">
                <a:solidFill>
                  <a:schemeClr val="tx1"/>
                </a:solidFill>
              </a:rPr>
              <a:t>           </a:t>
            </a:r>
            <a:r>
              <a:rPr lang="en-US" sz="3001" dirty="0" err="1">
                <a:solidFill>
                  <a:schemeClr val="tx1"/>
                </a:solidFill>
              </a:rPr>
              <a:t>Tetka</a:t>
            </a:r>
            <a:r>
              <a:rPr lang="en-US" sz="3001" dirty="0">
                <a:solidFill>
                  <a:schemeClr val="tx1"/>
                </a:solidFill>
              </a:rPr>
              <a:t> </a:t>
            </a:r>
            <a:r>
              <a:rPr lang="en-US" sz="3001" dirty="0" err="1">
                <a:solidFill>
                  <a:schemeClr val="tx1"/>
                </a:solidFill>
              </a:rPr>
              <a:t>Milana</a:t>
            </a:r>
            <a:r>
              <a:rPr lang="en-US" sz="3001" dirty="0">
                <a:solidFill>
                  <a:schemeClr val="tx1"/>
                </a:solidFill>
              </a:rPr>
              <a:t> je </a:t>
            </a:r>
            <a:r>
              <a:rPr lang="en-US" sz="3001" dirty="0" err="1">
                <a:solidFill>
                  <a:schemeClr val="tx1"/>
                </a:solidFill>
              </a:rPr>
              <a:t>ispekla</a:t>
            </a:r>
            <a:r>
              <a:rPr lang="en-US" sz="3001" dirty="0">
                <a:solidFill>
                  <a:schemeClr val="tx1"/>
                </a:solidFill>
              </a:rPr>
              <a:t>                   </a:t>
            </a:r>
            <a:r>
              <a:rPr lang="sr-Latn-RS" sz="3001" dirty="0">
                <a:solidFill>
                  <a:schemeClr val="tx1"/>
                </a:solidFill>
              </a:rPr>
              <a:t>     </a:t>
            </a:r>
            <a:r>
              <a:rPr lang="en-US" sz="3001" dirty="0">
                <a:solidFill>
                  <a:schemeClr val="tx1"/>
                </a:solidFill>
              </a:rPr>
              <a:t> </a:t>
            </a:r>
            <a:r>
              <a:rPr lang="en-US" sz="3001" dirty="0" err="1" smtClean="0">
                <a:solidFill>
                  <a:schemeClr val="tx1"/>
                </a:solidFill>
              </a:rPr>
              <a:t>najbolji</a:t>
            </a:r>
            <a:r>
              <a:rPr lang="en-US" sz="3001" dirty="0" smtClean="0">
                <a:solidFill>
                  <a:schemeClr val="tx1"/>
                </a:solidFill>
              </a:rPr>
              <a:t> </a:t>
            </a:r>
            <a:r>
              <a:rPr lang="en-US" sz="3001" dirty="0">
                <a:solidFill>
                  <a:schemeClr val="tx1"/>
                </a:solidFill>
              </a:rPr>
              <a:t>drug. </a:t>
            </a:r>
          </a:p>
          <a:p>
            <a:pPr marL="0" indent="0">
              <a:buNone/>
            </a:pPr>
            <a:r>
              <a:rPr lang="en-US" sz="3001" dirty="0">
                <a:solidFill>
                  <a:schemeClr val="tx1"/>
                </a:solidFill>
              </a:rPr>
              <a:t>           </a:t>
            </a:r>
            <a:r>
              <a:rPr lang="en-US" sz="3001" dirty="0" err="1">
                <a:solidFill>
                  <a:schemeClr val="tx1"/>
                </a:solidFill>
              </a:rPr>
              <a:t>Učiteljica</a:t>
            </a:r>
            <a:r>
              <a:rPr lang="en-US" sz="3001" dirty="0">
                <a:solidFill>
                  <a:schemeClr val="tx1"/>
                </a:solidFill>
              </a:rPr>
              <a:t> </a:t>
            </a:r>
            <a:r>
              <a:rPr lang="en-US" sz="3001" dirty="0" err="1">
                <a:solidFill>
                  <a:schemeClr val="tx1"/>
                </a:solidFill>
              </a:rPr>
              <a:t>pregleda</a:t>
            </a:r>
            <a:r>
              <a:rPr lang="en-US" sz="3001" dirty="0">
                <a:solidFill>
                  <a:schemeClr val="tx1"/>
                </a:solidFill>
              </a:rPr>
              <a:t>                            </a:t>
            </a:r>
            <a:r>
              <a:rPr lang="sr-Latn-RS" sz="3001" dirty="0">
                <a:solidFill>
                  <a:schemeClr val="tx1"/>
                </a:solidFill>
              </a:rPr>
              <a:t>  </a:t>
            </a:r>
            <a:r>
              <a:rPr lang="en-US" sz="3001" dirty="0">
                <a:solidFill>
                  <a:schemeClr val="tx1"/>
                </a:solidFill>
              </a:rPr>
              <a:t> </a:t>
            </a:r>
            <a:r>
              <a:rPr lang="en-US" sz="3001" dirty="0" err="1">
                <a:solidFill>
                  <a:schemeClr val="tx1"/>
                </a:solidFill>
              </a:rPr>
              <a:t>prel</a:t>
            </a:r>
            <a:r>
              <a:rPr lang="sr-Latn-RS" sz="3001" dirty="0">
                <a:solidFill>
                  <a:schemeClr val="tx1"/>
                </a:solidFill>
              </a:rPr>
              <a:t>ij</a:t>
            </a:r>
            <a:r>
              <a:rPr lang="en-US" sz="3001" dirty="0" err="1">
                <a:solidFill>
                  <a:schemeClr val="tx1"/>
                </a:solidFill>
              </a:rPr>
              <a:t>epu</a:t>
            </a:r>
            <a:r>
              <a:rPr lang="en-US" sz="3001" dirty="0">
                <a:solidFill>
                  <a:schemeClr val="tx1"/>
                </a:solidFill>
              </a:rPr>
              <a:t> </a:t>
            </a:r>
            <a:r>
              <a:rPr lang="en-US" sz="3001" dirty="0" err="1">
                <a:solidFill>
                  <a:schemeClr val="tx1"/>
                </a:solidFill>
              </a:rPr>
              <a:t>žirafu</a:t>
            </a:r>
            <a:r>
              <a:rPr lang="en-US" sz="300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sz="300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99629" y="3085819"/>
            <a:ext cx="2908663" cy="11892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000213" y="3693474"/>
            <a:ext cx="2508071" cy="6003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439500" y="3093108"/>
            <a:ext cx="2972981" cy="18086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77410" y="3693471"/>
            <a:ext cx="3291841" cy="12007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453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r-Latn-RS" dirty="0">
                <a:solidFill>
                  <a:schemeClr val="tx1"/>
                </a:solidFill>
              </a:rPr>
              <a:t>Čitanje i pisanje latinice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949" y="1233377"/>
            <a:ext cx="10271064" cy="5446103"/>
          </a:xfrm>
          <a:solidFill>
            <a:schemeClr val="bg1">
              <a:tint val="95000"/>
              <a:satMod val="170000"/>
            </a:schemeClr>
          </a:solidFill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PREPI</a:t>
            </a:r>
            <a:r>
              <a:rPr lang="sr-Latn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 TEKST ŠTAMPANIM SLOVIMA LATINICE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Бамби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гледа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сваким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лептир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гледа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изблиза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пружи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Непрестан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мешали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затим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гледа</a:t>
            </a:r>
            <a:r>
              <a:rPr lang="sr-Latn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sr-Latn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земљу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задиви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бујан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ји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пршта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Latn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endParaRPr lang="sr-Latn-R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</a:t>
            </a: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рацима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5931" y="3339484"/>
            <a:ext cx="4645215" cy="3152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520443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289</Words>
  <Application>Microsoft Office PowerPoint</Application>
  <PresentationFormat>Custom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Badge</vt:lpstr>
      <vt:lpstr>Čitanje i pisanje latinice   </vt:lpstr>
      <vt:lpstr>Čitanje i pisanje latinice </vt:lpstr>
      <vt:lpstr>Čitanje i pisanje latinice </vt:lpstr>
      <vt:lpstr>Čitanje i pisanje latinice </vt:lpstr>
      <vt:lpstr>Čitanje i pisanje latinice </vt:lpstr>
      <vt:lpstr>Čitanje i pisanje latinice </vt:lpstr>
      <vt:lpstr>Čitanje i pisanje latinice </vt:lpstr>
      <vt:lpstr>Čitanje i pisanje latinice </vt:lpstr>
      <vt:lpstr>Čitanje i pisanje latinice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Ćitanje i pisanje latinice</dc:title>
  <dc:creator>Korisnik</dc:creator>
  <cp:lastModifiedBy>Gordana Popadic</cp:lastModifiedBy>
  <cp:revision>25</cp:revision>
  <dcterms:created xsi:type="dcterms:W3CDTF">2020-12-15T12:34:08Z</dcterms:created>
  <dcterms:modified xsi:type="dcterms:W3CDTF">2020-12-24T07:47:24Z</dcterms:modified>
</cp:coreProperties>
</file>