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66" r:id="rId4"/>
    <p:sldId id="269" r:id="rId5"/>
    <p:sldId id="267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667EA-C1EF-4B7D-966A-F14C8C77A1E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97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B98DC-578F-4A77-964E-F3D03EC3129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48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0B15C-24EB-4152-A538-C82AC0EFF2B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63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00B53-866E-4453-8BBB-49604FE6CC5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09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E4E3D-FC8C-4D09-84B6-8EC70CD0572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99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036C9-B7CF-4757-8574-F370A7795E6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4648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04136-81A5-4ED2-BCD1-367C20F88F6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88181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942CE-BB42-462E-AB27-56597079F22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037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759F4-5535-486C-B67F-E2AF419F91C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94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4A77B-48AA-42F7-B993-69AA22AC2C2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66387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1CD09-4B36-4A6F-88B4-F9361F84C92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684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3E31C8-88A8-461C-BBB3-9225FB831FC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486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72000"/>
            <a:ext cx="9012964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71911" y="2145503"/>
            <a:ext cx="6864380" cy="1785104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BA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PASSATO</a:t>
            </a:r>
            <a:r>
              <a:rPr lang="sr-Latn-BA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sr-Latn-BA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PROSSIMO</a:t>
            </a:r>
            <a:endParaRPr lang="it-IT" sz="48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it-IT" sz="4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DEI VERBI IRREGOLARI</a:t>
            </a:r>
            <a:endParaRPr lang="en-US" sz="4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25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657" y="965004"/>
            <a:ext cx="10972800" cy="1143000"/>
          </a:xfrm>
        </p:spPr>
        <p:txBody>
          <a:bodyPr/>
          <a:lstStyle/>
          <a:p>
            <a:r>
              <a:rPr lang="it-IT" dirty="0" smtClean="0"/>
              <a:t>Passato prossimo dei verbi irregolari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987" y="2648251"/>
            <a:ext cx="3330012" cy="2550921"/>
          </a:xfrm>
        </p:spPr>
        <p:txBody>
          <a:bodyPr/>
          <a:lstStyle/>
          <a:p>
            <a:pPr marL="0" indent="0">
              <a:buNone/>
            </a:pPr>
            <a:r>
              <a:rPr lang="sr-Latn-BA" dirty="0" smtClean="0">
                <a:solidFill>
                  <a:srgbClr val="006600"/>
                </a:solidFill>
              </a:rPr>
              <a:t>Presente di </a:t>
            </a:r>
            <a:r>
              <a:rPr lang="sr-Latn-BA" b="1" dirty="0" smtClean="0">
                <a:solidFill>
                  <a:srgbClr val="006600"/>
                </a:solidFill>
              </a:rPr>
              <a:t>avere</a:t>
            </a:r>
            <a:r>
              <a:rPr lang="sr-Latn-BA" dirty="0" smtClean="0">
                <a:solidFill>
                  <a:srgbClr val="006600"/>
                </a:solidFill>
              </a:rPr>
              <a:t> o </a:t>
            </a:r>
            <a:r>
              <a:rPr lang="sr-Latn-BA" b="1" dirty="0" smtClean="0">
                <a:solidFill>
                  <a:srgbClr val="006600"/>
                </a:solidFill>
              </a:rPr>
              <a:t>essere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769159" y="2510136"/>
            <a:ext cx="3182983" cy="2364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FontTx/>
              <a:buNone/>
            </a:pPr>
            <a:r>
              <a:rPr lang="sr-Latn-BA" dirty="0" smtClean="0">
                <a:solidFill>
                  <a:srgbClr val="006600"/>
                </a:solidFill>
              </a:rPr>
              <a:t>Participio passat</a:t>
            </a:r>
            <a:r>
              <a:rPr lang="it-IT" dirty="0" smtClean="0">
                <a:solidFill>
                  <a:srgbClr val="006600"/>
                </a:solidFill>
              </a:rPr>
              <a:t>o irregolare</a:t>
            </a:r>
            <a:endParaRPr lang="sr-Latn-BA" dirty="0" smtClean="0">
              <a:solidFill>
                <a:srgbClr val="006600"/>
              </a:solidFill>
            </a:endParaRPr>
          </a:p>
        </p:txBody>
      </p:sp>
      <p:sp>
        <p:nvSpPr>
          <p:cNvPr id="5" name="Cross 4"/>
          <p:cNvSpPr/>
          <p:nvPr/>
        </p:nvSpPr>
        <p:spPr>
          <a:xfrm>
            <a:off x="5418871" y="2684571"/>
            <a:ext cx="1230594" cy="1239140"/>
          </a:xfrm>
          <a:prstGeom prst="plus">
            <a:avLst>
              <a:gd name="adj" fmla="val 3948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4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89" y="629175"/>
            <a:ext cx="10184234" cy="56060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8" name="Straight Connector 7"/>
          <p:cNvCxnSpPr/>
          <p:nvPr/>
        </p:nvCxnSpPr>
        <p:spPr>
          <a:xfrm>
            <a:off x="2449585" y="2214694"/>
            <a:ext cx="1434518" cy="318781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93534" y="3959604"/>
            <a:ext cx="1090569" cy="294765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78822" y="2969753"/>
            <a:ext cx="1005281" cy="625406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78822" y="4581439"/>
            <a:ext cx="1005281" cy="27467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621560" y="5093168"/>
            <a:ext cx="1262543" cy="247774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588154" y="2214694"/>
            <a:ext cx="953549" cy="318781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451135" y="2266176"/>
            <a:ext cx="1048623" cy="275014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609744" y="3959604"/>
            <a:ext cx="931959" cy="681480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212047" y="3275375"/>
            <a:ext cx="1329656" cy="55131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750424" y="4350216"/>
            <a:ext cx="791279" cy="231223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451135" y="3007364"/>
            <a:ext cx="1090568" cy="587795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519644" y="3960057"/>
            <a:ext cx="1022059" cy="316582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6596543" y="1909894"/>
            <a:ext cx="861270" cy="1745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619654" y="3007364"/>
            <a:ext cx="922049" cy="602597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664904" y="5056092"/>
            <a:ext cx="1219199" cy="315462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78822" y="3301261"/>
            <a:ext cx="1005281" cy="7401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166844" y="3977333"/>
            <a:ext cx="717259" cy="323011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2890130" y="2980661"/>
            <a:ext cx="993973" cy="623514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449585" y="1928284"/>
            <a:ext cx="1434518" cy="337892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13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598986"/>
          </a:xfrm>
        </p:spPr>
        <p:txBody>
          <a:bodyPr/>
          <a:lstStyle/>
          <a:p>
            <a:pPr algn="l"/>
            <a:r>
              <a:rPr lang="sr-Latn-BA" sz="3600" dirty="0" smtClean="0">
                <a:solidFill>
                  <a:srgbClr val="006600"/>
                </a:solidFill>
              </a:rPr>
              <a:t>1. Completa le frasi con il passato prossimo.</a:t>
            </a:r>
            <a:endParaRPr lang="en-US" sz="3600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r-Latn-BA" dirty="0"/>
              <a:t>I</a:t>
            </a:r>
            <a:r>
              <a:rPr lang="it-IT" dirty="0" smtClean="0"/>
              <a:t>o</a:t>
            </a:r>
            <a:r>
              <a:rPr lang="sr-Latn-BA" dirty="0" smtClean="0"/>
              <a:t>                  </a:t>
            </a:r>
            <a:r>
              <a:rPr lang="it-IT" dirty="0"/>
              <a:t>  </a:t>
            </a:r>
            <a:r>
              <a:rPr lang="it-IT" dirty="0" smtClean="0"/>
              <a:t>(</a:t>
            </a:r>
            <a:r>
              <a:rPr lang="sr-Latn-BA" dirty="0" smtClean="0"/>
              <a:t>legg</a:t>
            </a:r>
            <a:r>
              <a:rPr lang="it-IT" dirty="0" smtClean="0"/>
              <a:t>ere</a:t>
            </a:r>
            <a:r>
              <a:rPr lang="it-IT" dirty="0"/>
              <a:t>) </a:t>
            </a:r>
            <a:r>
              <a:rPr lang="sr-Latn-BA" dirty="0" smtClean="0"/>
              <a:t>il giornale stamattina</a:t>
            </a:r>
            <a:r>
              <a:rPr lang="it-IT" dirty="0" smtClean="0"/>
              <a:t>.</a:t>
            </a:r>
            <a:endParaRPr lang="sr-Latn-BA" dirty="0" smtClean="0"/>
          </a:p>
          <a:p>
            <a:pPr>
              <a:lnSpc>
                <a:spcPct val="150000"/>
              </a:lnSpc>
            </a:pPr>
            <a:r>
              <a:rPr lang="sr-Latn-BA" dirty="0" smtClean="0"/>
              <a:t>Paolo,                  (prendere) tu il regalo?</a:t>
            </a:r>
          </a:p>
          <a:p>
            <a:pPr>
              <a:lnSpc>
                <a:spcPct val="150000"/>
              </a:lnSpc>
            </a:pPr>
            <a:r>
              <a:rPr lang="sr-Latn-BA" dirty="0" smtClean="0"/>
              <a:t>Tu                       (rimanere) in ufficio fino a tardi. </a:t>
            </a:r>
          </a:p>
          <a:p>
            <a:pPr>
              <a:lnSpc>
                <a:spcPct val="150000"/>
              </a:lnSpc>
            </a:pPr>
            <a:r>
              <a:rPr lang="sr-Latn-BA" dirty="0"/>
              <a:t>N</a:t>
            </a:r>
            <a:r>
              <a:rPr lang="it-IT" dirty="0" smtClean="0"/>
              <a:t>o</a:t>
            </a:r>
            <a:r>
              <a:rPr lang="sr-Latn-BA" dirty="0" smtClean="0"/>
              <a:t>i</a:t>
            </a:r>
            <a:r>
              <a:rPr lang="it-IT" dirty="0"/>
              <a:t>  </a:t>
            </a:r>
            <a:r>
              <a:rPr lang="sr-Latn-BA" dirty="0" smtClean="0"/>
              <a:t>                         </a:t>
            </a:r>
            <a:r>
              <a:rPr lang="it-IT" dirty="0" smtClean="0"/>
              <a:t>(</a:t>
            </a:r>
            <a:r>
              <a:rPr lang="it-IT" dirty="0"/>
              <a:t>chiedere) un prestito in banca</a:t>
            </a:r>
            <a:r>
              <a:rPr lang="it-IT" dirty="0" smtClean="0"/>
              <a:t>.</a:t>
            </a:r>
            <a:endParaRPr lang="sr-Latn-BA" dirty="0" smtClean="0"/>
          </a:p>
          <a:p>
            <a:pPr>
              <a:lnSpc>
                <a:spcPct val="150000"/>
              </a:lnSpc>
            </a:pPr>
            <a:r>
              <a:rPr lang="sr-Latn-BA" dirty="0" smtClean="0"/>
              <a:t>(Tu)                        (chiudere) bene la porta?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497107" y="1873624"/>
            <a:ext cx="2034988" cy="432000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/>
              <a:t>h</a:t>
            </a:r>
            <a:r>
              <a:rPr lang="sr-Latn-BA" sz="2400" dirty="0" smtClean="0"/>
              <a:t>o letto 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2303929" y="2707340"/>
            <a:ext cx="1855694" cy="432000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/>
              <a:t>h</a:t>
            </a:r>
            <a:r>
              <a:rPr lang="sr-Latn-BA" sz="2400" dirty="0" smtClean="0"/>
              <a:t>ai preso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1864658" y="3508059"/>
            <a:ext cx="1981200" cy="432000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/>
              <a:t>s</a:t>
            </a:r>
            <a:r>
              <a:rPr lang="sr-Latn-BA" sz="2400" dirty="0" smtClean="0"/>
              <a:t>ei rimasto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1714499" y="4332811"/>
            <a:ext cx="2893360" cy="432000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/>
              <a:t>a</a:t>
            </a:r>
            <a:r>
              <a:rPr lang="sr-Latn-BA" sz="2400" dirty="0" smtClean="0"/>
              <a:t>bbiamo chiesto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1999129" y="5176719"/>
            <a:ext cx="1981200" cy="432000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 smtClean="0"/>
              <a:t>Hai chiuso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316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BA" dirty="0" smtClean="0"/>
              <a:t>                             </a:t>
            </a:r>
            <a:r>
              <a:rPr lang="sr-Latn-BA" dirty="0" smtClean="0">
                <a:solidFill>
                  <a:srgbClr val="FF0000"/>
                </a:solidFill>
              </a:rPr>
              <a:t>Compito</a:t>
            </a:r>
            <a:br>
              <a:rPr lang="sr-Latn-BA" dirty="0" smtClean="0">
                <a:solidFill>
                  <a:srgbClr val="FF0000"/>
                </a:solidFill>
              </a:rPr>
            </a:br>
            <a:r>
              <a:rPr lang="sr-Latn-BA" sz="2800" dirty="0" smtClean="0">
                <a:solidFill>
                  <a:srgbClr val="FF0000"/>
                </a:solidFill>
              </a:rPr>
              <a:t>1. </a:t>
            </a:r>
            <a:r>
              <a:rPr lang="sr-Latn-BA" sz="2800" dirty="0">
                <a:solidFill>
                  <a:srgbClr val="FF0000"/>
                </a:solidFill>
              </a:rPr>
              <a:t>M</a:t>
            </a:r>
            <a:r>
              <a:rPr lang="it-IT" sz="2800" dirty="0" smtClean="0">
                <a:solidFill>
                  <a:srgbClr val="FF0000"/>
                </a:solidFill>
              </a:rPr>
              <a:t>ettete </a:t>
            </a:r>
            <a:r>
              <a:rPr lang="it-IT" sz="2800" dirty="0">
                <a:solidFill>
                  <a:srgbClr val="FF0000"/>
                </a:solidFill>
              </a:rPr>
              <a:t>i verbi nel posto appropriato.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1" t="3690" r="3594" b="2952"/>
          <a:stretch/>
        </p:blipFill>
        <p:spPr>
          <a:xfrm>
            <a:off x="2041849" y="1576265"/>
            <a:ext cx="8108302" cy="47212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0573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16426" y="2967335"/>
            <a:ext cx="9559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BA" sz="54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GRAZIE PER L’ATTENZIONE</a:t>
            </a:r>
            <a:endParaRPr lang="en-US" sz="54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6600"/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889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2258</Template>
  <TotalTime>403</TotalTime>
  <Words>48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Diseño predeterminado</vt:lpstr>
      <vt:lpstr>PowerPoint Presentation</vt:lpstr>
      <vt:lpstr>Passato prossimo dei verbi irregolari</vt:lpstr>
      <vt:lpstr> </vt:lpstr>
      <vt:lpstr>1. Completa le frasi con il passato prossimo.</vt:lpstr>
      <vt:lpstr>                             Compito 1. Mettete i verbi nel posto appropriato.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Nemanja</cp:lastModifiedBy>
  <cp:revision>42</cp:revision>
  <dcterms:created xsi:type="dcterms:W3CDTF">2020-04-02T22:06:08Z</dcterms:created>
  <dcterms:modified xsi:type="dcterms:W3CDTF">2020-12-15T08:53:48Z</dcterms:modified>
</cp:coreProperties>
</file>