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67" r:id="rId3"/>
    <p:sldId id="257" r:id="rId4"/>
    <p:sldId id="268" r:id="rId5"/>
    <p:sldId id="269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>
        <p:scale>
          <a:sx n="66" d="100"/>
          <a:sy n="66" d="100"/>
        </p:scale>
        <p:origin x="1118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667EA-C1EF-4B7D-966A-F14C8C77A1E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97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B98DC-578F-4A77-964E-F3D03EC3129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48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0B15C-24EB-4152-A538-C82AC0EFF2B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63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00B53-866E-4453-8BBB-49604FE6CC5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09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E4E3D-FC8C-4D09-84B6-8EC70CD0572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99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036C9-B7CF-4757-8574-F370A7795E6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4648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04136-81A5-4ED2-BCD1-367C20F88F6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818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942CE-BB42-462E-AB27-56597079F22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03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759F4-5535-486C-B67F-E2AF419F91C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94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4A77B-48AA-42F7-B993-69AA22AC2C2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66387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1CD09-4B36-4A6F-88B4-F9361F84C92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84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3E31C8-88A8-461C-BBB3-9225FB831FC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86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899" y="3547872"/>
            <a:ext cx="9012964" cy="685800"/>
          </a:xfrm>
        </p:spPr>
        <p:txBody>
          <a:bodyPr/>
          <a:lstStyle/>
          <a:p>
            <a:r>
              <a:rPr lang="it-IT" sz="2800" dirty="0" smtClean="0"/>
              <a:t>(passato prossimo)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587872" y="2794727"/>
            <a:ext cx="9341019" cy="64633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PRONOMI DIRETTI NEI TEMPI COMPOSTI</a:t>
            </a:r>
            <a:endParaRPr lang="en-US" sz="3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25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8689" y="1508760"/>
            <a:ext cx="602831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7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846729"/>
            <a:ext cx="10972800" cy="4279435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 smtClean="0"/>
              <a:t>Se prima di un verbo nel </a:t>
            </a:r>
            <a:r>
              <a:rPr lang="it-IT" sz="2400" dirty="0" smtClean="0">
                <a:solidFill>
                  <a:srgbClr val="FF0000"/>
                </a:solidFill>
              </a:rPr>
              <a:t>passato prossimo </a:t>
            </a:r>
            <a:r>
              <a:rPr lang="it-IT" sz="2400" dirty="0" smtClean="0"/>
              <a:t>ci sono i pronomi diretti atoni</a:t>
            </a:r>
            <a:r>
              <a:rPr lang="sr-Latn-BA" sz="2400" dirty="0" smtClean="0"/>
              <a:t> </a:t>
            </a:r>
            <a:r>
              <a:rPr lang="sr-Latn-BA" sz="2400" i="1" dirty="0" smtClean="0">
                <a:solidFill>
                  <a:srgbClr val="FF0000"/>
                </a:solidFill>
              </a:rPr>
              <a:t>lo, la, li, le</a:t>
            </a:r>
            <a:r>
              <a:rPr lang="it-IT" sz="2400" dirty="0"/>
              <a:t> </a:t>
            </a:r>
            <a:r>
              <a:rPr lang="it-IT" sz="2400" dirty="0" smtClean="0"/>
              <a:t>il participio passato concorda con essi in genere e numero. </a:t>
            </a:r>
            <a:endParaRPr lang="sr-Latn-BA" sz="2400" dirty="0" smtClean="0"/>
          </a:p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LO e LA davanti al verbo ausiliare AVERE vogliono l’apostrofo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>davanti ad «H».</a:t>
            </a:r>
            <a:endParaRPr lang="sr-Latn-BA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LI e LE davanti al verbo ausiliare AVERE non vogliono l’apostrofo. </a:t>
            </a:r>
            <a:endParaRPr lang="sr-Latn-BA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573742"/>
            <a:ext cx="10578353" cy="1143000"/>
          </a:xfrm>
        </p:spPr>
        <p:txBody>
          <a:bodyPr/>
          <a:lstStyle/>
          <a:p>
            <a:r>
              <a:rPr lang="it-IT" sz="3200" dirty="0" smtClean="0"/>
              <a:t>Pronomi diretti – LO, LA, LI, LE al passato prossimo</a:t>
            </a:r>
            <a:endParaRPr lang="en-US" sz="3200" dirty="0"/>
          </a:p>
        </p:txBody>
      </p:sp>
      <p:sp>
        <p:nvSpPr>
          <p:cNvPr id="9" name="Rounded Rectangle 8"/>
          <p:cNvSpPr/>
          <p:nvPr/>
        </p:nvSpPr>
        <p:spPr>
          <a:xfrm>
            <a:off x="808007" y="4186518"/>
            <a:ext cx="10575985" cy="14902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sr-Latn-BA" dirty="0" smtClean="0">
                <a:solidFill>
                  <a:schemeClr val="tx1"/>
                </a:solidFill>
              </a:rPr>
              <a:t>Vedo Maria. 								= La vedo.				</a:t>
            </a:r>
            <a:r>
              <a:rPr lang="sr-Latn-BA" dirty="0" smtClean="0">
                <a:solidFill>
                  <a:srgbClr val="FF0000"/>
                </a:solidFill>
              </a:rPr>
              <a:t>L’</a:t>
            </a:r>
            <a:r>
              <a:rPr lang="sr-Latn-BA" dirty="0" smtClean="0">
                <a:solidFill>
                  <a:schemeClr val="tx1"/>
                </a:solidFill>
              </a:rPr>
              <a:t>ho vist</a:t>
            </a:r>
            <a:r>
              <a:rPr lang="sr-Latn-BA" dirty="0" smtClean="0">
                <a:solidFill>
                  <a:srgbClr val="FF0000"/>
                </a:solidFill>
              </a:rPr>
              <a:t>A</a:t>
            </a:r>
            <a:r>
              <a:rPr lang="sr-Latn-BA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sr-Latn-BA" dirty="0" smtClean="0">
                <a:solidFill>
                  <a:schemeClr val="tx1"/>
                </a:solidFill>
              </a:rPr>
              <a:t>Incontriamo il nostro prof. di italiano.		= Lo incontriamo. 			</a:t>
            </a:r>
            <a:r>
              <a:rPr lang="sr-Latn-BA" dirty="0" smtClean="0">
                <a:solidFill>
                  <a:srgbClr val="FF0000"/>
                </a:solidFill>
              </a:rPr>
              <a:t>L’</a:t>
            </a:r>
            <a:r>
              <a:rPr lang="sr-Latn-BA" dirty="0" smtClean="0">
                <a:solidFill>
                  <a:schemeClr val="tx1"/>
                </a:solidFill>
              </a:rPr>
              <a:t>ho incontrat</a:t>
            </a:r>
            <a:r>
              <a:rPr lang="sr-Latn-BA" dirty="0" smtClean="0">
                <a:solidFill>
                  <a:srgbClr val="FF0000"/>
                </a:solidFill>
              </a:rPr>
              <a:t>O</a:t>
            </a:r>
            <a:r>
              <a:rPr lang="sr-Latn-BA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04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84819"/>
          </a:xfrm>
        </p:spPr>
        <p:txBody>
          <a:bodyPr/>
          <a:lstStyle/>
          <a:p>
            <a:r>
              <a:rPr lang="sr-Latn-BA" sz="3200" dirty="0" smtClean="0"/>
              <a:t>Esercizio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317" y="1107057"/>
            <a:ext cx="10434918" cy="5227607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 smtClean="0"/>
              <a:t>Sostituisci i nomi e le espressioni in rosso con i pronomi diretti atoni e accorda il participio, se necessario. </a:t>
            </a:r>
          </a:p>
          <a:p>
            <a:pPr marL="0" indent="538163">
              <a:buNone/>
            </a:pPr>
            <a:endParaRPr lang="it-IT" sz="2800" dirty="0" smtClean="0"/>
          </a:p>
          <a:p>
            <a:pPr marL="0" indent="0">
              <a:buNone/>
            </a:pPr>
            <a:r>
              <a:rPr lang="it-IT" sz="2800" dirty="0"/>
              <a:t>	</a:t>
            </a:r>
            <a:r>
              <a:rPr lang="it-IT" sz="2800" dirty="0" smtClean="0"/>
              <a:t>1. Non ho mai capito </a:t>
            </a:r>
            <a:r>
              <a:rPr lang="it-IT" sz="2800" dirty="0" smtClean="0">
                <a:solidFill>
                  <a:srgbClr val="FF0000"/>
                </a:solidFill>
              </a:rPr>
              <a:t>il greco</a:t>
            </a:r>
            <a:r>
              <a:rPr lang="it-IT" sz="2800" dirty="0" smtClean="0"/>
              <a:t>.  </a:t>
            </a:r>
          </a:p>
          <a:p>
            <a:pPr marL="0" indent="0">
              <a:buNone/>
            </a:pPr>
            <a:r>
              <a:rPr lang="it-IT" sz="2800" dirty="0" smtClean="0"/>
              <a:t>   					 </a:t>
            </a:r>
            <a:r>
              <a:rPr lang="it-IT" sz="2800" dirty="0" smtClean="0">
                <a:solidFill>
                  <a:srgbClr val="FF0000"/>
                </a:solidFill>
              </a:rPr>
              <a:t>lo</a:t>
            </a:r>
          </a:p>
          <a:p>
            <a:pPr marL="0" indent="538163">
              <a:buNone/>
            </a:pPr>
            <a:r>
              <a:rPr lang="it-IT" sz="2800" dirty="0"/>
              <a:t>	</a:t>
            </a:r>
            <a:r>
              <a:rPr lang="it-IT" sz="2800" dirty="0" smtClean="0"/>
              <a:t>Non </a:t>
            </a:r>
            <a:r>
              <a:rPr lang="it-IT" sz="2800" dirty="0" smtClean="0">
                <a:solidFill>
                  <a:srgbClr val="FF0000"/>
                </a:solidFill>
              </a:rPr>
              <a:t>l’</a:t>
            </a:r>
            <a:r>
              <a:rPr lang="it-IT" sz="2800" dirty="0" smtClean="0"/>
              <a:t>ho mai capit</a:t>
            </a:r>
            <a:r>
              <a:rPr lang="it-IT" sz="2800" dirty="0" smtClean="0">
                <a:solidFill>
                  <a:srgbClr val="FF0000"/>
                </a:solidFill>
              </a:rPr>
              <a:t>o</a:t>
            </a:r>
            <a:r>
              <a:rPr lang="it-IT" sz="2800" dirty="0" smtClean="0"/>
              <a:t>. (</a:t>
            </a:r>
            <a:r>
              <a:rPr lang="it-IT" sz="2800" strike="sngStrike" dirty="0" smtClean="0"/>
              <a:t>Non lo ho mai capito.</a:t>
            </a:r>
            <a:r>
              <a:rPr lang="it-IT" sz="2800" dirty="0" smtClean="0"/>
              <a:t>)</a:t>
            </a:r>
          </a:p>
          <a:p>
            <a:pPr marL="0" indent="538163">
              <a:buNone/>
            </a:pPr>
            <a:endParaRPr lang="it-IT" sz="2800" dirty="0" smtClean="0"/>
          </a:p>
          <a:p>
            <a:pPr marL="0" indent="538163">
              <a:buNone/>
            </a:pPr>
            <a:r>
              <a:rPr lang="it-IT" sz="2800" dirty="0" smtClean="0"/>
              <a:t>2. Ho chiamato </a:t>
            </a:r>
            <a:r>
              <a:rPr lang="it-IT" sz="2800" dirty="0" smtClean="0">
                <a:solidFill>
                  <a:srgbClr val="FF0000"/>
                </a:solidFill>
              </a:rPr>
              <a:t>i miei genitori </a:t>
            </a:r>
            <a:r>
              <a:rPr lang="it-IT" sz="2800" dirty="0" smtClean="0"/>
              <a:t>questa mattina.</a:t>
            </a:r>
          </a:p>
          <a:p>
            <a:pPr marL="0" indent="538163">
              <a:buNone/>
            </a:pPr>
            <a:r>
              <a:rPr lang="it-IT" sz="2800" dirty="0" smtClean="0">
                <a:solidFill>
                  <a:srgbClr val="FF0000"/>
                </a:solidFill>
              </a:rPr>
              <a:t>                                   li</a:t>
            </a:r>
          </a:p>
          <a:p>
            <a:pPr marL="0" indent="538163">
              <a:buNone/>
            </a:pPr>
            <a:r>
              <a:rPr lang="it-IT" sz="2800" dirty="0"/>
              <a:t>	</a:t>
            </a:r>
            <a:r>
              <a:rPr lang="it-IT" sz="2800" dirty="0" smtClean="0">
                <a:solidFill>
                  <a:srgbClr val="FF0000"/>
                </a:solidFill>
              </a:rPr>
              <a:t>Li</a:t>
            </a:r>
            <a:r>
              <a:rPr lang="it-IT" sz="2800" dirty="0" smtClean="0"/>
              <a:t> ho chiamat</a:t>
            </a:r>
            <a:r>
              <a:rPr lang="it-IT" sz="2800" dirty="0" smtClean="0">
                <a:solidFill>
                  <a:srgbClr val="FF0000"/>
                </a:solidFill>
              </a:rPr>
              <a:t>i</a:t>
            </a:r>
            <a:r>
              <a:rPr lang="it-IT" sz="2800" dirty="0" smtClean="0"/>
              <a:t> questa mattina. (</a:t>
            </a:r>
            <a:r>
              <a:rPr lang="it-IT" sz="2800" strike="sngStrike" dirty="0" smtClean="0"/>
              <a:t>Li ho chiamato</a:t>
            </a:r>
            <a:r>
              <a:rPr lang="it-IT" sz="2800" dirty="0" smtClean="0"/>
              <a:t>...)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Left Brace 4"/>
          <p:cNvSpPr/>
          <p:nvPr/>
        </p:nvSpPr>
        <p:spPr>
          <a:xfrm rot="16200000">
            <a:off x="5526614" y="2396738"/>
            <a:ext cx="167940" cy="1267264"/>
          </a:xfrm>
          <a:prstGeom prst="leftBrace">
            <a:avLst>
              <a:gd name="adj1" fmla="val 8333"/>
              <a:gd name="adj2" fmla="val 4981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16200000">
            <a:off x="4723056" y="3992134"/>
            <a:ext cx="243840" cy="2179320"/>
          </a:xfrm>
          <a:prstGeom prst="leftBrace">
            <a:avLst>
              <a:gd name="adj1" fmla="val 8333"/>
              <a:gd name="adj2" fmla="val 5068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Callout 3"/>
          <p:cNvSpPr/>
          <p:nvPr/>
        </p:nvSpPr>
        <p:spPr>
          <a:xfrm>
            <a:off x="7942729" y="1748119"/>
            <a:ext cx="3074894" cy="204894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Il participio passato finisce in </a:t>
            </a:r>
            <a:r>
              <a:rPr lang="it-IT" dirty="0" smtClean="0">
                <a:solidFill>
                  <a:srgbClr val="FF0000"/>
                </a:solidFill>
              </a:rPr>
              <a:t>-O </a:t>
            </a:r>
            <a:r>
              <a:rPr lang="it-IT" dirty="0" smtClean="0">
                <a:solidFill>
                  <a:srgbClr val="FF0000"/>
                </a:solidFill>
              </a:rPr>
              <a:t>perchè concorda con il pronome maschile </a:t>
            </a:r>
            <a:r>
              <a:rPr lang="it-IT" dirty="0" smtClean="0">
                <a:solidFill>
                  <a:srgbClr val="FF0000"/>
                </a:solidFill>
              </a:rPr>
              <a:t>singolare LO </a:t>
            </a:r>
            <a:r>
              <a:rPr lang="it-IT" dirty="0" smtClean="0">
                <a:solidFill>
                  <a:srgbClr val="FF0000"/>
                </a:solidFill>
              </a:rPr>
              <a:t>che qui diventa L’.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9213448" y="4074289"/>
            <a:ext cx="2879940" cy="2102393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Il participio passato finisce in </a:t>
            </a:r>
            <a:r>
              <a:rPr lang="sr-Latn-BA" dirty="0" smtClean="0">
                <a:solidFill>
                  <a:srgbClr val="FF0000"/>
                </a:solidFill>
              </a:rPr>
              <a:t>-</a:t>
            </a:r>
            <a:r>
              <a:rPr lang="it-IT" dirty="0" smtClean="0">
                <a:solidFill>
                  <a:srgbClr val="FF0000"/>
                </a:solidFill>
              </a:rPr>
              <a:t>I  </a:t>
            </a:r>
            <a:r>
              <a:rPr lang="sr-Latn-BA" dirty="0" smtClean="0">
                <a:solidFill>
                  <a:srgbClr val="FF0000"/>
                </a:solidFill>
              </a:rPr>
              <a:t>perch</a:t>
            </a:r>
            <a:r>
              <a:rPr lang="it-IT" dirty="0" smtClean="0">
                <a:solidFill>
                  <a:srgbClr val="FF0000"/>
                </a:solidFill>
              </a:rPr>
              <a:t>è concorda con il </a:t>
            </a:r>
            <a:r>
              <a:rPr lang="it-IT" dirty="0" smtClean="0">
                <a:solidFill>
                  <a:srgbClr val="FF0000"/>
                </a:solidFill>
              </a:rPr>
              <a:t>pronome  maschile plurale </a:t>
            </a:r>
            <a:r>
              <a:rPr lang="it-IT" dirty="0" smtClean="0">
                <a:solidFill>
                  <a:srgbClr val="FF0000"/>
                </a:solidFill>
              </a:rPr>
              <a:t>LI.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4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22295"/>
            <a:ext cx="10972800" cy="4525963"/>
          </a:xfrm>
        </p:spPr>
        <p:txBody>
          <a:bodyPr/>
          <a:lstStyle/>
          <a:p>
            <a:pPr marL="0" indent="538163">
              <a:lnSpc>
                <a:spcPct val="150000"/>
              </a:lnSpc>
              <a:buNone/>
            </a:pPr>
            <a:r>
              <a:rPr lang="it-IT" dirty="0"/>
              <a:t>3. Ho visto </a:t>
            </a:r>
            <a:r>
              <a:rPr lang="it-IT" dirty="0">
                <a:solidFill>
                  <a:srgbClr val="FF0000"/>
                </a:solidFill>
              </a:rPr>
              <a:t>la mia ex-ragazza </a:t>
            </a:r>
            <a:r>
              <a:rPr lang="it-IT" dirty="0"/>
              <a:t>nel parco.</a:t>
            </a:r>
          </a:p>
          <a:p>
            <a:pPr marL="0" indent="538163">
              <a:lnSpc>
                <a:spcPct val="150000"/>
              </a:lnSpc>
              <a:buNone/>
            </a:pPr>
            <a:r>
              <a:rPr lang="it-IT" dirty="0"/>
              <a:t>	</a:t>
            </a:r>
            <a:r>
              <a:rPr lang="it-IT" dirty="0">
                <a:solidFill>
                  <a:srgbClr val="FF0000"/>
                </a:solidFill>
              </a:rPr>
              <a:t>L’</a:t>
            </a:r>
            <a:r>
              <a:rPr lang="it-IT" dirty="0"/>
              <a:t>ho vist</a:t>
            </a:r>
            <a:r>
              <a:rPr lang="it-IT" dirty="0">
                <a:solidFill>
                  <a:srgbClr val="FF0000"/>
                </a:solidFill>
              </a:rPr>
              <a:t>a</a:t>
            </a:r>
            <a:r>
              <a:rPr lang="it-IT" dirty="0"/>
              <a:t> nel parco.</a:t>
            </a:r>
          </a:p>
          <a:p>
            <a:pPr marL="0" indent="538163">
              <a:lnSpc>
                <a:spcPct val="150000"/>
              </a:lnSpc>
              <a:buNone/>
            </a:pPr>
            <a:endParaRPr lang="it-IT" dirty="0" smtClean="0"/>
          </a:p>
          <a:p>
            <a:pPr marL="0" indent="538163">
              <a:lnSpc>
                <a:spcPct val="150000"/>
              </a:lnSpc>
              <a:buNone/>
            </a:pPr>
            <a:r>
              <a:rPr lang="it-IT" dirty="0" smtClean="0"/>
              <a:t>4. </a:t>
            </a:r>
            <a:r>
              <a:rPr lang="it-IT" dirty="0"/>
              <a:t>Hai sentito Loretta e Paola?</a:t>
            </a:r>
          </a:p>
          <a:p>
            <a:pPr marL="0" indent="538163">
              <a:lnSpc>
                <a:spcPct val="150000"/>
              </a:lnSpc>
              <a:buNone/>
            </a:pPr>
            <a:r>
              <a:rPr lang="it-IT" dirty="0"/>
              <a:t>	</a:t>
            </a:r>
            <a:r>
              <a:rPr lang="it-IT" dirty="0">
                <a:solidFill>
                  <a:srgbClr val="FF0000"/>
                </a:solidFill>
              </a:rPr>
              <a:t>Le</a:t>
            </a:r>
            <a:r>
              <a:rPr lang="it-IT" dirty="0"/>
              <a:t> hai sentit</a:t>
            </a:r>
            <a:r>
              <a:rPr lang="it-IT" dirty="0">
                <a:solidFill>
                  <a:srgbClr val="FF0000"/>
                </a:solidFill>
              </a:rPr>
              <a:t>e</a:t>
            </a:r>
            <a:r>
              <a:rPr lang="it-IT" dirty="0"/>
              <a:t>.</a:t>
            </a:r>
          </a:p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8238566" y="1259542"/>
            <a:ext cx="3343834" cy="2102223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Il participio passato finisce in -A </a:t>
            </a:r>
            <a:r>
              <a:rPr lang="it-IT" dirty="0" smtClean="0">
                <a:solidFill>
                  <a:srgbClr val="FF0000"/>
                </a:solidFill>
              </a:rPr>
              <a:t>perchè </a:t>
            </a:r>
            <a:r>
              <a:rPr lang="it-IT" dirty="0" smtClean="0">
                <a:solidFill>
                  <a:srgbClr val="FF0000"/>
                </a:solidFill>
              </a:rPr>
              <a:t>concorda con il pronome diretto LA che qui diventa L’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6683188" y="3720353"/>
            <a:ext cx="3518647" cy="2127905"/>
          </a:xfrm>
          <a:prstGeom prst="wedgeEllipse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Il </a:t>
            </a:r>
            <a:r>
              <a:rPr lang="en-US" dirty="0" err="1" smtClean="0">
                <a:solidFill>
                  <a:srgbClr val="FF0000"/>
                </a:solidFill>
              </a:rPr>
              <a:t>participio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passato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finisce</a:t>
            </a:r>
            <a:r>
              <a:rPr lang="en-US" dirty="0" smtClean="0">
                <a:solidFill>
                  <a:srgbClr val="FF0000"/>
                </a:solidFill>
              </a:rPr>
              <a:t> in -E perch</a:t>
            </a:r>
            <a:r>
              <a:rPr lang="it-IT" dirty="0" smtClean="0">
                <a:solidFill>
                  <a:srgbClr val="FF0000"/>
                </a:solidFill>
              </a:rPr>
              <a:t>è concorda con il pronome diretto LE.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65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16426" y="2967335"/>
            <a:ext cx="95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54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GRAZIE PER L’ATTENZIONE</a:t>
            </a:r>
            <a:endParaRPr lang="en-US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6600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89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2258</Template>
  <TotalTime>299</TotalTime>
  <Words>191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Diseño predeterminado</vt:lpstr>
      <vt:lpstr>PowerPoint Presentation</vt:lpstr>
      <vt:lpstr>PowerPoint Presentation</vt:lpstr>
      <vt:lpstr>Pronomi diretti – LO, LA, LI, LE al passato prossimo</vt:lpstr>
      <vt:lpstr>Esercizio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Nemanja</cp:lastModifiedBy>
  <cp:revision>35</cp:revision>
  <dcterms:created xsi:type="dcterms:W3CDTF">2020-04-02T22:06:08Z</dcterms:created>
  <dcterms:modified xsi:type="dcterms:W3CDTF">2020-12-01T10:05:22Z</dcterms:modified>
</cp:coreProperties>
</file>