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2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64" r:id="rId4"/>
    <p:sldId id="265" r:id="rId5"/>
    <p:sldId id="266" r:id="rId6"/>
    <p:sldId id="269" r:id="rId7"/>
    <p:sldId id="261" r:id="rId8"/>
    <p:sldId id="275" r:id="rId10"/>
    <p:sldId id="276" r:id="rId11"/>
    <p:sldId id="271" r:id="rId12"/>
    <p:sldId id="274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8EEC"/>
    <a:srgbClr val="954C66"/>
    <a:srgbClr val="FF3D3D"/>
    <a:srgbClr val="00B0F0"/>
    <a:srgbClr val="FAA44D"/>
    <a:srgbClr val="FFEF87"/>
    <a:srgbClr val="E6D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5" d="100"/>
          <a:sy n="85" d="100"/>
        </p:scale>
        <p:origin x="2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2.84167" units="1/cm"/>
        </inkml:channelProperties>
      </inkml:inkSource>
      <inkml:timestamp xml:id="ts0" timeString="2020-11-22T17:49: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1879 2752 16383,'0'0'-32766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2.84167" units="1/cm"/>
        </inkml:channelProperties>
      </inkml:inkSource>
      <inkml:timestamp xml:id="ts0" timeString="2020-11-22T17:49: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1879 2752 16383,'0'0'-32766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alphaModFix amt="40000"/>
          </a:blip>
          <a:srcRect t="3441" b="12290"/>
          <a:stretch>
            <a:fillRect/>
          </a:stretch>
        </p:blipFill>
        <p:spPr>
          <a:xfrm>
            <a:off x="20" y="-2"/>
            <a:ext cx="12191980" cy="6858000"/>
          </a:xfrm>
          <a:prstGeom prst="rect">
            <a:avLst/>
          </a:prstGeom>
        </p:spPr>
      </p:pic>
      <p:sp>
        <p:nvSpPr>
          <p:cNvPr id="2" name="Наслов 1"/>
          <p:cNvSpPr>
            <a:spLocks noGrp="1"/>
          </p:cNvSpPr>
          <p:nvPr>
            <p:ph type="ctrTitle"/>
          </p:nvPr>
        </p:nvSpPr>
        <p:spPr>
          <a:xfrm>
            <a:off x="989965" y="3171825"/>
            <a:ext cx="10208895" cy="1281430"/>
          </a:xfrm>
        </p:spPr>
        <p:txBody>
          <a:bodyPr>
            <a:normAutofit/>
          </a:bodyPr>
          <a:lstStyle/>
          <a:p>
            <a:r>
              <a:rPr lang="bs-Cyrl-BA" sz="5400">
                <a:latin typeface="Times New Roman" panose="02020603050405020304" charset="0"/>
                <a:cs typeface="Times New Roman" panose="02020603050405020304" charset="0"/>
              </a:rPr>
              <a:t>Подударност  </a:t>
            </a:r>
            <a:r>
              <a:rPr lang="bs-Cyrl-BA" sz="5400">
                <a:latin typeface="Cambria Math" panose="02040503050406030204" charset="0"/>
                <a:cs typeface="Cambria Math" panose="02040503050406030204" charset="0"/>
              </a:rPr>
              <a:t>троуглова</a:t>
            </a:r>
            <a:endParaRPr lang="sr-Latn-RS" sz="5400">
              <a:latin typeface="Cambria Math" panose="02040503050406030204" charset="0"/>
              <a:cs typeface="Cambria Math" panose="02040503050406030204" charset="0"/>
            </a:endParaRPr>
          </a:p>
        </p:txBody>
      </p:sp>
      <p:sp>
        <p:nvSpPr>
          <p:cNvPr id="3" name="Поднаслов 2"/>
          <p:cNvSpPr>
            <a:spLocks noGrp="1"/>
          </p:cNvSpPr>
          <p:nvPr>
            <p:ph type="subTitle" idx="1"/>
          </p:nvPr>
        </p:nvSpPr>
        <p:spPr>
          <a:xfrm>
            <a:off x="990092" y="4453291"/>
            <a:ext cx="9418320" cy="16916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bs-Cyrl-BA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Биљана Ђукић,  новембар 2020.</a:t>
            </a:r>
            <a:endParaRPr lang="bs-Cyrl-BA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alphaModFix amt="40000"/>
          </a:blip>
          <a:srcRect t="3441" b="12290"/>
          <a:stretch>
            <a:fillRect/>
          </a:stretch>
        </p:blipFill>
        <p:spPr>
          <a:xfrm>
            <a:off x="20" y="-2"/>
            <a:ext cx="12191980" cy="6858000"/>
          </a:xfrm>
          <a:prstGeom prst="rect">
            <a:avLst/>
          </a:prstGeom>
        </p:spPr>
      </p:pic>
      <p:sp>
        <p:nvSpPr>
          <p:cNvPr id="2" name="Наслов 1"/>
          <p:cNvSpPr>
            <a:spLocks noGrp="1"/>
          </p:cNvSpPr>
          <p:nvPr>
            <p:ph type="ctrTitle"/>
          </p:nvPr>
        </p:nvSpPr>
        <p:spPr>
          <a:xfrm>
            <a:off x="3417570" y="2279650"/>
            <a:ext cx="6285865" cy="1582420"/>
          </a:xfrm>
        </p:spPr>
        <p:txBody>
          <a:bodyPr>
            <a:normAutofit/>
          </a:bodyPr>
          <a:lstStyle/>
          <a:p>
            <a:r>
              <a:rPr lang="sr-Cyrl-RS" altLang="sr-Latn-RS" sz="5400">
                <a:latin typeface="Times New Roman" panose="02020603050405020304" charset="0"/>
                <a:cs typeface="Times New Roman" panose="02020603050405020304" charset="0"/>
              </a:rPr>
              <a:t>Хвала на пажњи!</a:t>
            </a:r>
            <a:endParaRPr lang="sr-Cyrl-RS" altLang="sr-Latn-RS" sz="5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alphaModFix amt="40000"/>
          </a:blip>
          <a:srcRect t="3441" b="12290"/>
          <a:stretch>
            <a:fillRect/>
          </a:stretch>
        </p:blipFill>
        <p:spPr>
          <a:xfrm>
            <a:off x="20" y="-2"/>
            <a:ext cx="12191980" cy="6858000"/>
          </a:xfrm>
          <a:prstGeom prst="rect">
            <a:avLst/>
          </a:prstGeom>
        </p:spPr>
      </p:pic>
      <p:sp>
        <p:nvSpPr>
          <p:cNvPr id="2" name="Наслов 1"/>
          <p:cNvSpPr>
            <a:spLocks noGrp="1"/>
          </p:cNvSpPr>
          <p:nvPr>
            <p:ph type="ctrTitle"/>
          </p:nvPr>
        </p:nvSpPr>
        <p:spPr>
          <a:xfrm>
            <a:off x="888061" y="500159"/>
            <a:ext cx="11042961" cy="1712516"/>
          </a:xfrm>
        </p:spPr>
        <p:txBody>
          <a:bodyPr>
            <a:noAutofit/>
          </a:bodyPr>
          <a:lstStyle/>
          <a:p>
            <a:r>
              <a:rPr lang="bs-Cyrl-BA" sz="2800">
                <a:latin typeface="Times New Roman" panose="02020603050405020304" charset="0"/>
                <a:cs typeface="Times New Roman" panose="02020603050405020304" charset="0"/>
              </a:rPr>
              <a:t>Да ли се неки од понуђених троуглова могу међусобно поклопити?</a:t>
            </a:r>
            <a:endParaRPr lang="bs-Cyrl-BA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Једнакокраки троугао 4"/>
          <p:cNvSpPr/>
          <p:nvPr/>
        </p:nvSpPr>
        <p:spPr>
          <a:xfrm>
            <a:off x="936139" y="2913931"/>
            <a:ext cx="1581508" cy="2386641"/>
          </a:xfrm>
          <a:prstGeom prst="triangle">
            <a:avLst/>
          </a:prstGeom>
          <a:solidFill>
            <a:srgbClr val="FFEF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6" name="Једнакокраки троугао 5"/>
          <p:cNvSpPr/>
          <p:nvPr/>
        </p:nvSpPr>
        <p:spPr>
          <a:xfrm rot="12180000">
            <a:off x="4864688" y="3424208"/>
            <a:ext cx="2127848" cy="1466489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2" name="Једнакокраки троугао 11"/>
          <p:cNvSpPr/>
          <p:nvPr/>
        </p:nvSpPr>
        <p:spPr>
          <a:xfrm rot="9300000">
            <a:off x="2863067" y="3274049"/>
            <a:ext cx="2343508" cy="920150"/>
          </a:xfrm>
          <a:prstGeom prst="triangle">
            <a:avLst/>
          </a:prstGeom>
          <a:solidFill>
            <a:srgbClr val="FF3D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3" name="Једнакокраки троугао 12"/>
          <p:cNvSpPr/>
          <p:nvPr/>
        </p:nvSpPr>
        <p:spPr>
          <a:xfrm>
            <a:off x="9307292" y="3179792"/>
            <a:ext cx="2127848" cy="1466489"/>
          </a:xfrm>
          <a:prstGeom prst="triangle">
            <a:avLst/>
          </a:prstGeom>
          <a:solidFill>
            <a:srgbClr val="F28E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4" name="Једнакокраки троугао 13"/>
          <p:cNvSpPr/>
          <p:nvPr/>
        </p:nvSpPr>
        <p:spPr>
          <a:xfrm rot="10620000">
            <a:off x="7549723" y="2828025"/>
            <a:ext cx="1581508" cy="2386641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alphaModFix amt="40000"/>
          </a:blip>
          <a:srcRect t="3441" b="12290"/>
          <a:stretch>
            <a:fillRect/>
          </a:stretch>
        </p:blipFill>
        <p:spPr>
          <a:xfrm>
            <a:off x="20" y="-2"/>
            <a:ext cx="12191980" cy="6858000"/>
          </a:xfrm>
          <a:prstGeom prst="rect">
            <a:avLst/>
          </a:prstGeom>
        </p:spPr>
      </p:pic>
      <p:sp>
        <p:nvSpPr>
          <p:cNvPr id="2" name="Наслов 1"/>
          <p:cNvSpPr>
            <a:spLocks noGrp="1"/>
          </p:cNvSpPr>
          <p:nvPr>
            <p:ph type="ctrTitle"/>
          </p:nvPr>
        </p:nvSpPr>
        <p:spPr>
          <a:xfrm>
            <a:off x="888061" y="500159"/>
            <a:ext cx="11042961" cy="1712516"/>
          </a:xfrm>
        </p:spPr>
        <p:txBody>
          <a:bodyPr>
            <a:noAutofit/>
          </a:bodyPr>
          <a:lstStyle/>
          <a:p>
            <a:r>
              <a:rPr lang="bs-Cyrl-BA" sz="2800">
                <a:latin typeface="Times New Roman" panose="02020603050405020304" charset="0"/>
                <a:cs typeface="Times New Roman" panose="02020603050405020304" charset="0"/>
              </a:rPr>
              <a:t>Да ли се неки од понуђених троуглова могу међусобно поклопити?</a:t>
            </a:r>
            <a:endParaRPr lang="bs-Cyrl-BA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Једнакокраки троугао 4"/>
          <p:cNvSpPr/>
          <p:nvPr/>
        </p:nvSpPr>
        <p:spPr>
          <a:xfrm>
            <a:off x="936139" y="2913931"/>
            <a:ext cx="1581508" cy="2386641"/>
          </a:xfrm>
          <a:prstGeom prst="triangle">
            <a:avLst/>
          </a:prstGeom>
          <a:solidFill>
            <a:srgbClr val="FFEF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6" name="Једнакокраки троугао 5"/>
          <p:cNvSpPr/>
          <p:nvPr/>
        </p:nvSpPr>
        <p:spPr>
          <a:xfrm rot="14100000">
            <a:off x="4519631" y="4128699"/>
            <a:ext cx="2127848" cy="1466489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2" name="Једнакокраки троугао 11"/>
          <p:cNvSpPr/>
          <p:nvPr/>
        </p:nvSpPr>
        <p:spPr>
          <a:xfrm rot="8520000">
            <a:off x="2978086" y="4451087"/>
            <a:ext cx="2343508" cy="920150"/>
          </a:xfrm>
          <a:prstGeom prst="triangle">
            <a:avLst/>
          </a:prstGeom>
          <a:solidFill>
            <a:srgbClr val="FF3D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3" name="Једнакокраки троугао 12"/>
          <p:cNvSpPr/>
          <p:nvPr/>
        </p:nvSpPr>
        <p:spPr>
          <a:xfrm rot="14040000">
            <a:off x="8869621" y="4128697"/>
            <a:ext cx="2127848" cy="1466489"/>
          </a:xfrm>
          <a:prstGeom prst="triangle">
            <a:avLst/>
          </a:prstGeom>
          <a:solidFill>
            <a:srgbClr val="F28E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4" name="Једнакокраки троугао 13"/>
          <p:cNvSpPr/>
          <p:nvPr/>
        </p:nvSpPr>
        <p:spPr>
          <a:xfrm>
            <a:off x="7132779" y="2914289"/>
            <a:ext cx="1581508" cy="2386641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17" name="Запис руком 16"/>
              <p14:cNvContentPartPr/>
              <p14:nvPr/>
            </p14:nvContentPartPr>
            <p14:xfrm>
              <a:off x="-967153" y="1289538"/>
              <a:ext cx="19050" cy="19050"/>
            </p14:xfrm>
          </p:contentPart>
        </mc:Choice>
        <mc:Fallback xmlns="">
          <p:pic>
            <p:nvPicPr>
              <p:cNvPr id="17" name="Запис руком 16"/>
            </p:nvPicPr>
            <p:blipFill>
              <a:blip r:embed="rId3"/>
            </p:blipFill>
            <p:spPr>
              <a:xfrm>
                <a:off x="-967153" y="1289538"/>
                <a:ext cx="19050" cy="19050"/>
              </a:xfrm>
              <a:prstGeom prst="rect"/>
            </p:spPr>
          </p:pic>
        </mc:Fallback>
      </mc:AlternateContent>
      <p:sp>
        <p:nvSpPr>
          <p:cNvPr id="24" name="Једнакокраки троугао 23"/>
          <p:cNvSpPr/>
          <p:nvPr/>
        </p:nvSpPr>
        <p:spPr>
          <a:xfrm>
            <a:off x="935778" y="2908538"/>
            <a:ext cx="1581508" cy="2386641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alphaModFix amt="40000"/>
          </a:blip>
          <a:srcRect t="3441" b="12290"/>
          <a:stretch>
            <a:fillRect/>
          </a:stretch>
        </p:blipFill>
        <p:spPr>
          <a:xfrm>
            <a:off x="20" y="-2"/>
            <a:ext cx="12191980" cy="6858000"/>
          </a:xfrm>
          <a:prstGeom prst="rect">
            <a:avLst/>
          </a:prstGeom>
        </p:spPr>
      </p:pic>
      <p:sp>
        <p:nvSpPr>
          <p:cNvPr id="2" name="Наслов 1"/>
          <p:cNvSpPr>
            <a:spLocks noGrp="1"/>
          </p:cNvSpPr>
          <p:nvPr>
            <p:ph type="ctrTitle"/>
          </p:nvPr>
        </p:nvSpPr>
        <p:spPr>
          <a:xfrm>
            <a:off x="888061" y="500159"/>
            <a:ext cx="11042961" cy="1712516"/>
          </a:xfrm>
        </p:spPr>
        <p:txBody>
          <a:bodyPr>
            <a:noAutofit/>
          </a:bodyPr>
          <a:lstStyle/>
          <a:p>
            <a:r>
              <a:rPr lang="bs-Cyrl-BA" sz="2800">
                <a:latin typeface="Times New Roman" panose="02020603050405020304" charset="0"/>
                <a:cs typeface="Times New Roman" panose="02020603050405020304" charset="0"/>
              </a:rPr>
              <a:t>Да ли се неки од понуђених троуглова могу међусобно поклопити?</a:t>
            </a:r>
            <a:endParaRPr lang="bs-Cyrl-BA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Једнакокраки троугао 4"/>
          <p:cNvSpPr/>
          <p:nvPr/>
        </p:nvSpPr>
        <p:spPr>
          <a:xfrm>
            <a:off x="936139" y="2913931"/>
            <a:ext cx="1581508" cy="2386641"/>
          </a:xfrm>
          <a:prstGeom prst="triangle">
            <a:avLst/>
          </a:prstGeom>
          <a:solidFill>
            <a:srgbClr val="FFEF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6" name="Једнакокраки троугао 5"/>
          <p:cNvSpPr/>
          <p:nvPr/>
        </p:nvSpPr>
        <p:spPr>
          <a:xfrm rot="14100000">
            <a:off x="4519631" y="4128699"/>
            <a:ext cx="2127848" cy="1466489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2" name="Једнакокраки троугао 11"/>
          <p:cNvSpPr/>
          <p:nvPr/>
        </p:nvSpPr>
        <p:spPr>
          <a:xfrm rot="8520000">
            <a:off x="2978086" y="4451087"/>
            <a:ext cx="2343508" cy="920150"/>
          </a:xfrm>
          <a:prstGeom prst="triangle">
            <a:avLst/>
          </a:prstGeom>
          <a:solidFill>
            <a:srgbClr val="FF3D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3" name="Једнакокраки троугао 12"/>
          <p:cNvSpPr/>
          <p:nvPr/>
        </p:nvSpPr>
        <p:spPr>
          <a:xfrm rot="14040000">
            <a:off x="8875971" y="4128697"/>
            <a:ext cx="2127848" cy="1466489"/>
          </a:xfrm>
          <a:prstGeom prst="triangle">
            <a:avLst/>
          </a:prstGeom>
          <a:solidFill>
            <a:srgbClr val="F28E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4" name="Једнакокраки троугао 13"/>
          <p:cNvSpPr/>
          <p:nvPr/>
        </p:nvSpPr>
        <p:spPr>
          <a:xfrm>
            <a:off x="936138" y="2914289"/>
            <a:ext cx="1581508" cy="2386641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17" name="Запис руком 16"/>
              <p14:cNvContentPartPr/>
              <p14:nvPr/>
            </p14:nvContentPartPr>
            <p14:xfrm>
              <a:off x="-967153" y="1289538"/>
              <a:ext cx="19050" cy="19050"/>
            </p14:xfrm>
          </p:contentPart>
        </mc:Choice>
        <mc:Fallback xmlns="">
          <p:pic>
            <p:nvPicPr>
              <p:cNvPr id="17" name="Запис руком 16"/>
            </p:nvPicPr>
            <p:blipFill>
              <a:blip r:embed="rId3"/>
            </p:blipFill>
            <p:spPr>
              <a:xfrm>
                <a:off x="-967153" y="1289538"/>
                <a:ext cx="19050" cy="19050"/>
              </a:xfrm>
              <a:prstGeom prst="rect"/>
            </p:spPr>
          </p:pic>
        </mc:Fallback>
      </mc:AlternateContent>
      <p:sp>
        <p:nvSpPr>
          <p:cNvPr id="27" name="Једнакокраки троугао 26"/>
          <p:cNvSpPr/>
          <p:nvPr/>
        </p:nvSpPr>
        <p:spPr>
          <a:xfrm rot="14100000">
            <a:off x="4528258" y="4122946"/>
            <a:ext cx="2127848" cy="1466489"/>
          </a:xfrm>
          <a:prstGeom prst="triangle">
            <a:avLst/>
          </a:prstGeom>
          <a:solidFill>
            <a:srgbClr val="F28E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alphaModFix amt="40000"/>
          </a:blip>
          <a:srcRect t="3441" b="12290"/>
          <a:stretch>
            <a:fillRect/>
          </a:stretch>
        </p:blipFill>
        <p:spPr>
          <a:xfrm>
            <a:off x="20" y="-2"/>
            <a:ext cx="12191980" cy="6858000"/>
          </a:xfrm>
          <a:prstGeom prst="rect">
            <a:avLst/>
          </a:prstGeom>
        </p:spPr>
      </p:pic>
      <p:sp>
        <p:nvSpPr>
          <p:cNvPr id="3" name="Поднаслов 2"/>
          <p:cNvSpPr>
            <a:spLocks noGrp="1"/>
          </p:cNvSpPr>
          <p:nvPr>
            <p:ph type="subTitle" idx="1"/>
          </p:nvPr>
        </p:nvSpPr>
        <p:spPr>
          <a:xfrm>
            <a:off x="1386967" y="1386241"/>
            <a:ext cx="9418320" cy="1691640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sr-Cyrl-RS" altLang="bs-Cyrl-BA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За два троугла кажемо да су подударна ако је свака страница једног троугла једнака одговарајућој страници другог троугла и сваки угао једног троугла једнак одговарајућем углу другог троугла.</a:t>
            </a:r>
            <a:endParaRPr lang="sr-Cyrl-RS" altLang="bs-Cyrl-BA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561715" y="3933825"/>
            <a:ext cx="599122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∆ ABC    </a:t>
            </a:r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≌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∆ A’B’C’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alphaModFix amt="40000"/>
          </a:blip>
          <a:srcRect t="3441" b="12290"/>
          <a:stretch>
            <a:fillRect/>
          </a:stretch>
        </p:blipFill>
        <p:spPr>
          <a:xfrm>
            <a:off x="20" y="-52390"/>
            <a:ext cx="12191980" cy="6858000"/>
          </a:xfrm>
          <a:prstGeom prst="rect">
            <a:avLst/>
          </a:prstGeom>
        </p:spPr>
      </p:pic>
      <p:sp>
        <p:nvSpPr>
          <p:cNvPr id="3" name="Поднаслов 2"/>
          <p:cNvSpPr>
            <a:spLocks noGrp="1"/>
          </p:cNvSpPr>
          <p:nvPr>
            <p:ph type="subTitle" idx="1"/>
          </p:nvPr>
        </p:nvSpPr>
        <p:spPr>
          <a:xfrm>
            <a:off x="2933065" y="3639185"/>
            <a:ext cx="2977515" cy="666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s-Cyrl-BA" sz="2800" b="1">
                <a:solidFill>
                  <a:schemeClr val="tx1"/>
                </a:solidFill>
                <a:latin typeface="Times New Roman" panose="02020603050405020304" charset="0"/>
                <a:ea typeface="+mn-lt"/>
                <a:cs typeface="Times New Roman" panose="02020603050405020304" charset="0"/>
              </a:rPr>
              <a:t>|AB| = |A’B’|</a:t>
            </a:r>
            <a:endParaRPr lang="bs-Cyrl-BA" sz="2800" b="1">
              <a:solidFill>
                <a:schemeClr val="tx1"/>
              </a:solidFill>
              <a:latin typeface="Times New Roman" panose="02020603050405020304" charset="0"/>
              <a:ea typeface="+mn-lt"/>
              <a:cs typeface="Times New Roman" panose="02020603050405020304" charset="0"/>
            </a:endParaRPr>
          </a:p>
        </p:txBody>
      </p:sp>
      <p:sp>
        <p:nvSpPr>
          <p:cNvPr id="6" name="Правоугли троугао 5"/>
          <p:cNvSpPr/>
          <p:nvPr/>
        </p:nvSpPr>
        <p:spPr>
          <a:xfrm rot="7680000">
            <a:off x="7209764" y="1354139"/>
            <a:ext cx="2631056" cy="3364298"/>
          </a:xfrm>
          <a:prstGeom prst="rt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9" name="Правоугли троугао 8"/>
          <p:cNvSpPr/>
          <p:nvPr/>
        </p:nvSpPr>
        <p:spPr>
          <a:xfrm rot="7680000">
            <a:off x="2077046" y="1354138"/>
            <a:ext cx="2631056" cy="3364298"/>
          </a:xfrm>
          <a:prstGeom prst="rt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7" name="Оквир за текст 6"/>
          <p:cNvSpPr txBox="1"/>
          <p:nvPr/>
        </p:nvSpPr>
        <p:spPr>
          <a:xfrm>
            <a:off x="985389" y="3041351"/>
            <a:ext cx="543465" cy="5219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l"/>
            <a:r>
              <a:rPr lang="sr-Cyrl-BA" sz="2800" dirty="0">
                <a:latin typeface="Times New Roman" panose="02020603050405020304" charset="0"/>
                <a:cs typeface="Times New Roman" panose="02020603050405020304" charset="0"/>
              </a:rPr>
              <a:t>A</a:t>
            </a:r>
            <a:endParaRPr lang="sr-Cyrl-BA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Оквир за текст 9"/>
          <p:cNvSpPr txBox="1"/>
          <p:nvPr/>
        </p:nvSpPr>
        <p:spPr>
          <a:xfrm>
            <a:off x="5312973" y="3041350"/>
            <a:ext cx="572219" cy="5835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l"/>
            <a:r>
              <a:rPr lang="sr-Cyrl-BA" sz="3200" dirty="0">
                <a:latin typeface="Times New Roman" panose="02020603050405020304" charset="0"/>
                <a:cs typeface="Times New Roman" panose="02020603050405020304" charset="0"/>
              </a:rPr>
              <a:t>B</a:t>
            </a:r>
            <a:endParaRPr lang="sr-Cyrl-BA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Оквир за текст 10"/>
          <p:cNvSpPr txBox="1"/>
          <p:nvPr/>
        </p:nvSpPr>
        <p:spPr>
          <a:xfrm>
            <a:off x="2653162" y="439049"/>
            <a:ext cx="543465" cy="5219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l"/>
            <a:r>
              <a:rPr lang="sr-Cyrl-BA" sz="2800" dirty="0">
                <a:latin typeface="Times New Roman" panose="02020603050405020304" charset="0"/>
                <a:cs typeface="Times New Roman" panose="02020603050405020304" charset="0"/>
              </a:rPr>
              <a:t>C</a:t>
            </a:r>
            <a:endParaRPr lang="sr-Cyrl-BA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Оквир за текст 11"/>
          <p:cNvSpPr txBox="1"/>
          <p:nvPr/>
        </p:nvSpPr>
        <p:spPr>
          <a:xfrm>
            <a:off x="6247501" y="3055727"/>
            <a:ext cx="615351" cy="5219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l"/>
            <a:r>
              <a:rPr lang="sr-Cyrl-BA" sz="2800" dirty="0">
                <a:latin typeface="Times New Roman" panose="02020603050405020304" charset="0"/>
                <a:cs typeface="Times New Roman" panose="02020603050405020304" charset="0"/>
              </a:rPr>
              <a:t>A'</a:t>
            </a:r>
            <a:endParaRPr lang="sr-Cyrl-BA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Оквир за текст 12"/>
          <p:cNvSpPr txBox="1"/>
          <p:nvPr/>
        </p:nvSpPr>
        <p:spPr>
          <a:xfrm>
            <a:off x="10488823" y="3084483"/>
            <a:ext cx="989163" cy="5219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l"/>
            <a:r>
              <a:rPr lang="sr-Cyrl-BA" sz="2800" dirty="0">
                <a:latin typeface="Times New Roman" panose="02020603050405020304" charset="0"/>
                <a:cs typeface="Times New Roman" panose="02020603050405020304" charset="0"/>
              </a:rPr>
              <a:t>B'</a:t>
            </a:r>
            <a:endParaRPr lang="sr-Cyrl-BA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Оквир за текст 13"/>
          <p:cNvSpPr txBox="1"/>
          <p:nvPr/>
        </p:nvSpPr>
        <p:spPr>
          <a:xfrm>
            <a:off x="7785879" y="395916"/>
            <a:ext cx="744748" cy="5219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l"/>
            <a:r>
              <a:rPr lang="sr-Cyrl-BA" sz="2800" dirty="0">
                <a:latin typeface="Times New Roman" panose="02020603050405020304" charset="0"/>
                <a:cs typeface="Times New Roman" panose="02020603050405020304" charset="0"/>
              </a:rPr>
              <a:t>C'</a:t>
            </a:r>
            <a:endParaRPr lang="sr-Cyrl-BA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Оквир за текст 14"/>
          <p:cNvSpPr txBox="1"/>
          <p:nvPr/>
        </p:nvSpPr>
        <p:spPr>
          <a:xfrm>
            <a:off x="6443369" y="3893520"/>
            <a:ext cx="4310331" cy="1383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sr-Cyrl-BA" sz="2800" b="1" dirty="0">
                <a:latin typeface="Times New Roman" panose="02020603050405020304" charset="0"/>
                <a:ea typeface="+mn-lt"/>
                <a:cs typeface="Times New Roman" panose="02020603050405020304" charset="0"/>
              </a:rPr>
              <a:t>∢A = ∢A’</a:t>
            </a:r>
            <a:endParaRPr lang="sr-Latn-R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sr-Cyrl-BA" sz="2800" b="1" dirty="0">
                <a:latin typeface="Times New Roman" panose="02020603050405020304" charset="0"/>
                <a:ea typeface="+mn-lt"/>
                <a:cs typeface="Times New Roman" panose="02020603050405020304" charset="0"/>
              </a:rPr>
              <a:t>∢B = ∢B’</a:t>
            </a:r>
            <a:endParaRPr lang="sr-Cyrl-BA" sz="2800" b="1" dirty="0">
              <a:latin typeface="Times New Roman" panose="02020603050405020304" charset="0"/>
              <a:ea typeface="+mn-lt"/>
              <a:cs typeface="Times New Roman" panose="02020603050405020304" charset="0"/>
            </a:endParaRPr>
          </a:p>
          <a:p>
            <a:r>
              <a:rPr lang="sr-Cyrl-BA" sz="2800" b="1" dirty="0">
                <a:latin typeface="Times New Roman" panose="02020603050405020304" charset="0"/>
                <a:ea typeface="+mn-lt"/>
                <a:cs typeface="Times New Roman" panose="02020603050405020304" charset="0"/>
              </a:rPr>
              <a:t>∢C = ∢C’</a:t>
            </a:r>
            <a:endParaRPr lang="sr-Cyrl-BA" sz="2800" b="1" dirty="0">
              <a:latin typeface="Times New Roman" panose="02020603050405020304" charset="0"/>
              <a:ea typeface="+mn-lt"/>
              <a:cs typeface="Times New Roman" panose="02020603050405020304" charset="0"/>
            </a:endParaRPr>
          </a:p>
        </p:txBody>
      </p:sp>
      <p:cxnSp>
        <p:nvCxnSpPr>
          <p:cNvPr id="17" name="Права линија спајања са стрелицом 16"/>
          <p:cNvCxnSpPr/>
          <p:nvPr/>
        </p:nvCxnSpPr>
        <p:spPr>
          <a:xfrm>
            <a:off x="1266190" y="3021965"/>
            <a:ext cx="4253865" cy="2540"/>
          </a:xfrm>
          <a:prstGeom prst="straightConnector1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ава линија спајања са стрелицом 17"/>
          <p:cNvCxnSpPr/>
          <p:nvPr/>
        </p:nvCxnSpPr>
        <p:spPr>
          <a:xfrm>
            <a:off x="6358890" y="3024505"/>
            <a:ext cx="4314825" cy="3175"/>
          </a:xfrm>
          <a:prstGeom prst="straightConnector1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ава линија спајања са стрелицом 18"/>
          <p:cNvCxnSpPr/>
          <p:nvPr/>
        </p:nvCxnSpPr>
        <p:spPr>
          <a:xfrm flipH="1">
            <a:off x="1254843" y="937559"/>
            <a:ext cx="1633388" cy="2087352"/>
          </a:xfrm>
          <a:prstGeom prst="straightConnector1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ава линија спајања са стрелицом 21"/>
          <p:cNvCxnSpPr>
            <a:endCxn id="20" idx="7"/>
          </p:cNvCxnSpPr>
          <p:nvPr/>
        </p:nvCxnSpPr>
        <p:spPr>
          <a:xfrm flipH="1">
            <a:off x="6425565" y="958850"/>
            <a:ext cx="1574165" cy="2028190"/>
          </a:xfrm>
          <a:prstGeom prst="straightConnector1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ава линија спајања са стрелицом 24"/>
          <p:cNvCxnSpPr/>
          <p:nvPr/>
        </p:nvCxnSpPr>
        <p:spPr>
          <a:xfrm>
            <a:off x="2887787" y="964194"/>
            <a:ext cx="2674187" cy="2084716"/>
          </a:xfrm>
          <a:prstGeom prst="straightConnector1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ава линија спајања са стрелицом 26"/>
          <p:cNvCxnSpPr/>
          <p:nvPr/>
        </p:nvCxnSpPr>
        <p:spPr>
          <a:xfrm>
            <a:off x="7999537" y="943239"/>
            <a:ext cx="2674187" cy="2084716"/>
          </a:xfrm>
          <a:prstGeom prst="straightConnector1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2810510" y="912495"/>
            <a:ext cx="122555" cy="10985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96340" y="2982595"/>
            <a:ext cx="122555" cy="10985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75605" y="2971165"/>
            <a:ext cx="122555" cy="10985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320790" y="2971165"/>
            <a:ext cx="122555" cy="10985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603230" y="2974340"/>
            <a:ext cx="122555" cy="10985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941945" y="912495"/>
            <a:ext cx="122555" cy="10985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3" name="Поднаслов 2"/>
          <p:cNvSpPr>
            <a:spLocks noGrp="1"/>
          </p:cNvSpPr>
          <p:nvPr/>
        </p:nvSpPr>
        <p:spPr>
          <a:xfrm>
            <a:off x="2887980" y="4370070"/>
            <a:ext cx="2977515" cy="6159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Cyrl-BA" sz="2800" b="1">
                <a:solidFill>
                  <a:schemeClr val="tx1"/>
                </a:solidFill>
                <a:latin typeface="Times New Roman" panose="02020603050405020304" charset="0"/>
                <a:ea typeface="+mn-lt"/>
                <a:cs typeface="Times New Roman" panose="02020603050405020304" charset="0"/>
              </a:rPr>
              <a:t>|AC| = |A’C</a:t>
            </a:r>
            <a:r>
              <a:rPr lang="bs-Cyrl-BA" sz="2800" b="1">
                <a:solidFill>
                  <a:schemeClr val="tx1"/>
                </a:solidFill>
                <a:latin typeface="Times New Roman" panose="02020603050405020304" charset="0"/>
                <a:ea typeface="+mn-lt"/>
                <a:cs typeface="Times New Roman" panose="02020603050405020304" charset="0"/>
                <a:sym typeface="+mn-ea"/>
              </a:rPr>
              <a:t>’</a:t>
            </a:r>
            <a:r>
              <a:rPr lang="bs-Cyrl-BA" sz="2800" b="1">
                <a:solidFill>
                  <a:schemeClr val="tx1"/>
                </a:solidFill>
                <a:latin typeface="Times New Roman" panose="02020603050405020304" charset="0"/>
                <a:ea typeface="+mn-lt"/>
                <a:cs typeface="Times New Roman" panose="02020603050405020304" charset="0"/>
              </a:rPr>
              <a:t>|</a:t>
            </a:r>
            <a:endParaRPr lang="bs-Cyrl-BA" sz="2800" b="1">
              <a:solidFill>
                <a:schemeClr val="tx1"/>
              </a:solidFill>
              <a:latin typeface="Times New Roman" panose="02020603050405020304" charset="0"/>
              <a:ea typeface="+mn-lt"/>
              <a:cs typeface="Times New Roman" panose="02020603050405020304" charset="0"/>
            </a:endParaRPr>
          </a:p>
        </p:txBody>
      </p:sp>
      <p:sp>
        <p:nvSpPr>
          <p:cNvPr id="34" name="Поднаслов 2"/>
          <p:cNvSpPr>
            <a:spLocks noGrp="1"/>
          </p:cNvSpPr>
          <p:nvPr/>
        </p:nvSpPr>
        <p:spPr>
          <a:xfrm>
            <a:off x="2933065" y="5108575"/>
            <a:ext cx="2977515" cy="5918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Cyrl-BA" sz="2800" b="1">
                <a:solidFill>
                  <a:schemeClr val="tx1"/>
                </a:solidFill>
                <a:latin typeface="Times New Roman" panose="02020603050405020304" charset="0"/>
                <a:ea typeface="+mn-lt"/>
                <a:cs typeface="Times New Roman" panose="02020603050405020304" charset="0"/>
              </a:rPr>
              <a:t>|BC| = |B’C’|</a:t>
            </a:r>
            <a:endParaRPr lang="bs-Cyrl-BA" sz="2800" b="1">
              <a:solidFill>
                <a:schemeClr val="tx1"/>
              </a:solidFill>
              <a:latin typeface="Times New Roman" panose="02020603050405020304" charset="0"/>
              <a:ea typeface="+mn-lt"/>
              <a:cs typeface="Times New Roman" panose="0202060305040502030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3" grpId="0"/>
      <p:bldP spid="33" grpId="1"/>
      <p:bldP spid="34" grpId="0"/>
      <p:bldP spid="34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alphaModFix amt="40000"/>
          </a:blip>
          <a:srcRect t="3441" b="12290"/>
          <a:stretch>
            <a:fillRect/>
          </a:stretch>
        </p:blipFill>
        <p:spPr>
          <a:xfrm>
            <a:off x="-12680" y="-2"/>
            <a:ext cx="12191980" cy="6858000"/>
          </a:xfrm>
          <a:prstGeom prst="rect">
            <a:avLst/>
          </a:prstGeom>
        </p:spPr>
      </p:pic>
      <p:sp>
        <p:nvSpPr>
          <p:cNvPr id="2" name="Наслов 1"/>
          <p:cNvSpPr>
            <a:spLocks noGrp="1"/>
          </p:cNvSpPr>
          <p:nvPr>
            <p:ph type="ctrTitle"/>
          </p:nvPr>
        </p:nvSpPr>
        <p:spPr>
          <a:xfrm>
            <a:off x="346075" y="-196850"/>
            <a:ext cx="10744200" cy="1159510"/>
          </a:xfrm>
        </p:spPr>
        <p:txBody>
          <a:bodyPr/>
          <a:lstStyle/>
          <a:p>
            <a:r>
              <a:rPr lang="sr-Cyrl-RS" altLang="sr-Latn-RS" sz="2800">
                <a:latin typeface="Times New Roman" panose="02020603050405020304" charset="0"/>
                <a:cs typeface="Times New Roman" panose="02020603050405020304" charset="0"/>
              </a:rPr>
              <a:t>Примјер: Испитај да ли су троуглови са слике подударни.</a:t>
            </a:r>
            <a:endParaRPr lang="sr-Cyrl-RS" altLang="sr-Latn-R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940685" y="3252470"/>
            <a:ext cx="377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en-US">
                <a:latin typeface="Times New Roman" panose="02020603050405020304" charset="0"/>
                <a:cs typeface="Times New Roman" panose="02020603050405020304" charset="0"/>
              </a:rPr>
              <a:t>А</a:t>
            </a:r>
            <a:endParaRPr lang="sr-Cyrl-R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sr-Cyrl-RS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713605" y="3258185"/>
            <a:ext cx="377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en-US">
                <a:latin typeface="Times New Roman" panose="02020603050405020304" charset="0"/>
                <a:cs typeface="Times New Roman" panose="02020603050405020304" charset="0"/>
              </a:rPr>
              <a:t>В</a:t>
            </a:r>
            <a:endParaRPr lang="sr-Cyrl-R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sr-Cyrl-RS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3635375" y="1094105"/>
            <a:ext cx="377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en-US">
                <a:latin typeface="Times New Roman" panose="02020603050405020304" charset="0"/>
                <a:cs typeface="Times New Roman" panose="02020603050405020304" charset="0"/>
              </a:rPr>
              <a:t>С</a:t>
            </a:r>
            <a:endParaRPr lang="sr-Cyrl-R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sr-Cyrl-RS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7223125" y="2860675"/>
            <a:ext cx="377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Latn-BA" altLang="en-US">
                <a:latin typeface="Times New Roman" panose="02020603050405020304" charset="0"/>
                <a:cs typeface="Times New Roman" panose="02020603050405020304" charset="0"/>
              </a:rPr>
              <a:t>R</a:t>
            </a:r>
            <a:endParaRPr lang="sr-Cyrl-R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sr-Cyrl-RS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9516745" y="2860675"/>
            <a:ext cx="377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Latn-BA" altLang="sr-Cyrl-RS">
                <a:latin typeface="Times New Roman" panose="02020603050405020304" charset="0"/>
                <a:cs typeface="Times New Roman" panose="02020603050405020304" charset="0"/>
              </a:rPr>
              <a:t>S</a:t>
            </a:r>
            <a:endParaRPr lang="sr-Cyrl-R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sr-Cyrl-RS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093710" y="1143635"/>
            <a:ext cx="377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Latn-BA" altLang="sr-Cyrl-RS">
                <a:latin typeface="Times New Roman" panose="02020603050405020304" charset="0"/>
                <a:cs typeface="Times New Roman" panose="02020603050405020304" charset="0"/>
              </a:rPr>
              <a:t>T</a:t>
            </a:r>
            <a:endParaRPr lang="sr-Cyrl-R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sr-Cyrl-RS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3251200" y="1456690"/>
            <a:ext cx="1538605" cy="1801495"/>
          </a:xfrm>
          <a:prstGeom prst="triangle">
            <a:avLst>
              <a:gd name="adj" fmla="val 33016"/>
            </a:avLst>
          </a:prstGeom>
          <a:noFill/>
          <a:ln w="76200">
            <a:solidFill>
              <a:srgbClr val="FF3D3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Text Box 17"/>
          <p:cNvSpPr txBox="1"/>
          <p:nvPr/>
        </p:nvSpPr>
        <p:spPr>
          <a:xfrm>
            <a:off x="3141980" y="2128520"/>
            <a:ext cx="870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Latn-BA" altLang="en-US"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sr-Latn-BA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4324985" y="2128520"/>
            <a:ext cx="870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sr-Latn-BA">
                <a:latin typeface="Times New Roman" panose="02020603050405020304" charset="0"/>
                <a:cs typeface="Times New Roman" panose="02020603050405020304" charset="0"/>
              </a:rPr>
              <a:t>5</a:t>
            </a:r>
            <a:endParaRPr lang="sr-Cyrl-RS" altLang="sr-Latn-BA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8947150" y="1870710"/>
            <a:ext cx="870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sr-Latn-BA">
                <a:latin typeface="Times New Roman" panose="02020603050405020304" charset="0"/>
                <a:cs typeface="Times New Roman" panose="02020603050405020304" charset="0"/>
              </a:rPr>
              <a:t>5</a:t>
            </a:r>
            <a:endParaRPr lang="sr-Cyrl-RS" altLang="sr-Latn-BA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8376920" y="2884170"/>
            <a:ext cx="870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Latn-BA" altLang="en-US"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sr-Latn-BA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Text Box 21"/>
          <p:cNvSpPr txBox="1"/>
          <p:nvPr/>
        </p:nvSpPr>
        <p:spPr>
          <a:xfrm>
            <a:off x="3843020" y="3258185"/>
            <a:ext cx="870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Latn-BA" altLang="en-US"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sr-Latn-BA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7506335" y="1870710"/>
            <a:ext cx="870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Latn-BA" altLang="en-US"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sr-Latn-BA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3536950" y="1788795"/>
            <a:ext cx="574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Latn-BA" altLang="en-US">
                <a:latin typeface="Times New Roman" panose="02020603050405020304" charset="0"/>
                <a:cs typeface="Times New Roman" panose="02020603050405020304" charset="0"/>
              </a:rPr>
              <a:t>30°</a:t>
            </a:r>
            <a:endParaRPr lang="sr-Latn-BA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Text Box 24"/>
          <p:cNvSpPr txBox="1"/>
          <p:nvPr/>
        </p:nvSpPr>
        <p:spPr>
          <a:xfrm>
            <a:off x="8790940" y="2515870"/>
            <a:ext cx="11830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Latn-BA" altLang="en-US">
                <a:latin typeface="Times New Roman" panose="02020603050405020304" charset="0"/>
                <a:cs typeface="Times New Roman" panose="02020603050405020304" charset="0"/>
              </a:rPr>
              <a:t>30°</a:t>
            </a:r>
            <a:endParaRPr lang="sr-Latn-BA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946150" y="3836035"/>
            <a:ext cx="1826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sz="2800">
                <a:latin typeface="Times New Roman" panose="02020603050405020304" charset="0"/>
                <a:cs typeface="Times New Roman" panose="02020603050405020304" charset="0"/>
              </a:rPr>
              <a:t>Рјешење:</a:t>
            </a:r>
            <a:endParaRPr lang="sr-Cyrl-R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" name="Text Box 26"/>
          <p:cNvSpPr txBox="1"/>
          <p:nvPr/>
        </p:nvSpPr>
        <p:spPr>
          <a:xfrm>
            <a:off x="3020060" y="3764915"/>
            <a:ext cx="223329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|AB| = |RT|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|AC| = |RS|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|BC| = |TS|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8" name="Text Box 27"/>
          <p:cNvSpPr txBox="1"/>
          <p:nvPr/>
        </p:nvSpPr>
        <p:spPr>
          <a:xfrm>
            <a:off x="5852795" y="4934585"/>
            <a:ext cx="1844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∢C = ∢S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0" name="Isosceles Triangle 29"/>
          <p:cNvSpPr/>
          <p:nvPr/>
        </p:nvSpPr>
        <p:spPr>
          <a:xfrm rot="7200000">
            <a:off x="7884160" y="1747520"/>
            <a:ext cx="1538605" cy="1801495"/>
          </a:xfrm>
          <a:prstGeom prst="triangle">
            <a:avLst>
              <a:gd name="adj" fmla="val 33016"/>
            </a:avLst>
          </a:prstGeom>
          <a:noFill/>
          <a:ln w="762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Text Box 30"/>
          <p:cNvSpPr txBox="1"/>
          <p:nvPr/>
        </p:nvSpPr>
        <p:spPr>
          <a:xfrm>
            <a:off x="3317875" y="2860675"/>
            <a:ext cx="574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sr-Latn-BA">
                <a:latin typeface="Times New Roman" panose="02020603050405020304" charset="0"/>
                <a:cs typeface="Times New Roman" panose="02020603050405020304" charset="0"/>
              </a:rPr>
              <a:t>7</a:t>
            </a:r>
            <a:r>
              <a:rPr lang="sr-Latn-BA" altLang="en-US">
                <a:latin typeface="Times New Roman" panose="02020603050405020304" charset="0"/>
                <a:cs typeface="Times New Roman" panose="02020603050405020304" charset="0"/>
              </a:rPr>
              <a:t>0°</a:t>
            </a:r>
            <a:endParaRPr lang="sr-Latn-BA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" name="Text Box 31"/>
          <p:cNvSpPr txBox="1"/>
          <p:nvPr/>
        </p:nvSpPr>
        <p:spPr>
          <a:xfrm>
            <a:off x="7600315" y="2492375"/>
            <a:ext cx="574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sr-Latn-BA">
                <a:latin typeface="Times New Roman" panose="02020603050405020304" charset="0"/>
                <a:cs typeface="Times New Roman" panose="02020603050405020304" charset="0"/>
              </a:rPr>
              <a:t>7</a:t>
            </a:r>
            <a:r>
              <a:rPr lang="sr-Latn-BA" altLang="en-US">
                <a:latin typeface="Times New Roman" panose="02020603050405020304" charset="0"/>
                <a:cs typeface="Times New Roman" panose="02020603050405020304" charset="0"/>
              </a:rPr>
              <a:t>0°</a:t>
            </a:r>
            <a:endParaRPr lang="sr-Latn-BA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" name="Text Box 32"/>
          <p:cNvSpPr txBox="1"/>
          <p:nvPr/>
        </p:nvSpPr>
        <p:spPr>
          <a:xfrm>
            <a:off x="4209415" y="2860675"/>
            <a:ext cx="574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sr-Latn-BA">
                <a:latin typeface="Times New Roman" panose="02020603050405020304" charset="0"/>
                <a:cs typeface="Times New Roman" panose="02020603050405020304" charset="0"/>
              </a:rPr>
              <a:t>8</a:t>
            </a:r>
            <a:r>
              <a:rPr lang="sr-Latn-BA" altLang="en-US">
                <a:latin typeface="Times New Roman" panose="02020603050405020304" charset="0"/>
                <a:cs typeface="Times New Roman" panose="02020603050405020304" charset="0"/>
              </a:rPr>
              <a:t>0°</a:t>
            </a:r>
            <a:endParaRPr lang="sr-Latn-BA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Text Box 33"/>
          <p:cNvSpPr txBox="1"/>
          <p:nvPr/>
        </p:nvSpPr>
        <p:spPr>
          <a:xfrm>
            <a:off x="8093710" y="1673225"/>
            <a:ext cx="574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sr-Latn-BA">
                <a:latin typeface="Times New Roman" panose="02020603050405020304" charset="0"/>
                <a:cs typeface="Times New Roman" panose="02020603050405020304" charset="0"/>
              </a:rPr>
              <a:t>8</a:t>
            </a:r>
            <a:r>
              <a:rPr lang="sr-Latn-BA" altLang="en-US">
                <a:latin typeface="Times New Roman" panose="02020603050405020304" charset="0"/>
                <a:cs typeface="Times New Roman" panose="02020603050405020304" charset="0"/>
              </a:rPr>
              <a:t>0°</a:t>
            </a:r>
            <a:endParaRPr lang="sr-Latn-BA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5" name="Text Box 34"/>
          <p:cNvSpPr txBox="1"/>
          <p:nvPr/>
        </p:nvSpPr>
        <p:spPr>
          <a:xfrm>
            <a:off x="5852795" y="4061460"/>
            <a:ext cx="1844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∢</a:t>
            </a:r>
            <a:r>
              <a:rPr lang="sr-Cyrl-RS" altLang="en-US" sz="280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= ∢</a:t>
            </a:r>
            <a:r>
              <a:rPr lang="sr-Latn-BA" sz="2800">
                <a:latin typeface="Times New Roman" panose="02020603050405020304" charset="0"/>
                <a:cs typeface="Times New Roman" panose="02020603050405020304" charset="0"/>
              </a:rPr>
              <a:t>R</a:t>
            </a:r>
            <a:endParaRPr lang="sr-Latn-BA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6" name="Text Box 35"/>
          <p:cNvSpPr txBox="1"/>
          <p:nvPr/>
        </p:nvSpPr>
        <p:spPr>
          <a:xfrm>
            <a:off x="5852795" y="4521835"/>
            <a:ext cx="1844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∢</a:t>
            </a:r>
            <a:r>
              <a:rPr lang="sr-Latn-BA" altLang="en-US" sz="2800">
                <a:latin typeface="Times New Roman" panose="02020603050405020304" charset="0"/>
                <a:cs typeface="Times New Roman" panose="02020603050405020304" charset="0"/>
              </a:rPr>
              <a:t>B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= ∢</a:t>
            </a:r>
            <a:r>
              <a:rPr lang="sr-Latn-BA" altLang="en-US" sz="2800">
                <a:latin typeface="Times New Roman" panose="02020603050405020304" charset="0"/>
                <a:cs typeface="Times New Roman" panose="02020603050405020304" charset="0"/>
              </a:rPr>
              <a:t>T</a:t>
            </a:r>
            <a:endParaRPr lang="sr-Latn-BA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7" name="Text Box 36"/>
          <p:cNvSpPr txBox="1"/>
          <p:nvPr/>
        </p:nvSpPr>
        <p:spPr>
          <a:xfrm>
            <a:off x="4324985" y="5767705"/>
            <a:ext cx="48393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∆ ABC  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≌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∆ </a:t>
            </a:r>
            <a:r>
              <a:rPr lang="sr-Latn-BA" altLang="en-US" sz="2800">
                <a:latin typeface="Times New Roman" panose="02020603050405020304" charset="0"/>
                <a:cs typeface="Times New Roman" panose="02020603050405020304" charset="0"/>
              </a:rPr>
              <a:t>RST</a:t>
            </a:r>
            <a:endParaRPr lang="sr-Latn-BA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3093085" y="5933440"/>
            <a:ext cx="798830" cy="313690"/>
          </a:xfrm>
          <a:prstGeom prst="rightArrow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35" grpId="0"/>
      <p:bldP spid="35" grpId="1"/>
      <p:bldP spid="36" grpId="0"/>
      <p:bldP spid="36" grpId="1"/>
      <p:bldP spid="28" grpId="0"/>
      <p:bldP spid="28" grpId="1"/>
      <p:bldP spid="38" grpId="0" bldLvl="0" animBg="1"/>
      <p:bldP spid="38" grpId="1" animBg="1"/>
      <p:bldP spid="37" grpId="0"/>
      <p:bldP spid="3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alphaModFix amt="40000"/>
          </a:blip>
          <a:srcRect t="3441" b="12290"/>
          <a:stretch>
            <a:fillRect/>
          </a:stretch>
        </p:blipFill>
        <p:spPr>
          <a:xfrm>
            <a:off x="-22205" y="-2"/>
            <a:ext cx="12191980" cy="6858000"/>
          </a:xfrm>
          <a:prstGeom prst="rect">
            <a:avLst/>
          </a:prstGeom>
        </p:spPr>
      </p:pic>
      <p:sp>
        <p:nvSpPr>
          <p:cNvPr id="2" name="Наслов 1"/>
          <p:cNvSpPr>
            <a:spLocks noGrp="1"/>
          </p:cNvSpPr>
          <p:nvPr>
            <p:ph type="ctrTitle"/>
          </p:nvPr>
        </p:nvSpPr>
        <p:spPr>
          <a:xfrm>
            <a:off x="866140" y="170815"/>
            <a:ext cx="9807575" cy="670560"/>
          </a:xfrm>
        </p:spPr>
        <p:txBody>
          <a:bodyPr>
            <a:normAutofit/>
          </a:bodyPr>
          <a:lstStyle/>
          <a:p>
            <a:r>
              <a:rPr lang="sr-Cyrl-RS" altLang="sr-Cyrl-RS" sz="2800">
                <a:latin typeface="Times New Roman" panose="02020603050405020304" charset="0"/>
                <a:cs typeface="Times New Roman" panose="02020603050405020304" charset="0"/>
              </a:rPr>
              <a:t>Својства подударности троуглова</a:t>
            </a:r>
            <a:endParaRPr lang="sr-Cyrl-RS" altLang="sr-Cyrl-R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866140" y="967740"/>
            <a:ext cx="66871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en-US" sz="2400">
                <a:latin typeface="Times New Roman" panose="02020603050405020304" charset="0"/>
                <a:cs typeface="Times New Roman" panose="02020603050405020304" charset="0"/>
              </a:rPr>
              <a:t>1. Сваки троугао је подударан самоме себи.</a:t>
            </a:r>
            <a:endParaRPr lang="sr-Cyrl-RS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866140" y="2409190"/>
            <a:ext cx="108077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en-US" sz="2400">
                <a:latin typeface="Times New Roman" panose="02020603050405020304" charset="0"/>
                <a:cs typeface="Times New Roman" panose="02020603050405020304" charset="0"/>
              </a:rPr>
              <a:t>2. Ако је троугао АВС подударан троуглу А'В'С', онда је и троугао А'В'С' </a:t>
            </a:r>
            <a:br>
              <a:rPr lang="sr-Cyrl-RS" altLang="en-US" sz="24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sr-Cyrl-RS" altLang="en-US" sz="2400">
                <a:latin typeface="Times New Roman" panose="02020603050405020304" charset="0"/>
                <a:cs typeface="Times New Roman" panose="02020603050405020304" charset="0"/>
              </a:rPr>
              <a:t>    подударан троуглу АВС.</a:t>
            </a:r>
            <a:endParaRPr lang="sr-Cyrl-RS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40740" y="4398010"/>
            <a:ext cx="104660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sr-Cyrl-RS" altLang="en-US" sz="2400">
                <a:latin typeface="Times New Roman" panose="02020603050405020304" charset="0"/>
                <a:cs typeface="Times New Roman" panose="02020603050405020304" charset="0"/>
              </a:rPr>
              <a:t>3. Ако је троугао АВС подударан троуглу А'В'С', а троугао А'В'С' подударан </a:t>
            </a:r>
            <a:br>
              <a:rPr lang="sr-Cyrl-RS" altLang="en-US" sz="24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sr-Cyrl-RS" altLang="en-US" sz="2400">
                <a:latin typeface="Times New Roman" panose="02020603050405020304" charset="0"/>
                <a:cs typeface="Times New Roman" panose="02020603050405020304" charset="0"/>
              </a:rPr>
              <a:t>    троуглу А''В''С'', онда је и троугао АВС подударан троуглу А''В''С''.</a:t>
            </a:r>
            <a:endParaRPr lang="sr-Cyrl-RS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2332990" y="1553845"/>
            <a:ext cx="1154430" cy="855345"/>
          </a:xfrm>
          <a:prstGeom prst="triangle">
            <a:avLst>
              <a:gd name="adj" fmla="val 2009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2332990" y="3390900"/>
            <a:ext cx="1154430" cy="855345"/>
          </a:xfrm>
          <a:prstGeom prst="triangle">
            <a:avLst>
              <a:gd name="adj" fmla="val 2009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3832860" y="3390900"/>
            <a:ext cx="1154430" cy="855345"/>
          </a:xfrm>
          <a:prstGeom prst="triangle">
            <a:avLst>
              <a:gd name="adj" fmla="val 20098"/>
            </a:avLst>
          </a:prstGeom>
          <a:solidFill>
            <a:srgbClr val="FF3D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2332990" y="5359400"/>
            <a:ext cx="1154430" cy="855345"/>
          </a:xfrm>
          <a:prstGeom prst="triangle">
            <a:avLst>
              <a:gd name="adj" fmla="val 20098"/>
            </a:avLst>
          </a:prstGeom>
          <a:solidFill>
            <a:srgbClr val="00B0F0"/>
          </a:solidFill>
          <a:ln w="13970" cap="flat" cmpd="sng" algn="ctr">
            <a:solidFill>
              <a:srgbClr val="6F6F74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3832860" y="5359400"/>
            <a:ext cx="1154430" cy="855345"/>
          </a:xfrm>
          <a:prstGeom prst="triangle">
            <a:avLst>
              <a:gd name="adj" fmla="val 20098"/>
            </a:avLst>
          </a:prstGeom>
          <a:solidFill>
            <a:srgbClr val="FF3D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5369560" y="5359400"/>
            <a:ext cx="1154430" cy="855345"/>
          </a:xfrm>
          <a:prstGeom prst="triangle">
            <a:avLst>
              <a:gd name="adj" fmla="val 2009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 animBg="1"/>
      <p:bldP spid="7" grpId="1" animBg="1"/>
      <p:bldP spid="5" grpId="0"/>
      <p:bldP spid="5" grpId="1"/>
      <p:bldP spid="9" grpId="0" animBg="1"/>
      <p:bldP spid="9" grpId="1" animBg="1"/>
      <p:bldP spid="10" grpId="0" animBg="1"/>
      <p:bldP spid="10" grpId="1" animBg="1"/>
      <p:bldP spid="6" grpId="0"/>
      <p:bldP spid="6" grpId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alphaModFix amt="40000"/>
          </a:blip>
          <a:srcRect t="3441" b="12290"/>
          <a:stretch>
            <a:fillRect/>
          </a:stretch>
        </p:blipFill>
        <p:spPr>
          <a:xfrm>
            <a:off x="20" y="-2"/>
            <a:ext cx="12191980" cy="6858000"/>
          </a:xfrm>
          <a:prstGeom prst="rect">
            <a:avLst/>
          </a:prstGeom>
        </p:spPr>
      </p:pic>
      <p:sp>
        <p:nvSpPr>
          <p:cNvPr id="6" name="Title 5"/>
          <p:cNvSpPr/>
          <p:nvPr>
            <p:ph type="ctrTitle"/>
          </p:nvPr>
        </p:nvSpPr>
        <p:spPr>
          <a:xfrm>
            <a:off x="1296670" y="1301115"/>
            <a:ext cx="4393565" cy="2337435"/>
          </a:xfrm>
        </p:spPr>
        <p:txBody>
          <a:bodyPr/>
          <a:p>
            <a:r>
              <a:rPr lang="sr-Cyrl-RS" altLang="en-US" sz="2800">
                <a:latin typeface="Times New Roman" panose="02020603050405020304" charset="0"/>
                <a:cs typeface="Times New Roman" panose="02020603050405020304" charset="0"/>
              </a:rPr>
              <a:t>Домаћа задаћа:</a:t>
            </a:r>
            <a:br>
              <a:rPr lang="sr-Cyrl-RS" altLang="en-US" sz="2800"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sr-Cyrl-RS" altLang="en-US" sz="28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sr-Cyrl-RS" altLang="en-US" sz="2800">
                <a:latin typeface="Times New Roman" panose="02020603050405020304" charset="0"/>
                <a:cs typeface="Times New Roman" panose="02020603050405020304" charset="0"/>
              </a:rPr>
              <a:t>Збирка</a:t>
            </a:r>
            <a:br>
              <a:rPr lang="sr-Cyrl-RS" altLang="en-US" sz="28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sr-Cyrl-RS" altLang="en-US" sz="2800">
                <a:latin typeface="Times New Roman" panose="02020603050405020304" charset="0"/>
                <a:cs typeface="Times New Roman" panose="02020603050405020304" charset="0"/>
              </a:rPr>
              <a:t>43. страница</a:t>
            </a:r>
            <a:br>
              <a:rPr lang="sr-Cyrl-RS" altLang="en-US" sz="28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sr-Cyrl-RS" altLang="en-US" sz="2800">
                <a:latin typeface="Times New Roman" panose="02020603050405020304" charset="0"/>
                <a:cs typeface="Times New Roman" panose="02020603050405020304" charset="0"/>
              </a:rPr>
              <a:t>задатак 363</a:t>
            </a:r>
            <a:r>
              <a:rPr lang="sr-Latn-BA" altLang="sr-Cyrl-RS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sr-Latn-BA" altLang="sr-Cyrl-R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1065</Words>
  <Application>WPS Presentation</Application>
  <PresentationFormat>Широки екран</PresentationFormat>
  <Paragraphs>107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SimSun</vt:lpstr>
      <vt:lpstr>Wingdings</vt:lpstr>
      <vt:lpstr>Wingdings 2</vt:lpstr>
      <vt:lpstr>Wingdings</vt:lpstr>
      <vt:lpstr>Times New Roman</vt:lpstr>
      <vt:lpstr>Cambria Math</vt:lpstr>
      <vt:lpstr>Century Schoolbook</vt:lpstr>
      <vt:lpstr>Microsoft YaHei</vt:lpstr>
      <vt:lpstr/>
      <vt:lpstr>Arial Unicode MS</vt:lpstr>
      <vt:lpstr>Calibri</vt:lpstr>
      <vt:lpstr>Segoe Print</vt:lpstr>
      <vt:lpstr>View</vt:lpstr>
      <vt:lpstr>Подударност  троуглова</vt:lpstr>
      <vt:lpstr>Да ли се неки од понуђених троуглова могу међусобно поклопити?</vt:lpstr>
      <vt:lpstr>Да ли се неки од понуђених троуглова могу међусобно поклопити?</vt:lpstr>
      <vt:lpstr>Да ли се неки од понуђених троуглова могу међусобно поклопити?</vt:lpstr>
      <vt:lpstr>PowerPoint 演示文稿</vt:lpstr>
      <vt:lpstr>PowerPoint 演示文稿</vt:lpstr>
      <vt:lpstr>Примјер: Испитај да ли су троуглови са слике подударни.</vt:lpstr>
      <vt:lpstr>Својства подударности троуглова</vt:lpstr>
      <vt:lpstr>Домаћа задаћа:  Збирка 43. страница задатак 363.</vt:lpstr>
      <vt:lpstr>Хвала на пажњи!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презентација</dc:title>
  <dc:creator/>
  <cp:lastModifiedBy>Biljana</cp:lastModifiedBy>
  <cp:revision>570</cp:revision>
  <dcterms:created xsi:type="dcterms:W3CDTF">2020-11-19T13:35:00Z</dcterms:created>
  <dcterms:modified xsi:type="dcterms:W3CDTF">2020-11-22T16:49:40Z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1033-11.2.0.9747</vt:lpwstr>
  </property>
</Properties>
</file>