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3"/>
    <a:srgbClr val="FF575B"/>
    <a:srgbClr val="0DA30D"/>
    <a:srgbClr val="007976"/>
    <a:srgbClr val="28659C"/>
    <a:srgbClr val="0099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7CE01-21C9-4A24-B598-DE966779F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067808-7112-4505-A314-861520FEB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2FC06-1BF2-48E7-9818-4AD344CF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5521-E15D-4810-B726-D9DC89F3C48E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CAFAE-E1BC-4D61-9290-5ABE4B452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DD5F1-CE02-442E-98A4-7BA2278C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E2CA-32BA-47C0-B86A-1810D3AB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592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88296-7AE4-42B0-ACB5-63F91FE75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FA085-91D8-455D-AE84-201289723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757EA-B23E-413C-A2FD-45BF292B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5521-E15D-4810-B726-D9DC89F3C48E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25195-DC49-4721-A4FF-CFF072944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09F50-3C23-40F4-BA89-F37725A7C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E2CA-32BA-47C0-B86A-1810D3AB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20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87FC77-7FF0-4519-A7F0-F94D549BB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92E0DA-4177-43F5-BF79-16D8215FB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43D1C-4571-4A51-B93B-26ED4EA02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5521-E15D-4810-B726-D9DC89F3C48E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50A6F-41EA-437B-8803-650CC659B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0A08E-02E8-4069-9C4B-0A99482B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E2CA-32BA-47C0-B86A-1810D3AB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79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53942-9A38-4156-82DF-605D476B9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41A5C-A2CE-4C7C-AEFA-94228A820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B34F4-9D32-466A-8F4F-5F129AC9B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5521-E15D-4810-B726-D9DC89F3C48E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6FB03-BF80-499F-8982-672B6E39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51DF9-3DD2-45EE-AF05-FFD7F89B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E2CA-32BA-47C0-B86A-1810D3AB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501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85AA5-770D-4E10-B46F-6AFCDEDB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662E2-4D0F-44DF-BBCC-3894FC308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64D55-DFB5-4BD2-9CA8-264BE72FA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5521-E15D-4810-B726-D9DC89F3C48E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BA94B-ED75-437F-B876-F8F7E08A0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E4888-D1E8-433F-AE7B-03E344CD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E2CA-32BA-47C0-B86A-1810D3AB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53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76EA5-8502-449E-9F61-F6B7F70B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C84C1-FBE3-484B-9F83-AE7CE679D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EE6F9-258F-4AB9-88CE-DA136E8DB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C3EE1-E6BC-4600-B71B-F827F4D4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5521-E15D-4810-B726-D9DC89F3C48E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B672E-8833-4566-A079-2ED18221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C22D7-C6FE-4C83-A63C-BC7BF3B8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E2CA-32BA-47C0-B86A-1810D3AB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37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FBBC-9EA3-4F30-8A44-0F107D1FA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60E31-6034-4F1A-B8E5-09131331C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87383-1CDB-406F-90B3-283A1F5BF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97C4C-CCD2-481E-B7A9-DC9972FC2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784A76-66C6-4F39-808E-92D95EEAA6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C4CC04-FD15-4CCB-9719-0A9914DB6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5521-E15D-4810-B726-D9DC89F3C48E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50F621-E0BA-4AB1-9636-C8D09B7F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299D1F-F0DC-4B62-928B-D4C44ACF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E2CA-32BA-47C0-B86A-1810D3AB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506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2C062-9A0D-4880-A85B-29F15B4E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D95D72-EA21-4D78-B192-F5505639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5521-E15D-4810-B726-D9DC89F3C48E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D54AA-B51A-47C8-A727-20524FB99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09C56-0F45-4C33-820B-168B3857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E2CA-32BA-47C0-B86A-1810D3AB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50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E2449-D725-4961-A262-22564EAB8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5521-E15D-4810-B726-D9DC89F3C48E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B1BB35-72D3-48EA-AF28-314C2343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0C6F0-672A-475A-BE4F-D0430CD6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E2CA-32BA-47C0-B86A-1810D3AB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31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3199C-8FF6-4D03-9257-71B93A25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D4157-7053-4D9F-8D09-CD1B19270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D7DAC-C826-4666-AAC2-0BA9EE100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D7BF6-6B8E-4134-B8E2-89233B762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5521-E15D-4810-B726-D9DC89F3C48E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6411A-039C-4D6D-95DD-8CF54805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9A3EE-BA64-458A-ABC2-ACC77318F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E2CA-32BA-47C0-B86A-1810D3AB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396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9C7DD-9223-4851-A10A-C65AFA289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031A8B-F235-4035-B804-D680C2F51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03EB3-832C-4F1F-AD48-2744379AE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7FF14-A6D2-468B-905A-570A27946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5521-E15D-4810-B726-D9DC89F3C48E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29F9E-5354-48E2-8C96-B079827CA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F5DB5-1ED4-4946-BED4-DCF49C80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E2CA-32BA-47C0-B86A-1810D3AB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87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9581A6-7580-4395-B815-C0472A2EE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77449-CBD7-4665-9E41-6F2422DB7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DF12C-DD4F-4DDF-A138-62235FC71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75521-E15D-4810-B726-D9DC89F3C48E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C7578-DD5A-49FF-AACC-1AF4FC536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51A7E-90A0-46FF-B41E-AC5D333CE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DE2CA-32BA-47C0-B86A-1810D3AB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76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pngimg.com/download/13410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home-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ngimg.com/download/43166" TargetMode="Externa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hyperlink" Target="https://pixabay.com/da/pistol-humor-j%C3%A6ger-jagt-mand-1298127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://www.pngall.com/home-png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pixabay.com/da/pistol-humor-j%C3%A6ger-jagt-mand-1298127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3.png"/><Relationship Id="rId16" Type="http://schemas.openxmlformats.org/officeDocument/2006/relationships/hyperlink" Target="https://pngimg.com/download/5573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rails-railway-tracks-black-tile-156523/" TargetMode="External"/><Relationship Id="rId11" Type="http://schemas.openxmlformats.org/officeDocument/2006/relationships/hyperlink" Target="http://pngimg.com/download/16644" TargetMode="External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hyperlink" Target="https://pngimg.com/download/27969" TargetMode="External"/><Relationship Id="rId9" Type="http://schemas.openxmlformats.org/officeDocument/2006/relationships/image" Target="../media/image38.png"/><Relationship Id="rId14" Type="http://schemas.openxmlformats.org/officeDocument/2006/relationships/hyperlink" Target="https://pixabay.com/en/car-transparent-background-fiat-2170961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41219" TargetMode="External"/><Relationship Id="rId7" Type="http://schemas.openxmlformats.org/officeDocument/2006/relationships/hyperlink" Target="https://commons.wikimedia.org/wiki/File:PoliceCar.sv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s://pixabay.com/en/ambulance-hospital-medical-health-2411793/" TargetMode="Externa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en/flower-orange-leaf-summer-blossom-306164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://www.freestockphotos.biz/stockphoto/1537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wolf-animal-happy-grey-161987/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llustrations/fox-illustration-fox-clip-art-cute-3571760/" TargetMode="External"/><Relationship Id="rId5" Type="http://schemas.openxmlformats.org/officeDocument/2006/relationships/image" Target="../media/image17.png"/><Relationship Id="rId10" Type="http://schemas.openxmlformats.org/officeDocument/2006/relationships/hyperlink" Target="http://www.pngall.com/rabbit-png" TargetMode="External"/><Relationship Id="rId4" Type="http://schemas.openxmlformats.org/officeDocument/2006/relationships/hyperlink" Target="https://pixabay.com/en/deer-animal-mammal-spots-resting-48419/" TargetMode="Externa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A3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4569E0-D3DF-46BA-BC04-AFC8AB0B5C7A}"/>
              </a:ext>
            </a:extLst>
          </p:cNvPr>
          <p:cNvSpPr txBox="1"/>
          <p:nvPr/>
        </p:nvSpPr>
        <p:spPr>
          <a:xfrm>
            <a:off x="3405648" y="562707"/>
            <a:ext cx="5380704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Математика – 2. разред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1D067-AD35-4A9C-BAEE-BB99C208FA04}"/>
              </a:ext>
            </a:extLst>
          </p:cNvPr>
          <p:cNvSpPr txBox="1"/>
          <p:nvPr/>
        </p:nvSpPr>
        <p:spPr>
          <a:xfrm>
            <a:off x="1851344" y="1270593"/>
            <a:ext cx="8701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ЗАМЈЕНА МЈЕСТА САБИРАКА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7A117-26D9-4727-92D4-4B6E0A366D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5"/>
          <a:stretch/>
        </p:blipFill>
        <p:spPr>
          <a:xfrm>
            <a:off x="2563990" y="2355742"/>
            <a:ext cx="7276642" cy="4502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6D316C-0538-4830-90C4-8873FDA15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70044" y="1978479"/>
            <a:ext cx="1097183" cy="107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89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njeza\Desktop\depositphotos_75534371-stock-illustration-vector-hunter-with-gun.jpg"/>
          <p:cNvPicPr>
            <a:picLocks noChangeAspect="1" noChangeArrowheads="1"/>
          </p:cNvPicPr>
          <p:nvPr/>
        </p:nvPicPr>
        <p:blipFill rotWithShape="1">
          <a:blip r:embed="rId2"/>
          <a:srcRect t="12174" b="16273"/>
          <a:stretch/>
        </p:blipFill>
        <p:spPr bwMode="auto">
          <a:xfrm>
            <a:off x="1638300" y="2173357"/>
            <a:ext cx="8915400" cy="38166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488669" y="349012"/>
            <a:ext cx="32146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BA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Три ловца</a:t>
            </a:r>
          </a:p>
        </p:txBody>
      </p:sp>
      <p:sp>
        <p:nvSpPr>
          <p:cNvPr id="7" name="Rectangle 6"/>
          <p:cNvSpPr/>
          <p:nvPr/>
        </p:nvSpPr>
        <p:spPr>
          <a:xfrm>
            <a:off x="3178219" y="1272475"/>
            <a:ext cx="55347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BA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Српска народна приповијетка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39AF3-C1B7-408A-9D3F-DBE6DEF05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1" t="30688"/>
          <a:stretch/>
        </p:blipFill>
        <p:spPr>
          <a:xfrm>
            <a:off x="0" y="0"/>
            <a:ext cx="12192000" cy="6364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15DFF0-923C-4A2F-8D42-08EF3E19DC20}"/>
              </a:ext>
            </a:extLst>
          </p:cNvPr>
          <p:cNvSpPr txBox="1"/>
          <p:nvPr/>
        </p:nvSpPr>
        <p:spPr>
          <a:xfrm>
            <a:off x="6444343" y="493485"/>
            <a:ext cx="2198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/>
              <a:t>ТРИ ЛОВЦА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47A028-A8A7-4B3C-88C0-731B6CB1BEB9}"/>
              </a:ext>
            </a:extLst>
          </p:cNvPr>
          <p:cNvSpPr txBox="1"/>
          <p:nvPr/>
        </p:nvSpPr>
        <p:spPr>
          <a:xfrm>
            <a:off x="3425372" y="1024406"/>
            <a:ext cx="87666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       Била три ловца: двојица нису имала оружје, а трећи је био    </a:t>
            </a:r>
          </a:p>
          <a:p>
            <a:r>
              <a:rPr lang="sr-Cyrl-BA" sz="2400" dirty="0"/>
              <a:t>без пушке. </a:t>
            </a:r>
          </a:p>
          <a:p>
            <a:r>
              <a:rPr lang="sr-Cyrl-BA" sz="2400" dirty="0"/>
              <a:t>       Пођу они једном у лов и истјерају три зеца. Два зеца утекоше, а трећег нису убили. Оног којег нису убили, узму и понесу кући.</a:t>
            </a:r>
          </a:p>
          <a:p>
            <a:r>
              <a:rPr lang="sr-Cyrl-BA" sz="2400" dirty="0"/>
              <a:t>      Дођу пред једну кућу која није имала ни зидова, ни темеља, ни крова.</a:t>
            </a:r>
          </a:p>
          <a:p>
            <a:r>
              <a:rPr lang="sr-Cyrl-BA" sz="2400" dirty="0"/>
              <a:t>Позову домаћина, који није био ту, и рекоше:</a:t>
            </a:r>
          </a:p>
          <a:p>
            <a:r>
              <a:rPr lang="sr-Cyrl-BA" sz="2400" dirty="0"/>
              <a:t>- Дај нам некакав лонац да скувамо зеца. </a:t>
            </a:r>
          </a:p>
          <a:p>
            <a:r>
              <a:rPr lang="sr-Cyrl-BA" sz="2400" dirty="0"/>
              <a:t>Домаћин рече: </a:t>
            </a:r>
          </a:p>
          <a:p>
            <a:r>
              <a:rPr lang="sr-Cyrl-BA" sz="2400" dirty="0"/>
              <a:t>- Имам три лонца. Два су разбијена, а трећи нема дна. </a:t>
            </a:r>
          </a:p>
          <a:p>
            <a:r>
              <a:rPr lang="sr-Cyrl-BA" sz="2400" dirty="0"/>
              <a:t>- Баш добро! – рекоше ловци.</a:t>
            </a:r>
          </a:p>
          <a:p>
            <a:r>
              <a:rPr lang="sr-Cyrl-BA" sz="2400" dirty="0"/>
              <a:t>       Узму онај лонац што није имао дна и у њему скувају зеца којег нису убили. Слатко се наједу и оду кући.</a:t>
            </a:r>
          </a:p>
          <a:p>
            <a:r>
              <a:rPr lang="sr-Cyrl-BA" sz="2400" i="1" dirty="0"/>
              <a:t>                                                     </a:t>
            </a:r>
          </a:p>
          <a:p>
            <a:r>
              <a:rPr lang="sr-Cyrl-BA" sz="2400" i="1" dirty="0"/>
              <a:t>                                                       Српска народна приповијетка      </a:t>
            </a:r>
            <a:endParaRPr lang="en-GB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95800" y="197353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Непознате ријечи</a:t>
            </a:r>
            <a:r>
              <a:rPr lang="sr-Latn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78513" y="1920487"/>
            <a:ext cx="9024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>
                <a:solidFill>
                  <a:srgbClr val="FF0000"/>
                </a:solidFill>
              </a:rPr>
              <a:t>Темељ </a:t>
            </a:r>
            <a:r>
              <a:rPr lang="sr-Cyrl-BA" sz="2800" b="1" dirty="0">
                <a:solidFill>
                  <a:schemeClr val="bg1"/>
                </a:solidFill>
              </a:rPr>
              <a:t>-</a:t>
            </a:r>
            <a:r>
              <a:rPr lang="sr-Cyrl-BA" sz="2800" b="1" dirty="0">
                <a:solidFill>
                  <a:srgbClr val="FF0000"/>
                </a:solidFill>
              </a:rPr>
              <a:t> </a:t>
            </a:r>
            <a:r>
              <a:rPr lang="sr-Cyrl-BA" sz="2800" dirty="0">
                <a:solidFill>
                  <a:schemeClr val="bg1"/>
                </a:solidFill>
              </a:rPr>
              <a:t>основа куће, </a:t>
            </a:r>
            <a:endParaRPr lang="sr-Latn-BA" sz="2800" dirty="0">
              <a:solidFill>
                <a:schemeClr val="bg1"/>
              </a:solidFill>
            </a:endParaRPr>
          </a:p>
          <a:p>
            <a:r>
              <a:rPr lang="sr-Latn-BA" sz="2800" dirty="0">
                <a:solidFill>
                  <a:schemeClr val="bg1"/>
                </a:solidFill>
              </a:rPr>
              <a:t>                </a:t>
            </a:r>
            <a:r>
              <a:rPr lang="sr-Cyrl-BA" sz="2800" dirty="0">
                <a:solidFill>
                  <a:schemeClr val="bg1"/>
                </a:solidFill>
              </a:rPr>
              <a:t>оно на чему је кућа сазидана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6216" y="4735085"/>
            <a:ext cx="5762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>
                <a:solidFill>
                  <a:srgbClr val="FF0000"/>
                </a:solidFill>
              </a:rPr>
              <a:t>Домаћин</a:t>
            </a:r>
            <a:r>
              <a:rPr lang="sr-Cyrl-BA" sz="2800" b="1" dirty="0">
                <a:solidFill>
                  <a:schemeClr val="bg1"/>
                </a:solidFill>
              </a:rPr>
              <a:t> - </a:t>
            </a:r>
            <a:r>
              <a:rPr lang="sr-Cyrl-BA" sz="2800" dirty="0">
                <a:solidFill>
                  <a:schemeClr val="bg1"/>
                </a:solidFill>
              </a:rPr>
              <a:t>власник куће или стана, </a:t>
            </a:r>
            <a:endParaRPr lang="sr-Latn-BA" sz="2800" dirty="0">
              <a:solidFill>
                <a:schemeClr val="bg1"/>
              </a:solidFill>
            </a:endParaRPr>
          </a:p>
          <a:p>
            <a:r>
              <a:rPr lang="sr-Latn-BA" sz="2800" dirty="0">
                <a:solidFill>
                  <a:schemeClr val="bg1"/>
                </a:solidFill>
              </a:rPr>
              <a:t>                     </a:t>
            </a:r>
            <a:r>
              <a:rPr lang="sr-Cyrl-BA" sz="2800" dirty="0">
                <a:solidFill>
                  <a:schemeClr val="bg1"/>
                </a:solidFill>
              </a:rPr>
              <a:t>онај ко дочекује госте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CF4BDB-B735-471A-A6EE-351D607BF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707" y="489741"/>
            <a:ext cx="3321636" cy="3308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C60FAF-1003-4B21-ADCA-6ECB83737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73691" y="2650438"/>
            <a:ext cx="2702218" cy="420756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7F5E0E-C70A-4BB9-B7FE-69EECEA9038B}"/>
              </a:ext>
            </a:extLst>
          </p:cNvPr>
          <p:cNvCxnSpPr>
            <a:cxnSpLocks/>
          </p:cNvCxnSpPr>
          <p:nvPr/>
        </p:nvCxnSpPr>
        <p:spPr>
          <a:xfrm flipH="1">
            <a:off x="3777342" y="2397540"/>
            <a:ext cx="431801" cy="606917"/>
          </a:xfrm>
          <a:prstGeom prst="straightConnector1">
            <a:avLst/>
          </a:prstGeom>
          <a:ln w="69850">
            <a:solidFill>
              <a:srgbClr val="FFFF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1328" y="627648"/>
            <a:ext cx="62701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ли вам се свидјела прича?</a:t>
            </a:r>
          </a:p>
          <a:p>
            <a:r>
              <a:rPr lang="sr-Cyrl-B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 вам се највише свидјело?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Cyrl-B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ли ти је ова прича смијешна?</a:t>
            </a:r>
            <a:endParaRPr lang="sr-Latn-B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Cyrl-B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Зашто?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52658" y="3192819"/>
            <a:ext cx="30588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Шаљиве приче </a:t>
            </a:r>
            <a:r>
              <a:rPr lang="sr-Cyrl-B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 описују разне догодовштине које нас наводе на смијех и изазивају ведро расположење</a:t>
            </a:r>
            <a:r>
              <a:rPr lang="sr-Cyrl-B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Snjeza\Desktop\depositphotos_75534371-stock-illustration-vector-hunter-with-gun.jpg">
            <a:extLst>
              <a:ext uri="{FF2B5EF4-FFF2-40B4-BE49-F238E27FC236}">
                <a16:creationId xmlns:a16="http://schemas.microsoft.com/office/drawing/2014/main" id="{2F341C04-A7C7-4FA6-8FF7-A1B41A32F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2174" b="16273"/>
          <a:stretch/>
        </p:blipFill>
        <p:spPr bwMode="auto">
          <a:xfrm>
            <a:off x="257629" y="2832943"/>
            <a:ext cx="7057571" cy="33974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2068E4-A25A-44E6-BBAF-7CEF0A4DC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36" y="3429000"/>
            <a:ext cx="1079935" cy="2650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EF6FF-B5A3-4562-A8DD-C54B1A0BD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7" y="32940"/>
            <a:ext cx="1512641" cy="2294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5759C3-69E6-4FB0-BAC3-1F33E48CE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500" y="778039"/>
            <a:ext cx="1491813" cy="2088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24200" y="35052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6700" y="492204"/>
            <a:ext cx="5105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 су главни ликови у овој причи?</a:t>
            </a:r>
          </a:p>
          <a:p>
            <a:r>
              <a:rPr lang="sr-Cyrl-B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Колико зечева су нашли ловци?</a:t>
            </a:r>
          </a:p>
          <a:p>
            <a:r>
              <a:rPr lang="sr-Cyrl-B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 је изгледала кућа?</a:t>
            </a:r>
          </a:p>
          <a:p>
            <a:pPr algn="just"/>
            <a:r>
              <a:rPr lang="sr-Cyrl-B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 су ловци тражили од домаћина?</a:t>
            </a:r>
          </a:p>
          <a:p>
            <a:r>
              <a:rPr lang="sr-Cyrl-B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каквом су лонцу скували зеца?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6ADB0-E6EA-4501-8718-9ED7092A0B26}"/>
              </a:ext>
            </a:extLst>
          </p:cNvPr>
          <p:cNvSpPr txBox="1"/>
          <p:nvPr/>
        </p:nvSpPr>
        <p:spPr>
          <a:xfrm>
            <a:off x="4916714" y="2949476"/>
            <a:ext cx="67418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B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Прича је занимљива и много нас је насмијала. </a:t>
            </a:r>
          </a:p>
          <a:p>
            <a:pPr algn="just"/>
            <a:r>
              <a:rPr lang="sr-Cyrl-B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ли је све истинито у њој?</a:t>
            </a:r>
          </a:p>
          <a:p>
            <a:pPr algn="just"/>
            <a:endParaRPr lang="sr-Cyrl-B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sr-Cyrl-B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Управо су нас неистинити детаљи из приче забавили.</a:t>
            </a:r>
          </a:p>
          <a:p>
            <a:pPr algn="just"/>
            <a:endParaRPr lang="sr-Cyrl-B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sr-Cyrl-B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Ловачке приче </a:t>
            </a:r>
            <a:r>
              <a:rPr lang="sr-Cyrl-B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приче у којој има веома мало истине, а много претјеривања, увеличавања и уљепшавања онога што се стварно десило.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3F60A-9784-4890-A2B0-5A91EDA58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7177" b="7177"/>
          <a:stretch/>
        </p:blipFill>
        <p:spPr>
          <a:xfrm>
            <a:off x="0" y="2452914"/>
            <a:ext cx="4511701" cy="3882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DC08BD-677F-4071-876E-E5E3C8B78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5" y="5470186"/>
            <a:ext cx="814471" cy="12354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48EB4E-7E21-41F3-91C4-68AF16399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16570" y="298514"/>
            <a:ext cx="2579915" cy="25698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6B74FF-4A62-4C27-8184-A5F68B70B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629969" y="801589"/>
            <a:ext cx="1657688" cy="19066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C3A81A-8958-4AC5-901B-865B05874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7654" y="5617519"/>
            <a:ext cx="440836" cy="10821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441FFB-8C15-4B0B-B6AD-D88AA3B27C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1241" y="4992914"/>
            <a:ext cx="681818" cy="954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8FEC98-4DD1-4F70-994E-A79E63ED4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38"/>
          <a:stretch/>
        </p:blipFill>
        <p:spPr>
          <a:xfrm>
            <a:off x="0" y="1675624"/>
            <a:ext cx="12192000" cy="5182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655" y="318034"/>
            <a:ext cx="83928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 </a:t>
            </a:r>
            <a:r>
              <a:rPr lang="sr-Cyrl-B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Шаљива прича о згодама и подвизима ловаца.</a:t>
            </a:r>
          </a:p>
          <a:p>
            <a:r>
              <a:rPr lang="sr-Cyrl-B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Ликови: </a:t>
            </a:r>
            <a:r>
              <a:rPr lang="sr-Cyrl-B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 ловца, домаћин</a:t>
            </a:r>
          </a:p>
          <a:p>
            <a:r>
              <a:rPr lang="sr-Cyrl-B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Мјесто радње: </a:t>
            </a:r>
            <a:r>
              <a:rPr lang="sr-Cyrl-B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шума</a:t>
            </a:r>
          </a:p>
          <a:p>
            <a:r>
              <a:rPr lang="sr-Cyrl-B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Вријеме радње: </a:t>
            </a:r>
            <a:r>
              <a:rPr lang="sr-Cyrl-B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</a:t>
            </a:r>
          </a:p>
          <a:p>
            <a:r>
              <a:rPr lang="sr-Cyrl-B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Порука:</a:t>
            </a:r>
            <a:r>
              <a:rPr lang="sr-Latn-B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B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Свака шала је пола истине.</a:t>
            </a:r>
          </a:p>
          <a:p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2CF7A-827D-4E3A-8D89-645828B2A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34540" y="4633360"/>
            <a:ext cx="1657688" cy="1906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563CB7-346E-4996-A245-CAD9DBDA4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5" y="5640808"/>
            <a:ext cx="592773" cy="89915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96198-D73E-4C0C-8349-79757F701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09"/>
            <a:ext cx="12192000" cy="7007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7971" y="2303752"/>
            <a:ext cx="6916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Задатак за самосталан рад:</a:t>
            </a:r>
          </a:p>
          <a:p>
            <a:pPr algn="ctr"/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Илустровати причу у својим свескама.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742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00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3B1F6EC-CB84-439D-BAC3-5BE2371863E7}"/>
              </a:ext>
            </a:extLst>
          </p:cNvPr>
          <p:cNvSpPr txBox="1">
            <a:spLocks/>
          </p:cNvSpPr>
          <p:nvPr/>
        </p:nvSpPr>
        <p:spPr>
          <a:xfrm>
            <a:off x="1778000" y="427368"/>
            <a:ext cx="8636000" cy="6386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BA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Природа и друштво – 2. разред</a:t>
            </a:r>
            <a:endParaRPr lang="en-GB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95A34F-3B89-4B93-A972-BFC5EF66F24C}"/>
              </a:ext>
            </a:extLst>
          </p:cNvPr>
          <p:cNvSpPr txBox="1"/>
          <p:nvPr/>
        </p:nvSpPr>
        <p:spPr>
          <a:xfrm>
            <a:off x="5544457" y="2616979"/>
            <a:ext cx="586377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САОБРАЋАЈ </a:t>
            </a:r>
            <a:endParaRPr lang="sr-Latn-BA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r-Cyrl-B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МОМ МЈЕСТУ</a:t>
            </a:r>
          </a:p>
          <a:p>
            <a:pPr algn="ctr"/>
            <a:r>
              <a:rPr lang="sr-Cyrl-B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утврђивање</a:t>
            </a:r>
            <a:endParaRPr lang="en-GB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F0D2CD-DE20-4C9E-AF6D-7D5073C65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8" y="1065996"/>
            <a:ext cx="5210629" cy="547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17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537875-A208-4AD8-8460-9324B7C4644A}"/>
              </a:ext>
            </a:extLst>
          </p:cNvPr>
          <p:cNvSpPr txBox="1"/>
          <p:nvPr/>
        </p:nvSpPr>
        <p:spPr>
          <a:xfrm>
            <a:off x="5638800" y="297542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050AD-491A-4903-A4F6-27CFC7EBA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r="2608" b="22372"/>
          <a:stretch/>
        </p:blipFill>
        <p:spPr>
          <a:xfrm>
            <a:off x="-30719" y="142518"/>
            <a:ext cx="12192000" cy="67154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9CB86B-1112-40A1-AF1D-E0FA450F9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11831" y="3779345"/>
            <a:ext cx="4563044" cy="1234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CFBF4F-F8DB-40D5-88D5-85A9FD464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2252" y="4756420"/>
            <a:ext cx="4350517" cy="5987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7F39C2-CE60-4584-A19D-CC680956A7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15864"/>
          <a:stretch/>
        </p:blipFill>
        <p:spPr>
          <a:xfrm>
            <a:off x="8255001" y="4756255"/>
            <a:ext cx="3617686" cy="5987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A67C27-903C-4BF2-A7DB-00283F000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151341" y="4737312"/>
            <a:ext cx="4274457" cy="6366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055E91-24CF-412D-922E-15B6C846D5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5" b="30556"/>
          <a:stretch/>
        </p:blipFill>
        <p:spPr>
          <a:xfrm>
            <a:off x="1480457" y="434773"/>
            <a:ext cx="3672114" cy="13068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7F3088-D021-4EA8-B00B-824D745310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0" b="21916"/>
          <a:stretch/>
        </p:blipFill>
        <p:spPr>
          <a:xfrm>
            <a:off x="9666514" y="77564"/>
            <a:ext cx="2525485" cy="14254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6EFB16-A743-442A-A07C-3E1276B512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9" y="2362929"/>
            <a:ext cx="2654813" cy="43525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7E5A6AA-A549-4908-87D1-AEEF22A3C7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450737" y="3770847"/>
            <a:ext cx="5705231" cy="15367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E31479-CAAA-4FF5-92ED-B6D2562D22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492" y="4419810"/>
            <a:ext cx="2278975" cy="19696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A69E307-7A3B-4C4B-8A55-ECCE27A832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5379668" y="3410620"/>
            <a:ext cx="1522958" cy="11406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F22E484-4C91-4813-8B8C-97F46CC91E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rot="21068648">
            <a:off x="3431848" y="3714581"/>
            <a:ext cx="1053713" cy="10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6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A3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2CADA1F-EE2D-423C-9595-47633ADC403B}"/>
              </a:ext>
            </a:extLst>
          </p:cNvPr>
          <p:cNvSpPr txBox="1"/>
          <p:nvPr/>
        </p:nvSpPr>
        <p:spPr>
          <a:xfrm>
            <a:off x="5039164" y="607740"/>
            <a:ext cx="21136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Поновимо: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6199D9-8A09-41F7-BEEE-3E20A89504C3}"/>
              </a:ext>
            </a:extLst>
          </p:cNvPr>
          <p:cNvSpPr txBox="1"/>
          <p:nvPr/>
        </p:nvSpPr>
        <p:spPr>
          <a:xfrm>
            <a:off x="4849250" y="1346387"/>
            <a:ext cx="24934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+ </a:t>
            </a:r>
            <a:r>
              <a:rPr lang="sr-Cyrl-BA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sr-Cyrl-BA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sr-Cyrl-BA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GB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6A27CA-C7FA-4BFD-B935-1889FDE31531}"/>
              </a:ext>
            </a:extLst>
          </p:cNvPr>
          <p:cNvSpPr txBox="1"/>
          <p:nvPr/>
        </p:nvSpPr>
        <p:spPr>
          <a:xfrm>
            <a:off x="3406723" y="2444197"/>
            <a:ext cx="479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Број 3 је први сабирак.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9A7EC7-A827-4314-B90B-10F06369E18A}"/>
              </a:ext>
            </a:extLst>
          </p:cNvPr>
          <p:cNvSpPr txBox="1"/>
          <p:nvPr/>
        </p:nvSpPr>
        <p:spPr>
          <a:xfrm>
            <a:off x="3406723" y="3143945"/>
            <a:ext cx="479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Број 2 је други сабирак.</a:t>
            </a:r>
            <a:endParaRPr lang="en-GB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EA4A1F-B336-4F3C-832E-2BC5F2E7DC30}"/>
              </a:ext>
            </a:extLst>
          </p:cNvPr>
          <p:cNvSpPr txBox="1"/>
          <p:nvPr/>
        </p:nvSpPr>
        <p:spPr>
          <a:xfrm>
            <a:off x="3406723" y="3958665"/>
            <a:ext cx="5378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Број 5 је збир бројева 3 и 2.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15557-0674-4A33-A1F1-770D2D0F8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80" y="63617"/>
            <a:ext cx="4000318" cy="6695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9039E1-747E-4DF6-87A3-7CAFF3BBE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752">
            <a:off x="1389412" y="874348"/>
            <a:ext cx="1411079" cy="17750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EAF349-FB92-4030-8968-9D31061F4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1101">
            <a:off x="359601" y="2741942"/>
            <a:ext cx="1339697" cy="1647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8C451-4749-4ACD-91B8-B12C616CAA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272">
            <a:off x="1397868" y="4461075"/>
            <a:ext cx="1431964" cy="191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9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6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00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ako najlakše proći kroz raskrsnicu">
            <a:extLst>
              <a:ext uri="{FF2B5EF4-FFF2-40B4-BE49-F238E27FC236}">
                <a16:creationId xmlns:a16="http://schemas.microsoft.com/office/drawing/2014/main" id="{0B4F0971-3442-4FB5-B961-778CB9AB0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r="11204"/>
          <a:stretch/>
        </p:blipFill>
        <p:spPr bwMode="auto">
          <a:xfrm>
            <a:off x="4067281" y="841829"/>
            <a:ext cx="7471577" cy="5310790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0FF5EC-1381-4FB6-9E33-F3F1041FF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43" y="2583542"/>
            <a:ext cx="1905000" cy="190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B93642-4A23-4952-B565-670C47C33D0E}"/>
              </a:ext>
            </a:extLst>
          </p:cNvPr>
          <p:cNvSpPr txBox="1"/>
          <p:nvPr/>
        </p:nvSpPr>
        <p:spPr>
          <a:xfrm>
            <a:off x="232228" y="1905506"/>
            <a:ext cx="35705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Саобраћајни полицајац регулише саобраћај тамо гдје нема семафора. 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181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00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A95CDE-7D9D-4F27-8753-EA951772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591" y="441416"/>
            <a:ext cx="10515600" cy="816560"/>
          </a:xfrm>
        </p:spPr>
        <p:txBody>
          <a:bodyPr>
            <a:normAutofit/>
          </a:bodyPr>
          <a:lstStyle/>
          <a:p>
            <a:r>
              <a:rPr lang="sr-Cyrl-B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случају саобраћајне незгоде позивамо: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40BE5E-E01D-4C92-98C5-FEAACD181982}"/>
              </a:ext>
            </a:extLst>
          </p:cNvPr>
          <p:cNvSpPr txBox="1">
            <a:spLocks/>
          </p:cNvSpPr>
          <p:nvPr/>
        </p:nvSpPr>
        <p:spPr>
          <a:xfrm>
            <a:off x="7963079" y="3295301"/>
            <a:ext cx="3075779" cy="816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sr-Cyrl-B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123 – ВАТРОГАСЦИ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E0499-D127-43CC-B645-E4E1B8E2F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71884" y="3769839"/>
            <a:ext cx="6055202" cy="2646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C96D47-0C52-4E18-BB13-54CF16BED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7138" y="3339321"/>
            <a:ext cx="4389949" cy="2304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550FF6-05AA-473A-A761-1E67F90932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051917" y="1807883"/>
            <a:ext cx="2994896" cy="18548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DDE594-3DBE-402E-81A7-75066C8917F9}"/>
              </a:ext>
            </a:extLst>
          </p:cNvPr>
          <p:cNvSpPr txBox="1"/>
          <p:nvPr/>
        </p:nvSpPr>
        <p:spPr>
          <a:xfrm>
            <a:off x="8931127" y="1807883"/>
            <a:ext cx="2796343" cy="833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122 – ПОЛИЦИЈА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F5D9A5-640D-41C5-B925-4A85FFDFD93C}"/>
              </a:ext>
            </a:extLst>
          </p:cNvPr>
          <p:cNvSpPr txBox="1"/>
          <p:nvPr/>
        </p:nvSpPr>
        <p:spPr>
          <a:xfrm>
            <a:off x="597733" y="2072571"/>
            <a:ext cx="3453702" cy="833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124 – ХИТНА ПОМОЋ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915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00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9DA6FB-B362-48F9-A2ED-177925D67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09" y="1070297"/>
            <a:ext cx="7364597" cy="816560"/>
          </a:xfrm>
        </p:spPr>
        <p:txBody>
          <a:bodyPr>
            <a:normAutofit fontScale="90000"/>
          </a:bodyPr>
          <a:lstStyle/>
          <a:p>
            <a:pPr algn="ctr"/>
            <a:r>
              <a:rPr lang="sr-Cyrl-B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ЗАДАТАК ЗА САМОСТАЛАН РАД: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D4F770-DF6D-4990-B816-41B4A13E8E09}"/>
              </a:ext>
            </a:extLst>
          </p:cNvPr>
          <p:cNvSpPr txBox="1"/>
          <p:nvPr/>
        </p:nvSpPr>
        <p:spPr>
          <a:xfrm>
            <a:off x="4967632" y="2241298"/>
            <a:ext cx="54601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B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Урадити задатке </a:t>
            </a:r>
          </a:p>
          <a:p>
            <a:pPr algn="ctr"/>
            <a:r>
              <a:rPr lang="sr-Cyrl-B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Радне свеске на страни 26.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A63C32-D161-41F1-A348-03970D953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50" y="177247"/>
            <a:ext cx="5607256" cy="650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8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00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93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562F1-24A7-40F7-ABEE-F7FA49259C78}"/>
              </a:ext>
            </a:extLst>
          </p:cNvPr>
          <p:cNvSpPr txBox="1"/>
          <p:nvPr/>
        </p:nvSpPr>
        <p:spPr>
          <a:xfrm>
            <a:off x="3328800" y="486602"/>
            <a:ext cx="5534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Замјена мјеста сабирака</a:t>
            </a:r>
            <a:endParaRPr lang="en-GB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3ED8C4-D1D2-4760-97FA-B36EB0A57844}"/>
              </a:ext>
            </a:extLst>
          </p:cNvPr>
          <p:cNvSpPr txBox="1"/>
          <p:nvPr/>
        </p:nvSpPr>
        <p:spPr>
          <a:xfrm>
            <a:off x="1318946" y="1545038"/>
            <a:ext cx="94313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Примјер: На једној ливади је било </a:t>
            </a:r>
            <a:r>
              <a:rPr lang="sr-Cyrl-B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црвена и </a:t>
            </a:r>
            <a:r>
              <a:rPr lang="sr-Cyrl-BA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плава лептира. На другој ливади је било </a:t>
            </a:r>
            <a:r>
              <a:rPr lang="sr-Cyrl-B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црвена и </a:t>
            </a:r>
            <a:r>
              <a:rPr lang="sr-Cyrl-BA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плава лептира. Колико је лептирова било на свакој ливади?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222883-4D37-4161-9F2E-E0F4BE8F189F}"/>
              </a:ext>
            </a:extLst>
          </p:cNvPr>
          <p:cNvGrpSpPr/>
          <p:nvPr/>
        </p:nvGrpSpPr>
        <p:grpSpPr>
          <a:xfrm>
            <a:off x="0" y="3429000"/>
            <a:ext cx="12191999" cy="3429000"/>
            <a:chOff x="0" y="1186705"/>
            <a:chExt cx="12192000" cy="57198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F8961D-6B06-4DE0-B8F8-270724067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705"/>
              <a:ext cx="12192000" cy="5719881"/>
            </a:xfrm>
            <a:prstGeom prst="rect">
              <a:avLst/>
            </a:prstGeom>
            <a:no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020AE7-6F7E-43F5-9D1A-0517BED92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11582401" y="5476424"/>
              <a:ext cx="609599" cy="13824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5E1D72-3D2D-4514-9D38-2CFA8358D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 flipH="1">
              <a:off x="10870326" y="5896991"/>
              <a:ext cx="305674" cy="8426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AA9B5B-79AD-44AC-BE4A-68634ADC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 flipH="1">
              <a:off x="8863200" y="5077125"/>
              <a:ext cx="406798" cy="8426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77F147-A9C7-4622-BED8-EA2130ECE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04463" y="5746313"/>
              <a:ext cx="507476" cy="114405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C213DC-091E-4ACB-81AB-C3D9A2A68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 flipH="1">
              <a:off x="4862810" y="6063887"/>
              <a:ext cx="362333" cy="84269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B69EF15-556E-43A5-BCF2-456E3F4F8F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1" t="10867" r="1"/>
          <a:stretch/>
        </p:blipFill>
        <p:spPr>
          <a:xfrm rot="16200000">
            <a:off x="395992" y="5051688"/>
            <a:ext cx="698183" cy="7740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DEDA4B-7E2C-42D7-B1FC-2C49557620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1" t="10867" r="1"/>
          <a:stretch/>
        </p:blipFill>
        <p:spPr>
          <a:xfrm rot="17901508">
            <a:off x="8993094" y="4124340"/>
            <a:ext cx="394469" cy="437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1D364C-B5FA-49FA-B304-90A0467C0B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1" t="10867" r="1"/>
          <a:stretch/>
        </p:blipFill>
        <p:spPr>
          <a:xfrm rot="20275227">
            <a:off x="931068" y="5543015"/>
            <a:ext cx="698183" cy="7740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8A00E-744C-4949-9E08-8D633C04A6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18528"/>
          <a:stretch/>
        </p:blipFill>
        <p:spPr>
          <a:xfrm>
            <a:off x="2390839" y="5269653"/>
            <a:ext cx="600078" cy="6232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D284E1-7B00-4DF1-A696-A6F10C1B01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18528"/>
          <a:stretch/>
        </p:blipFill>
        <p:spPr>
          <a:xfrm rot="16683853">
            <a:off x="3241454" y="5267254"/>
            <a:ext cx="632523" cy="6569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9137A1-5305-47C7-96BA-303E79425D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18528"/>
          <a:stretch/>
        </p:blipFill>
        <p:spPr>
          <a:xfrm rot="17688989">
            <a:off x="2799857" y="5916350"/>
            <a:ext cx="597941" cy="6210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7A638A-367D-457B-B551-49035DD294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18528"/>
          <a:stretch/>
        </p:blipFill>
        <p:spPr>
          <a:xfrm rot="18985390">
            <a:off x="1862793" y="5906399"/>
            <a:ext cx="617105" cy="6409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2D5F3A-0C20-4A60-AAB4-7328B51A93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1" t="10867" r="1"/>
          <a:stretch/>
        </p:blipFill>
        <p:spPr>
          <a:xfrm rot="19514745">
            <a:off x="9313010" y="4491375"/>
            <a:ext cx="478588" cy="530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11BE3C-A431-400F-B1EB-6C2EF7B1E4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1" t="10867" r="1"/>
          <a:stretch/>
        </p:blipFill>
        <p:spPr>
          <a:xfrm rot="20275227">
            <a:off x="9739953" y="4242786"/>
            <a:ext cx="401471" cy="4451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DC6EAEF-F49A-430F-B1F3-F65AC727EF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18528"/>
          <a:stretch/>
        </p:blipFill>
        <p:spPr>
          <a:xfrm>
            <a:off x="10584213" y="4103796"/>
            <a:ext cx="572224" cy="59431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717C0DF-42B8-4A83-A29A-5832619F23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18528"/>
          <a:stretch/>
        </p:blipFill>
        <p:spPr>
          <a:xfrm rot="16683853">
            <a:off x="11260687" y="4409465"/>
            <a:ext cx="588008" cy="6107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4478D5D-FB56-4045-A23E-F0EE303E41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18528"/>
          <a:stretch/>
        </p:blipFill>
        <p:spPr>
          <a:xfrm rot="18985390">
            <a:off x="10566487" y="4820359"/>
            <a:ext cx="607674" cy="63113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CB827CC-A1FF-4C5D-A350-AB298D3830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1" t="10867" r="1"/>
          <a:stretch/>
        </p:blipFill>
        <p:spPr>
          <a:xfrm rot="16200000">
            <a:off x="8809867" y="4515824"/>
            <a:ext cx="386781" cy="42881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02A8342-EE2D-43A3-B0E9-64515B4773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1" t="10867" r="1"/>
          <a:stretch/>
        </p:blipFill>
        <p:spPr>
          <a:xfrm rot="18945658">
            <a:off x="1205962" y="4855573"/>
            <a:ext cx="698183" cy="77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06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A3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2337EE-1887-49D3-BF0E-AFB22505D1BE}"/>
              </a:ext>
            </a:extLst>
          </p:cNvPr>
          <p:cNvSpPr txBox="1"/>
          <p:nvPr/>
        </p:nvSpPr>
        <p:spPr>
          <a:xfrm>
            <a:off x="826477" y="764903"/>
            <a:ext cx="21136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Рачунамо: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50D85B-72B2-485B-9FD5-71C66C7FDD1B}"/>
              </a:ext>
            </a:extLst>
          </p:cNvPr>
          <p:cNvSpPr txBox="1"/>
          <p:nvPr/>
        </p:nvSpPr>
        <p:spPr>
          <a:xfrm>
            <a:off x="753068" y="1804564"/>
            <a:ext cx="44857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Прва ливада: </a:t>
            </a:r>
            <a:r>
              <a:rPr lang="sr-Cyrl-B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sr-Cyrl-BA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sr-Cyrl-BA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sr-Cyrl-BA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88DA5-C10F-4968-B535-033F6C18D347}"/>
              </a:ext>
            </a:extLst>
          </p:cNvPr>
          <p:cNvSpPr txBox="1"/>
          <p:nvPr/>
        </p:nvSpPr>
        <p:spPr>
          <a:xfrm>
            <a:off x="6633614" y="1804564"/>
            <a:ext cx="44857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Друга ливада: </a:t>
            </a:r>
            <a:r>
              <a:rPr lang="sr-Cyrl-B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sr-Cyrl-BA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sr-Cyrl-BA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sr-Cyrl-BA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50DC3A-2257-49A6-8E89-1728AC006E08}"/>
              </a:ext>
            </a:extLst>
          </p:cNvPr>
          <p:cNvGrpSpPr/>
          <p:nvPr/>
        </p:nvGrpSpPr>
        <p:grpSpPr>
          <a:xfrm>
            <a:off x="277579" y="2707104"/>
            <a:ext cx="1865916" cy="721894"/>
            <a:chOff x="277579" y="2707104"/>
            <a:chExt cx="1865916" cy="7218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E106D6-3E27-4921-8494-EBBDA2F92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1" t="10867" r="1"/>
            <a:stretch/>
          </p:blipFill>
          <p:spPr>
            <a:xfrm>
              <a:off x="277579" y="2730345"/>
              <a:ext cx="630167" cy="6986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435B5C-D7C5-4D0B-B0A3-A31501AD4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1" t="10867" r="1"/>
            <a:stretch/>
          </p:blipFill>
          <p:spPr>
            <a:xfrm>
              <a:off x="920799" y="2730343"/>
              <a:ext cx="588247" cy="652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404A21-CF23-4AB9-9F5C-49F6A540D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1" t="10867" r="1"/>
            <a:stretch/>
          </p:blipFill>
          <p:spPr>
            <a:xfrm>
              <a:off x="1513328" y="2707104"/>
              <a:ext cx="630167" cy="69865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9C8293-0552-4CB4-AC6E-18658F626C73}"/>
              </a:ext>
            </a:extLst>
          </p:cNvPr>
          <p:cNvGrpSpPr/>
          <p:nvPr/>
        </p:nvGrpSpPr>
        <p:grpSpPr>
          <a:xfrm>
            <a:off x="2506953" y="2730343"/>
            <a:ext cx="2367999" cy="669720"/>
            <a:chOff x="2506953" y="2730343"/>
            <a:chExt cx="2367999" cy="6697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3FFDD6-CB76-40ED-A4FD-9BB492BC1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7" t="18528"/>
            <a:stretch/>
          </p:blipFill>
          <p:spPr>
            <a:xfrm>
              <a:off x="2506953" y="2730343"/>
              <a:ext cx="600078" cy="62324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12C0939-1C65-4D28-8292-A18B863C4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7" t="18528"/>
            <a:stretch/>
          </p:blipFill>
          <p:spPr>
            <a:xfrm>
              <a:off x="4274874" y="2776820"/>
              <a:ext cx="600078" cy="6232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9C5902-8831-43DD-AC31-88476C755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7" t="18528"/>
            <a:stretch/>
          </p:blipFill>
          <p:spPr>
            <a:xfrm>
              <a:off x="3674796" y="2776820"/>
              <a:ext cx="600078" cy="62324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552DD01-370D-4FE5-A503-3CA44F5BE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7" t="18528"/>
            <a:stretch/>
          </p:blipFill>
          <p:spPr>
            <a:xfrm>
              <a:off x="3074718" y="2776820"/>
              <a:ext cx="600078" cy="62324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466031-CA12-4BDA-A82E-4CA7EA4169F5}"/>
              </a:ext>
            </a:extLst>
          </p:cNvPr>
          <p:cNvGrpSpPr/>
          <p:nvPr/>
        </p:nvGrpSpPr>
        <p:grpSpPr>
          <a:xfrm>
            <a:off x="6396911" y="2637389"/>
            <a:ext cx="2496083" cy="745131"/>
            <a:chOff x="6096000" y="2608455"/>
            <a:chExt cx="2496083" cy="7451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CF30F3F-5133-4F49-94C9-882567AD3781}"/>
                </a:ext>
              </a:extLst>
            </p:cNvPr>
            <p:cNvGrpSpPr/>
            <p:nvPr/>
          </p:nvGrpSpPr>
          <p:grpSpPr>
            <a:xfrm>
              <a:off x="6096000" y="2631692"/>
              <a:ext cx="1865916" cy="721894"/>
              <a:chOff x="277579" y="2707104"/>
              <a:chExt cx="1865916" cy="72189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73124AB-CA77-4418-9A72-5CC223F87D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71" t="10867" r="1"/>
              <a:stretch/>
            </p:blipFill>
            <p:spPr>
              <a:xfrm>
                <a:off x="277579" y="2730345"/>
                <a:ext cx="630167" cy="69865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A73D5B2-D5AC-4CC1-A505-5D907F9267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71" t="10867" r="1"/>
              <a:stretch/>
            </p:blipFill>
            <p:spPr>
              <a:xfrm>
                <a:off x="920799" y="2730343"/>
                <a:ext cx="588247" cy="652177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64669D1-67AA-4DED-A177-D4CCC34F0F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71" t="10867" r="1"/>
              <a:stretch/>
            </p:blipFill>
            <p:spPr>
              <a:xfrm>
                <a:off x="1513328" y="2707104"/>
                <a:ext cx="630167" cy="698653"/>
              </a:xfrm>
              <a:prstGeom prst="rect">
                <a:avLst/>
              </a:prstGeom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967AB18-0CFC-42B9-AF36-67FDF2C92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1" t="10867" r="1"/>
            <a:stretch/>
          </p:blipFill>
          <p:spPr>
            <a:xfrm>
              <a:off x="7961916" y="2608455"/>
              <a:ext cx="630167" cy="69865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23719E3-548E-4081-8D3C-9AE2CD74105A}"/>
              </a:ext>
            </a:extLst>
          </p:cNvPr>
          <p:cNvGrpSpPr/>
          <p:nvPr/>
        </p:nvGrpSpPr>
        <p:grpSpPr>
          <a:xfrm>
            <a:off x="9351446" y="2724323"/>
            <a:ext cx="1767921" cy="669720"/>
            <a:chOff x="2506953" y="2730343"/>
            <a:chExt cx="1767921" cy="66972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BF7210D-0364-4CB8-AC99-CF24CDB6A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7" t="18528"/>
            <a:stretch/>
          </p:blipFill>
          <p:spPr>
            <a:xfrm>
              <a:off x="2506953" y="2730343"/>
              <a:ext cx="600078" cy="62324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49FBD84-E814-4DC9-8C84-4E135E168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7" t="18528"/>
            <a:stretch/>
          </p:blipFill>
          <p:spPr>
            <a:xfrm>
              <a:off x="3674796" y="2776820"/>
              <a:ext cx="600078" cy="62324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BD0D5D8-211F-476C-AED9-76FD0C255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7" t="18528"/>
            <a:stretch/>
          </p:blipFill>
          <p:spPr>
            <a:xfrm>
              <a:off x="3074718" y="2776820"/>
              <a:ext cx="600078" cy="623243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8409FA1-6A1B-4966-831C-60EB74B031E9}"/>
              </a:ext>
            </a:extLst>
          </p:cNvPr>
          <p:cNvSpPr txBox="1"/>
          <p:nvPr/>
        </p:nvSpPr>
        <p:spPr>
          <a:xfrm>
            <a:off x="1607185" y="3336042"/>
            <a:ext cx="82126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sr-Cyrl-BA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sr-Cyrl-BA" sz="8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     </a:t>
            </a:r>
            <a:r>
              <a:rPr lang="sr-Cyrl-BA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sr-Cyrl-BA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4 </a:t>
            </a:r>
            <a:r>
              <a:rPr lang="sr-Cyrl-BA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sr-Cyrl-BA" sz="8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960CD2-8D10-4C50-8E3B-DCCC067387A3}"/>
              </a:ext>
            </a:extLst>
          </p:cNvPr>
          <p:cNvSpPr txBox="1"/>
          <p:nvPr/>
        </p:nvSpPr>
        <p:spPr>
          <a:xfrm>
            <a:off x="701831" y="5018648"/>
            <a:ext cx="10788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Када сабирцима замијенимо мјеста, збир остаје исти.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904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A3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D11263-E66D-481E-B8D2-45216E9304FB}"/>
              </a:ext>
            </a:extLst>
          </p:cNvPr>
          <p:cNvSpPr txBox="1"/>
          <p:nvPr/>
        </p:nvSpPr>
        <p:spPr>
          <a:xfrm>
            <a:off x="1097280" y="588189"/>
            <a:ext cx="2004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Вјежбамо: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97B75D-A46C-43AF-87BE-050449B40D79}"/>
              </a:ext>
            </a:extLst>
          </p:cNvPr>
          <p:cNvSpPr txBox="1"/>
          <p:nvPr/>
        </p:nvSpPr>
        <p:spPr>
          <a:xfrm>
            <a:off x="1097280" y="1380875"/>
            <a:ext cx="8665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Замијени мјеста сабирцима и израчунај.  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5FC563-2E05-4AC6-B967-342FA14A6A1E}"/>
              </a:ext>
            </a:extLst>
          </p:cNvPr>
          <p:cNvSpPr txBox="1"/>
          <p:nvPr/>
        </p:nvSpPr>
        <p:spPr>
          <a:xfrm>
            <a:off x="1631851" y="2072916"/>
            <a:ext cx="6085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</a:rPr>
              <a:t>5 + 2 = ____       или      2 + 5 = ____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2D7F9E-2B4F-4349-BDA6-2B6B821DFBFE}"/>
              </a:ext>
            </a:extLst>
          </p:cNvPr>
          <p:cNvSpPr txBox="1"/>
          <p:nvPr/>
        </p:nvSpPr>
        <p:spPr>
          <a:xfrm>
            <a:off x="1631851" y="2892254"/>
            <a:ext cx="7310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</a:rPr>
              <a:t>6 + 4 = ____       или      ____ + ____ = ____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AD435-0192-4030-892C-7360D1BEAE97}"/>
              </a:ext>
            </a:extLst>
          </p:cNvPr>
          <p:cNvSpPr txBox="1"/>
          <p:nvPr/>
        </p:nvSpPr>
        <p:spPr>
          <a:xfrm>
            <a:off x="3101739" y="210908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</a:rPr>
              <a:t>7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382679-94C8-4361-8905-BFC852D47DE9}"/>
              </a:ext>
            </a:extLst>
          </p:cNvPr>
          <p:cNvSpPr txBox="1"/>
          <p:nvPr/>
        </p:nvSpPr>
        <p:spPr>
          <a:xfrm>
            <a:off x="6955954" y="206050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</a:rPr>
              <a:t>7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D6E85D-B163-4B17-B0B8-25A57729EA40}"/>
              </a:ext>
            </a:extLst>
          </p:cNvPr>
          <p:cNvSpPr txBox="1"/>
          <p:nvPr/>
        </p:nvSpPr>
        <p:spPr>
          <a:xfrm>
            <a:off x="2997543" y="289225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</a:rPr>
              <a:t>10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DBD6C9-FF55-4CAC-BD1E-377AF479BD05}"/>
              </a:ext>
            </a:extLst>
          </p:cNvPr>
          <p:cNvSpPr txBox="1"/>
          <p:nvPr/>
        </p:nvSpPr>
        <p:spPr>
          <a:xfrm>
            <a:off x="8100272" y="2907613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</a:rPr>
              <a:t>10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7CF29C-1B9D-4093-97CC-433E154F60AB}"/>
              </a:ext>
            </a:extLst>
          </p:cNvPr>
          <p:cNvSpPr txBox="1"/>
          <p:nvPr/>
        </p:nvSpPr>
        <p:spPr>
          <a:xfrm>
            <a:off x="5702944" y="290761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</a:rPr>
              <a:t>4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F9340C-98CC-4998-A8E4-F52DF03BC4F9}"/>
              </a:ext>
            </a:extLst>
          </p:cNvPr>
          <p:cNvSpPr txBox="1"/>
          <p:nvPr/>
        </p:nvSpPr>
        <p:spPr>
          <a:xfrm>
            <a:off x="6955954" y="289225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</a:rPr>
              <a:t>6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445C55-4E68-4573-82D8-4E94EB3E8E86}"/>
              </a:ext>
            </a:extLst>
          </p:cNvPr>
          <p:cNvSpPr txBox="1"/>
          <p:nvPr/>
        </p:nvSpPr>
        <p:spPr>
          <a:xfrm>
            <a:off x="1097280" y="4111245"/>
            <a:ext cx="8665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2"/>
            </a:pPr>
            <a:r>
              <a:rPr lang="sr-Cyrl-B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празно поље упиши одговарајући број.  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EB8E82-B0F9-4650-80C3-51C932D3CC80}"/>
              </a:ext>
            </a:extLst>
          </p:cNvPr>
          <p:cNvSpPr txBox="1"/>
          <p:nvPr/>
        </p:nvSpPr>
        <p:spPr>
          <a:xfrm>
            <a:off x="1631851" y="4965755"/>
            <a:ext cx="10367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</a:rPr>
              <a:t>6 + 2 = ____ + 6        3 + 5 = 5 + ____          ____ + 8 = ____ + 1 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B6D8FE-2292-4657-A611-2011E89CE55B}"/>
              </a:ext>
            </a:extLst>
          </p:cNvPr>
          <p:cNvSpPr txBox="1"/>
          <p:nvPr/>
        </p:nvSpPr>
        <p:spPr>
          <a:xfrm>
            <a:off x="3101738" y="489614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</a:rPr>
              <a:t>2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598F10-F0C0-4B98-BB12-16FEE7E91B28}"/>
              </a:ext>
            </a:extLst>
          </p:cNvPr>
          <p:cNvSpPr txBox="1"/>
          <p:nvPr/>
        </p:nvSpPr>
        <p:spPr>
          <a:xfrm>
            <a:off x="6955954" y="496575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</a:rPr>
              <a:t>3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9C3796-11CA-4B28-8EC3-6C67C88269E1}"/>
              </a:ext>
            </a:extLst>
          </p:cNvPr>
          <p:cNvSpPr txBox="1"/>
          <p:nvPr/>
        </p:nvSpPr>
        <p:spPr>
          <a:xfrm>
            <a:off x="8818897" y="493058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</a:rPr>
              <a:t>1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B893DF-E079-4BF4-B7C8-2E80BB6FED52}"/>
              </a:ext>
            </a:extLst>
          </p:cNvPr>
          <p:cNvSpPr txBox="1"/>
          <p:nvPr/>
        </p:nvSpPr>
        <p:spPr>
          <a:xfrm>
            <a:off x="10560149" y="49530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>
                <a:solidFill>
                  <a:schemeClr val="bg1"/>
                </a:solidFill>
              </a:rPr>
              <a:t>8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BFF34E-D01F-4C61-9294-8B3EB5904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09" y="588189"/>
            <a:ext cx="3892493" cy="486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9" grpId="0"/>
      <p:bldP spid="11" grpId="0"/>
      <p:bldP spid="13" grpId="0"/>
      <p:bldP spid="15" grpId="0"/>
      <p:bldP spid="17" grpId="0"/>
      <p:bldP spid="22" grpId="0"/>
      <p:bldP spid="26" grpId="0"/>
      <p:bldP spid="28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A3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49B0C4-A57A-476D-B48A-A16C0BF00A83}"/>
              </a:ext>
            </a:extLst>
          </p:cNvPr>
          <p:cNvSpPr txBox="1"/>
          <p:nvPr/>
        </p:nvSpPr>
        <p:spPr>
          <a:xfrm>
            <a:off x="1001325" y="1537194"/>
            <a:ext cx="77716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B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ЗАДАЦИ ЗА САМОСТАЛАН РАД:</a:t>
            </a:r>
          </a:p>
          <a:p>
            <a:pPr algn="ctr"/>
            <a:r>
              <a:rPr lang="sr-Cyrl-B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Задатак број 3 на страни 64</a:t>
            </a:r>
            <a:r>
              <a:rPr lang="sr-Latn-B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r-Cyrl-B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2EBD1-6279-4A3F-BE93-CEBF60BE3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24" y="532385"/>
            <a:ext cx="4398364" cy="609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77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A3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447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njeza\Desktop\86-862909_forest-background-big-tree-clip-art.png"/>
          <p:cNvPicPr>
            <a:picLocks noChangeAspect="1" noChangeArrowheads="1"/>
          </p:cNvPicPr>
          <p:nvPr/>
        </p:nvPicPr>
        <p:blipFill rotWithShape="1">
          <a:blip r:embed="rId2"/>
          <a:srcRect l="3333" t="15746" r="3333" b="5970"/>
          <a:stretch/>
        </p:blipFill>
        <p:spPr bwMode="auto">
          <a:xfrm>
            <a:off x="0" y="-13251"/>
            <a:ext cx="12191999" cy="68712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18991" y="331305"/>
            <a:ext cx="76730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BA" sz="4800" b="1" dirty="0">
                <a:ln/>
                <a:solidFill>
                  <a:srgbClr val="007976"/>
                </a:solidFill>
              </a:rPr>
              <a:t>Српски језик</a:t>
            </a:r>
            <a:r>
              <a:rPr lang="sr-Latn-BA" sz="4800" b="1" dirty="0">
                <a:ln/>
                <a:solidFill>
                  <a:srgbClr val="007976"/>
                </a:solidFill>
              </a:rPr>
              <a:t> –</a:t>
            </a:r>
            <a:r>
              <a:rPr lang="sr-Cyrl-BA" sz="4800" b="1" dirty="0">
                <a:ln/>
                <a:solidFill>
                  <a:srgbClr val="007976"/>
                </a:solidFill>
              </a:rPr>
              <a:t> 2. разред</a:t>
            </a:r>
            <a:r>
              <a:rPr lang="sr-Latn-BA" sz="4800" b="1" dirty="0">
                <a:ln/>
                <a:solidFill>
                  <a:srgbClr val="007976"/>
                </a:solidFill>
              </a:rPr>
              <a:t> </a:t>
            </a:r>
            <a:endParaRPr lang="sr-Cyrl-BA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976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85074" y="292001"/>
            <a:ext cx="43978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Ја сам дјецо шумска кума,</a:t>
            </a:r>
          </a:p>
          <a:p>
            <a:pPr algn="ctr"/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хитрих ногу, бистра ума.</a:t>
            </a:r>
          </a:p>
          <a:p>
            <a:pPr algn="ctr"/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Кабаница моја риђа,</a:t>
            </a:r>
          </a:p>
          <a:p>
            <a:pPr algn="ctr"/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свакоме се ловцу свиђа.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70847" y="4673527"/>
            <a:ext cx="27427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 шумом он завија,</a:t>
            </a:r>
          </a:p>
          <a:p>
            <a:pPr algn="ctr"/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испред њега све се скрива!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43258" y="4608285"/>
            <a:ext cx="34227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у шуми живи, </a:t>
            </a:r>
          </a:p>
          <a:p>
            <a:pPr algn="ctr"/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 купус воли, </a:t>
            </a:r>
          </a:p>
          <a:p>
            <a:pPr algn="ctr"/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дуге уши има и </a:t>
            </a:r>
          </a:p>
          <a:p>
            <a:pPr algn="ctr"/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ловца се боји?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90" y="4044307"/>
            <a:ext cx="31350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великој шуми мрка се звијер скрива, када дође зима, у пећини снива.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6550" y="342407"/>
            <a:ext cx="3869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Хитра и лака, чува је шума свака, него испод гране, чека је мало лане.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C8E26-F6B4-4AC0-89E2-4C3D5E459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842" y="2141990"/>
            <a:ext cx="2108522" cy="2557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CEA9F5-FB5A-465D-A6FB-D726ABDD3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05590" y="1276532"/>
            <a:ext cx="2893092" cy="2643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4749AD-9C28-4405-B8FD-CD7773376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4581" y="-71369"/>
            <a:ext cx="2353391" cy="2643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A376DC-DDD7-47AE-9D87-500AEC79E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083760" y="4482795"/>
            <a:ext cx="1595181" cy="203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8ED33A-F33D-4ED8-A299-B7DB4CCE90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510989" y="2452942"/>
            <a:ext cx="2246770" cy="2246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672</Words>
  <Application>Microsoft Office PowerPoint</Application>
  <PresentationFormat>Widescreen</PresentationFormat>
  <Paragraphs>100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У случају саобраћајне незгоде позивамо:</vt:lpstr>
      <vt:lpstr>ЗАДАТАК ЗА САМОСТАЛАН РАД: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 OŠ Desanka Maksimović - Stanari</dc:creator>
  <cp:lastModifiedBy>Korisnik</cp:lastModifiedBy>
  <cp:revision>28</cp:revision>
  <dcterms:created xsi:type="dcterms:W3CDTF">2020-11-13T12:45:49Z</dcterms:created>
  <dcterms:modified xsi:type="dcterms:W3CDTF">2020-11-19T18:23:10Z</dcterms:modified>
</cp:coreProperties>
</file>