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A4D7-4114-4ADE-A627-7DBE4D7E6888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E647-D803-4E00-8B0E-FA9AD2C1781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781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A4D7-4114-4ADE-A627-7DBE4D7E6888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E647-D803-4E00-8B0E-FA9AD2C1781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7411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A4D7-4114-4ADE-A627-7DBE4D7E6888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E647-D803-4E00-8B0E-FA9AD2C1781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780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A4D7-4114-4ADE-A627-7DBE4D7E6888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E647-D803-4E00-8B0E-FA9AD2C1781F}" type="slidenum">
              <a:rPr lang="it-IT" smtClean="0"/>
              <a:t>‹#›</a:t>
            </a:fld>
            <a:endParaRPr lang="it-IT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7407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A4D7-4114-4ADE-A627-7DBE4D7E6888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E647-D803-4E00-8B0E-FA9AD2C1781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8691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A4D7-4114-4ADE-A627-7DBE4D7E6888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E647-D803-4E00-8B0E-FA9AD2C1781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68289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A4D7-4114-4ADE-A627-7DBE4D7E6888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E647-D803-4E00-8B0E-FA9AD2C1781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00954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A4D7-4114-4ADE-A627-7DBE4D7E6888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E647-D803-4E00-8B0E-FA9AD2C1781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08534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A4D7-4114-4ADE-A627-7DBE4D7E6888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E647-D803-4E00-8B0E-FA9AD2C1781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0582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A4D7-4114-4ADE-A627-7DBE4D7E6888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E647-D803-4E00-8B0E-FA9AD2C1781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419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A4D7-4114-4ADE-A627-7DBE4D7E6888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E647-D803-4E00-8B0E-FA9AD2C1781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5506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A4D7-4114-4ADE-A627-7DBE4D7E6888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E647-D803-4E00-8B0E-FA9AD2C1781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0143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A4D7-4114-4ADE-A627-7DBE4D7E6888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E647-D803-4E00-8B0E-FA9AD2C1781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8377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A4D7-4114-4ADE-A627-7DBE4D7E6888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E647-D803-4E00-8B0E-FA9AD2C1781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0996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A4D7-4114-4ADE-A627-7DBE4D7E6888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E647-D803-4E00-8B0E-FA9AD2C1781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0398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A4D7-4114-4ADE-A627-7DBE4D7E6888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E647-D803-4E00-8B0E-FA9AD2C1781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823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A4D7-4114-4ADE-A627-7DBE4D7E6888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E647-D803-4E00-8B0E-FA9AD2C1781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669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98BA4D7-4114-4ADE-A627-7DBE4D7E6888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3E647-D803-4E00-8B0E-FA9AD2C1781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02156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0DD3B-8D77-4B49-8534-97EC0FB6BD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Latn-RS" dirty="0">
                <a:solidFill>
                  <a:schemeClr val="bg1"/>
                </a:solidFill>
              </a:rPr>
              <a:t>I </a:t>
            </a:r>
            <a:r>
              <a:rPr lang="sr-Latn-RS" dirty="0" err="1">
                <a:solidFill>
                  <a:schemeClr val="bg1"/>
                </a:solidFill>
              </a:rPr>
              <a:t>pronomi</a:t>
            </a:r>
            <a:r>
              <a:rPr lang="sr-Latn-RS" dirty="0">
                <a:solidFill>
                  <a:schemeClr val="bg1"/>
                </a:solidFill>
              </a:rPr>
              <a:t> </a:t>
            </a:r>
            <a:r>
              <a:rPr lang="sr-Latn-RS" dirty="0" err="1">
                <a:solidFill>
                  <a:schemeClr val="bg1"/>
                </a:solidFill>
              </a:rPr>
              <a:t>indiretti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5EA79F-D9A3-4069-BC22-92125E0A79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2400" dirty="0">
                <a:solidFill>
                  <a:schemeClr val="bg1"/>
                </a:solidFill>
              </a:rPr>
              <a:t>Indirektne </a:t>
            </a:r>
            <a:r>
              <a:rPr lang="sr-Latn-RS" sz="2400" dirty="0" err="1">
                <a:solidFill>
                  <a:schemeClr val="bg1"/>
                </a:solidFill>
              </a:rPr>
              <a:t>zamjenice</a:t>
            </a:r>
            <a:endParaRPr lang="it-IT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962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E2AEF-67EC-4380-9AE1-F3E125980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2144708"/>
          </a:xfrm>
        </p:spPr>
        <p:txBody>
          <a:bodyPr/>
          <a:lstStyle/>
          <a:p>
            <a:r>
              <a:rPr lang="sr-Latn-RS" sz="2400" dirty="0"/>
              <a:t>I </a:t>
            </a:r>
            <a:r>
              <a:rPr lang="sr-Latn-RS" sz="2400" dirty="0" err="1"/>
              <a:t>pronomi</a:t>
            </a:r>
            <a:r>
              <a:rPr lang="sr-Latn-RS" sz="2400" dirty="0"/>
              <a:t> </a:t>
            </a:r>
            <a:r>
              <a:rPr lang="sr-Latn-RS" sz="2400" dirty="0" err="1"/>
              <a:t>indiretti</a:t>
            </a:r>
            <a:r>
              <a:rPr lang="sr-Latn-RS" sz="2400" dirty="0"/>
              <a:t> </a:t>
            </a:r>
            <a:r>
              <a:rPr lang="sr-Latn-RS" sz="2400" dirty="0" err="1"/>
              <a:t>rispondono</a:t>
            </a:r>
            <a:r>
              <a:rPr lang="sr-Latn-RS" sz="2400" dirty="0"/>
              <a:t> </a:t>
            </a:r>
            <a:r>
              <a:rPr lang="sr-Latn-RS" sz="2400" dirty="0" err="1"/>
              <a:t>alle</a:t>
            </a:r>
            <a:r>
              <a:rPr lang="sr-Latn-RS" sz="2400" dirty="0"/>
              <a:t> </a:t>
            </a:r>
            <a:r>
              <a:rPr lang="sr-Latn-RS" sz="2400" dirty="0" err="1"/>
              <a:t>domande</a:t>
            </a:r>
            <a:r>
              <a:rPr lang="sr-Latn-RS" sz="2400" dirty="0"/>
              <a:t>: A CHI? A CHE COSA?</a:t>
            </a:r>
            <a:br>
              <a:rPr lang="sr-Latn-RS" sz="2400" dirty="0"/>
            </a:br>
            <a:r>
              <a:rPr lang="sr-Latn-RS" sz="2400" dirty="0" err="1"/>
              <a:t>Hanno</a:t>
            </a:r>
            <a:r>
              <a:rPr lang="sr-Latn-RS" sz="2400" dirty="0"/>
              <a:t> </a:t>
            </a:r>
            <a:r>
              <a:rPr lang="sr-Latn-RS" sz="2400" dirty="0" err="1"/>
              <a:t>delle</a:t>
            </a:r>
            <a:r>
              <a:rPr lang="sr-Latn-RS" sz="2400" dirty="0"/>
              <a:t> forme   </a:t>
            </a:r>
            <a:r>
              <a:rPr lang="sr-Latn-RS" sz="2400" b="1" dirty="0" err="1">
                <a:solidFill>
                  <a:schemeClr val="bg1"/>
                </a:solidFill>
              </a:rPr>
              <a:t>toniche</a:t>
            </a:r>
            <a:r>
              <a:rPr lang="sr-Latn-RS" sz="2400" b="1" dirty="0">
                <a:solidFill>
                  <a:schemeClr val="bg1"/>
                </a:solidFill>
              </a:rPr>
              <a:t> </a:t>
            </a:r>
            <a:r>
              <a:rPr lang="sr-Latn-RS" sz="2400" dirty="0"/>
              <a:t>(si </a:t>
            </a:r>
            <a:r>
              <a:rPr lang="sr-Latn-RS" sz="2400" dirty="0" err="1"/>
              <a:t>usano</a:t>
            </a:r>
            <a:r>
              <a:rPr lang="sr-Latn-RS" sz="2400" dirty="0"/>
              <a:t> </a:t>
            </a:r>
            <a:r>
              <a:rPr lang="sr-Latn-RS" sz="2400" dirty="0" err="1"/>
              <a:t>per</a:t>
            </a:r>
            <a:r>
              <a:rPr lang="sr-Latn-RS" sz="2400" dirty="0"/>
              <a:t> </a:t>
            </a:r>
            <a:r>
              <a:rPr lang="sr-Latn-RS" sz="2400" dirty="0" err="1"/>
              <a:t>enfatizzare</a:t>
            </a:r>
            <a:r>
              <a:rPr lang="sr-Latn-RS" sz="2400" dirty="0"/>
              <a:t>)</a:t>
            </a:r>
            <a:br>
              <a:rPr lang="sr-Latn-RS" sz="2400" dirty="0"/>
            </a:br>
            <a:r>
              <a:rPr lang="sr-Latn-RS" sz="2400" dirty="0"/>
              <a:t>                               e  </a:t>
            </a:r>
            <a:r>
              <a:rPr lang="sr-Latn-RS" sz="2400" b="1" dirty="0" err="1">
                <a:solidFill>
                  <a:schemeClr val="bg1"/>
                </a:solidFill>
              </a:rPr>
              <a:t>atone</a:t>
            </a:r>
            <a:r>
              <a:rPr lang="sr-Latn-RS" sz="2400" dirty="0"/>
              <a:t> (si </a:t>
            </a:r>
            <a:r>
              <a:rPr lang="sr-Latn-RS" sz="2400" dirty="0" err="1"/>
              <a:t>usano</a:t>
            </a:r>
            <a:r>
              <a:rPr lang="sr-Latn-RS" sz="2400" dirty="0"/>
              <a:t> </a:t>
            </a:r>
            <a:r>
              <a:rPr lang="sr-Latn-RS" sz="2400" dirty="0" err="1"/>
              <a:t>pi</a:t>
            </a:r>
            <a:r>
              <a:rPr lang="it-IT" sz="2400" dirty="0"/>
              <a:t>ù spesso)</a:t>
            </a:r>
            <a:r>
              <a:rPr lang="sr-Latn-RS" sz="2400" dirty="0"/>
              <a:t>.</a:t>
            </a:r>
            <a:endParaRPr lang="it-IT" sz="24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63FB37E-77B7-4E26-89CA-15171D522D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278" y="2180429"/>
            <a:ext cx="7977809" cy="4188350"/>
          </a:xfrm>
        </p:spPr>
      </p:pic>
    </p:spTree>
    <p:extLst>
      <p:ext uri="{BB962C8B-B14F-4D97-AF65-F5344CB8AC3E}">
        <p14:creationId xmlns:p14="http://schemas.microsoft.com/office/powerpoint/2010/main" val="2127350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E35D7A0-D8F8-4F47-8B4D-175831AA94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5346" y="357326"/>
            <a:ext cx="6016970" cy="6016970"/>
          </a:xfrm>
        </p:spPr>
      </p:pic>
    </p:spTree>
    <p:extLst>
      <p:ext uri="{BB962C8B-B14F-4D97-AF65-F5344CB8AC3E}">
        <p14:creationId xmlns:p14="http://schemas.microsoft.com/office/powerpoint/2010/main" val="2392205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34AD1-8A4A-4824-AB51-091EECD93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896" y="795130"/>
            <a:ext cx="9161957" cy="5453269"/>
          </a:xfrm>
        </p:spPr>
        <p:txBody>
          <a:bodyPr/>
          <a:lstStyle/>
          <a:p>
            <a:r>
              <a:rPr lang="it-IT" dirty="0"/>
              <a:t>Le forme toniche si usano dopo il verbo.</a:t>
            </a:r>
          </a:p>
          <a:p>
            <a:pPr marL="0" indent="0" algn="ctr">
              <a:buNone/>
            </a:pPr>
            <a:r>
              <a:rPr lang="it-IT" sz="2800" dirty="0"/>
              <a:t>«Ho parlato </a:t>
            </a:r>
            <a:r>
              <a:rPr lang="it-IT" sz="2800" dirty="0">
                <a:solidFill>
                  <a:srgbClr val="FFFF00"/>
                </a:solidFill>
              </a:rPr>
              <a:t>a te</a:t>
            </a:r>
            <a:r>
              <a:rPr lang="it-IT" sz="2800" dirty="0"/>
              <a:t>.»</a:t>
            </a:r>
          </a:p>
          <a:p>
            <a:pPr marL="0" indent="0" algn="ctr">
              <a:buNone/>
            </a:pPr>
            <a:endParaRPr lang="it-IT" dirty="0"/>
          </a:p>
          <a:p>
            <a:r>
              <a:rPr lang="it-IT" dirty="0"/>
              <a:t>Le forme atone si usano prima del verbo.</a:t>
            </a:r>
          </a:p>
          <a:p>
            <a:pPr marL="0" indent="0" algn="ctr">
              <a:buNone/>
            </a:pPr>
            <a:r>
              <a:rPr lang="it-IT" sz="2800" dirty="0"/>
              <a:t>«</a:t>
            </a:r>
            <a:r>
              <a:rPr lang="it-IT" sz="2800" dirty="0">
                <a:solidFill>
                  <a:srgbClr val="FFFF00"/>
                </a:solidFill>
              </a:rPr>
              <a:t>Ti </a:t>
            </a:r>
            <a:r>
              <a:rPr lang="it-IT" sz="2800" dirty="0"/>
              <a:t>ho parlato.»</a:t>
            </a:r>
          </a:p>
          <a:p>
            <a:pPr marL="0" indent="0" algn="ctr">
              <a:buNone/>
            </a:pPr>
            <a:endParaRPr lang="it-IT" dirty="0"/>
          </a:p>
          <a:p>
            <a:r>
              <a:rPr lang="it-IT" dirty="0"/>
              <a:t>Se abbiamo un infinito nella frase possiamo </a:t>
            </a:r>
            <a:r>
              <a:rPr lang="it-IT" dirty="0" err="1"/>
              <a:t>attacare</a:t>
            </a:r>
            <a:r>
              <a:rPr lang="it-IT" dirty="0"/>
              <a:t> il </a:t>
            </a:r>
            <a:r>
              <a:rPr lang="it-IT" dirty="0" err="1"/>
              <a:t>proneome</a:t>
            </a:r>
            <a:r>
              <a:rPr lang="it-IT" dirty="0"/>
              <a:t> atono togliendo l’ultima vocale dell’infinito.</a:t>
            </a:r>
          </a:p>
          <a:p>
            <a:pPr marL="0" indent="0" algn="ctr">
              <a:buNone/>
            </a:pPr>
            <a:r>
              <a:rPr lang="it-IT" sz="2800" dirty="0"/>
              <a:t>«Dovevo parlar</a:t>
            </a:r>
            <a:r>
              <a:rPr lang="it-IT" sz="2800" dirty="0">
                <a:solidFill>
                  <a:srgbClr val="FFFF00"/>
                </a:solidFill>
              </a:rPr>
              <a:t>ti</a:t>
            </a:r>
            <a:r>
              <a:rPr lang="it-IT" sz="2800" dirty="0"/>
              <a:t>.»</a:t>
            </a:r>
          </a:p>
          <a:p>
            <a:pPr marL="0" indent="0">
              <a:buNone/>
            </a:pPr>
            <a:r>
              <a:rPr lang="it-IT" sz="2800" dirty="0"/>
              <a:t>		oppure 	  «</a:t>
            </a:r>
            <a:r>
              <a:rPr lang="it-IT" sz="2800" dirty="0">
                <a:solidFill>
                  <a:srgbClr val="FFFF00"/>
                </a:solidFill>
              </a:rPr>
              <a:t>Ti</a:t>
            </a:r>
            <a:r>
              <a:rPr lang="it-IT" sz="2800" dirty="0"/>
              <a:t> dovevo parlare.»</a:t>
            </a:r>
          </a:p>
          <a:p>
            <a:pPr marL="0" indent="0" algn="ctr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10958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53D292B-5177-4B14-8987-4E9E1F1309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124" y="642730"/>
            <a:ext cx="8677067" cy="5572539"/>
          </a:xfrm>
        </p:spPr>
      </p:pic>
    </p:spTree>
    <p:extLst>
      <p:ext uri="{BB962C8B-B14F-4D97-AF65-F5344CB8AC3E}">
        <p14:creationId xmlns:p14="http://schemas.microsoft.com/office/powerpoint/2010/main" val="2802632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A7B26-245F-464E-BBE7-13D03ECCC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92986"/>
          </a:xfrm>
        </p:spPr>
        <p:txBody>
          <a:bodyPr/>
          <a:lstStyle/>
          <a:p>
            <a:r>
              <a:rPr lang="it-IT" dirty="0"/>
              <a:t>Il compito per casa: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207FC-9D36-4CDA-95AA-5E44F64D6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529" y="1430066"/>
            <a:ext cx="9404723" cy="4652682"/>
          </a:xfrm>
        </p:spPr>
        <p:txBody>
          <a:bodyPr/>
          <a:lstStyle/>
          <a:p>
            <a:pPr marL="0" indent="0">
              <a:buNone/>
            </a:pPr>
            <a:r>
              <a:rPr lang="it-IT" sz="2800" dirty="0"/>
              <a:t>Fare i compiti 5 e 6 alla pagina 66 del libro</a:t>
            </a:r>
            <a:r>
              <a:rPr lang="sr-Latn-RS" sz="2800" dirty="0"/>
              <a:t>!</a:t>
            </a:r>
          </a:p>
          <a:p>
            <a:pPr marL="0" indent="0">
              <a:buNone/>
            </a:pPr>
            <a:endParaRPr lang="sr-Latn-RS" dirty="0"/>
          </a:p>
          <a:p>
            <a:r>
              <a:rPr lang="it-IT" i="1" dirty="0"/>
              <a:t>Compito 5: Sostituire la </a:t>
            </a:r>
            <a:r>
              <a:rPr lang="it-IT" i="1" dirty="0" err="1"/>
              <a:t>fomra</a:t>
            </a:r>
            <a:r>
              <a:rPr lang="it-IT" i="1" dirty="0"/>
              <a:t> </a:t>
            </a:r>
            <a:r>
              <a:rPr lang="it-IT" i="1" dirty="0" err="1"/>
              <a:t>tonicha</a:t>
            </a:r>
            <a:r>
              <a:rPr lang="it-IT" i="1" dirty="0"/>
              <a:t> </a:t>
            </a:r>
            <a:r>
              <a:rPr lang="it-IT" i="1" dirty="0" err="1"/>
              <a:t>scrita</a:t>
            </a:r>
            <a:r>
              <a:rPr lang="it-IT" i="1" dirty="0"/>
              <a:t> in blu con l’adeguata forma atona. </a:t>
            </a:r>
            <a:endParaRPr lang="sr-Latn-RS" i="1" dirty="0"/>
          </a:p>
          <a:p>
            <a:pPr marL="0" indent="0">
              <a:buNone/>
            </a:pPr>
            <a:endParaRPr lang="sr-Latn-RS" i="1" dirty="0"/>
          </a:p>
          <a:p>
            <a:r>
              <a:rPr lang="it-IT" i="1" dirty="0"/>
              <a:t>Compito 6: Sostituire le parti scritte in blu </a:t>
            </a:r>
            <a:r>
              <a:rPr lang="it-IT" i="1"/>
              <a:t>secondo l’esempio</a:t>
            </a:r>
            <a:r>
              <a:rPr lang="sr-Latn-RS" i="1"/>
              <a:t>.</a:t>
            </a:r>
            <a:endParaRPr lang="it-IT" i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832603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TM02836342[[fn=Ion]]</Template>
  <TotalTime>118</TotalTime>
  <Words>145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I pronomi indiretti</vt:lpstr>
      <vt:lpstr>I pronomi indiretti rispondono alle domande: A CHI? A CHE COSA? Hanno delle forme   toniche (si usano per enfatizzare)                                e  atone (si usano più spesso).</vt:lpstr>
      <vt:lpstr>PowerPoint Presentation</vt:lpstr>
      <vt:lpstr>PowerPoint Presentation</vt:lpstr>
      <vt:lpstr>PowerPoint Presentation</vt:lpstr>
      <vt:lpstr>Il compito per casa: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pronomi indiretti</dc:title>
  <dc:creator>Slavica Kovačević kalaba</dc:creator>
  <cp:lastModifiedBy>Slavica Kovačević kalaba</cp:lastModifiedBy>
  <cp:revision>7</cp:revision>
  <dcterms:created xsi:type="dcterms:W3CDTF">2020-11-05T11:11:21Z</dcterms:created>
  <dcterms:modified xsi:type="dcterms:W3CDTF">2020-11-05T13:09:38Z</dcterms:modified>
</cp:coreProperties>
</file>