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4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11/5/2020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21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11/5/2020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421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11/5/2020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0169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11/5/2020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856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11/5/2020</a:t>
            </a:fld>
            <a:endParaRPr lang="en-US" spc="5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858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11/5/2020</a:t>
            </a:fld>
            <a:endParaRPr lang="en-US" spc="5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948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67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21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29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88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59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78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11/5/2020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33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11/5/2020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0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11/5/2020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11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17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11/5/2020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97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1F7D1FAC-68D8-494C-888B-48C2B92247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4806" b="2894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0E25E5-2D43-4936-B8C9-61CD4D5B6D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b">
            <a:normAutofit/>
          </a:bodyPr>
          <a:lstStyle/>
          <a:p>
            <a:r>
              <a:rPr lang="sr-Latn-RS" dirty="0" err="1"/>
              <a:t>L’imperfetto</a:t>
            </a:r>
            <a:endParaRPr lang="it-I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ACF62-C8CD-49A6-B330-625DB956FE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endParaRPr lang="it-IT" dirty="0">
              <a:solidFill>
                <a:schemeClr val="tx1"/>
              </a:solidFill>
            </a:endParaRPr>
          </a:p>
          <a:p>
            <a:r>
              <a:rPr lang="sr-Latn-RS" dirty="0"/>
              <a:t>imperfekat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70912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F7CF5-454D-495D-932C-0D619BE5B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5752"/>
          </a:xfrm>
        </p:spPr>
        <p:txBody>
          <a:bodyPr/>
          <a:lstStyle/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Ripetiamo:</a:t>
            </a:r>
            <a:b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 fare l’imperfetto: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753145A-37B0-4191-8065-9015C9D685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429543"/>
              </p:ext>
            </p:extLst>
          </p:nvPr>
        </p:nvGraphicFramePr>
        <p:xfrm>
          <a:off x="874643" y="2052638"/>
          <a:ext cx="10681252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0313">
                  <a:extLst>
                    <a:ext uri="{9D8B030D-6E8A-4147-A177-3AD203B41FA5}">
                      <a16:colId xmlns:a16="http://schemas.microsoft.com/office/drawing/2014/main" val="3898336234"/>
                    </a:ext>
                  </a:extLst>
                </a:gridCol>
                <a:gridCol w="2670313">
                  <a:extLst>
                    <a:ext uri="{9D8B030D-6E8A-4147-A177-3AD203B41FA5}">
                      <a16:colId xmlns:a16="http://schemas.microsoft.com/office/drawing/2014/main" val="2515671541"/>
                    </a:ext>
                  </a:extLst>
                </a:gridCol>
                <a:gridCol w="2670313">
                  <a:extLst>
                    <a:ext uri="{9D8B030D-6E8A-4147-A177-3AD203B41FA5}">
                      <a16:colId xmlns:a16="http://schemas.microsoft.com/office/drawing/2014/main" val="3078999684"/>
                    </a:ext>
                  </a:extLst>
                </a:gridCol>
                <a:gridCol w="2670313">
                  <a:extLst>
                    <a:ext uri="{9D8B030D-6E8A-4147-A177-3AD203B41FA5}">
                      <a16:colId xmlns:a16="http://schemas.microsoft.com/office/drawing/2014/main" val="14203531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bg1"/>
                          </a:solidFill>
                        </a:rPr>
                        <a:t>I – ARE: cantare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bg1"/>
                          </a:solidFill>
                        </a:rPr>
                        <a:t>II – ERE: vedere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bg1"/>
                          </a:solidFill>
                        </a:rPr>
                        <a:t>III a – IRE: sentire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bg1"/>
                          </a:solidFill>
                        </a:rPr>
                        <a:t>III b – IRE: finire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142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(io)           </a:t>
                      </a:r>
                      <a:r>
                        <a:rPr lang="it-IT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</a:t>
                      </a:r>
                      <a:r>
                        <a:rPr lang="it-IT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it-I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avo</a:t>
                      </a:r>
                    </a:p>
                    <a:p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(tu)           </a:t>
                      </a:r>
                      <a:r>
                        <a:rPr lang="it-IT" sz="2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</a:t>
                      </a:r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it-I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avi</a:t>
                      </a:r>
                    </a:p>
                    <a:p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(lui, lei)    </a:t>
                      </a:r>
                      <a:r>
                        <a:rPr lang="it-IT" sz="2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</a:t>
                      </a:r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it-I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ava</a:t>
                      </a:r>
                    </a:p>
                    <a:p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(noi)         </a:t>
                      </a:r>
                      <a:r>
                        <a:rPr lang="it-IT" sz="2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</a:t>
                      </a:r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it-IT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avamo</a:t>
                      </a:r>
                      <a:endParaRPr lang="it-I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(voi)         </a:t>
                      </a:r>
                      <a:r>
                        <a:rPr lang="it-IT" sz="2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</a:t>
                      </a:r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it-IT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avate</a:t>
                      </a:r>
                      <a:endParaRPr lang="it-I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(loro)        </a:t>
                      </a:r>
                      <a:r>
                        <a:rPr lang="it-IT" sz="2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cant</a:t>
                      </a:r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it-IT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avano</a:t>
                      </a:r>
                      <a:endParaRPr lang="it-I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(io)           </a:t>
                      </a:r>
                      <a:r>
                        <a:rPr lang="it-IT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ved</a:t>
                      </a:r>
                      <a:r>
                        <a:rPr lang="it-IT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it-I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evo</a:t>
                      </a:r>
                    </a:p>
                    <a:p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(tu)           </a:t>
                      </a:r>
                      <a:r>
                        <a:rPr lang="it-IT" sz="2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ved</a:t>
                      </a:r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it-I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evi</a:t>
                      </a:r>
                    </a:p>
                    <a:p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(lui, lei)    </a:t>
                      </a:r>
                      <a:r>
                        <a:rPr lang="it-IT" sz="2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ved</a:t>
                      </a:r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it-IT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</a:t>
                      </a:r>
                      <a:endParaRPr lang="it-I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(noi)         </a:t>
                      </a:r>
                      <a:r>
                        <a:rPr lang="it-IT" sz="2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ved</a:t>
                      </a:r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it-IT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evamo</a:t>
                      </a:r>
                      <a:endParaRPr lang="it-I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(voi)         </a:t>
                      </a:r>
                      <a:r>
                        <a:rPr lang="it-IT" sz="2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ved</a:t>
                      </a:r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it-IT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evate</a:t>
                      </a:r>
                      <a:endParaRPr lang="it-I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(loro)        </a:t>
                      </a:r>
                      <a:r>
                        <a:rPr lang="it-IT" sz="2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ved</a:t>
                      </a:r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it-IT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evano</a:t>
                      </a:r>
                      <a:endParaRPr lang="it-I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(io)           </a:t>
                      </a:r>
                      <a:r>
                        <a:rPr lang="it-IT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sent</a:t>
                      </a:r>
                      <a:r>
                        <a:rPr lang="it-IT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it-IT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ivo</a:t>
                      </a:r>
                      <a:endParaRPr lang="it-I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(tu)           </a:t>
                      </a:r>
                      <a:r>
                        <a:rPr lang="it-IT" sz="2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sent</a:t>
                      </a:r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it-I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ivi</a:t>
                      </a:r>
                    </a:p>
                    <a:p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(lui, lei)    </a:t>
                      </a:r>
                      <a:r>
                        <a:rPr lang="it-IT" sz="2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sent</a:t>
                      </a:r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it-I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iva</a:t>
                      </a:r>
                    </a:p>
                    <a:p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(noi)         </a:t>
                      </a:r>
                      <a:r>
                        <a:rPr lang="it-IT" sz="2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sent</a:t>
                      </a:r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it-IT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ivamo</a:t>
                      </a:r>
                      <a:endParaRPr lang="it-I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(voi)         </a:t>
                      </a:r>
                      <a:r>
                        <a:rPr lang="it-IT" sz="2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sent</a:t>
                      </a:r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it-I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ivate</a:t>
                      </a:r>
                    </a:p>
                    <a:p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(loro)        </a:t>
                      </a:r>
                      <a:r>
                        <a:rPr lang="it-IT" sz="20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sent</a:t>
                      </a:r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it-IT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ivano</a:t>
                      </a:r>
                      <a:endParaRPr lang="it-I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(io)           fin – </a:t>
                      </a:r>
                      <a:r>
                        <a:rPr lang="it-IT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ivo</a:t>
                      </a:r>
                      <a:endParaRPr lang="it-I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(tu)           fin – </a:t>
                      </a:r>
                      <a:r>
                        <a:rPr lang="it-I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ivi</a:t>
                      </a:r>
                    </a:p>
                    <a:p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(lui, lei)    fin – </a:t>
                      </a:r>
                      <a:r>
                        <a:rPr lang="it-I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iva</a:t>
                      </a:r>
                    </a:p>
                    <a:p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(noi)         fin – </a:t>
                      </a:r>
                      <a:r>
                        <a:rPr lang="it-IT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ivamo</a:t>
                      </a:r>
                      <a:endParaRPr lang="it-I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(voi)         fin – </a:t>
                      </a:r>
                      <a:r>
                        <a:rPr lang="it-IT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ivate</a:t>
                      </a:r>
                    </a:p>
                    <a:p>
                      <a:r>
                        <a:rPr lang="it-IT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(loro)        fin – </a:t>
                      </a:r>
                      <a:r>
                        <a:rPr lang="it-IT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ivano</a:t>
                      </a:r>
                      <a:endParaRPr lang="it-IT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967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441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6B787-E8A1-4C2F-AB8D-8EEB29401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374" y="452718"/>
            <a:ext cx="9295460" cy="713473"/>
          </a:xfrm>
        </p:spPr>
        <p:txBody>
          <a:bodyPr/>
          <a:lstStyle/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imperfetto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usa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seguenti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casi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B9DFF-CFC7-4FCA-B1BC-4A52E18D9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8" y="1444488"/>
            <a:ext cx="9519766" cy="4803912"/>
          </a:xfrm>
        </p:spPr>
        <p:txBody>
          <a:bodyPr>
            <a:normAutofit/>
          </a:bodyPr>
          <a:lstStyle/>
          <a:p>
            <a:r>
              <a:rPr 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esprimere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passato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azioni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svolgimento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interrotte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altre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azioni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ctr">
              <a:buNone/>
            </a:pPr>
            <a:r>
              <a:rPr lang="it-IT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sr-Latn-R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Mentre</a:t>
            </a:r>
            <a:r>
              <a:rPr lang="sr-Latn-R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b="1" i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facevo</a:t>
            </a:r>
            <a:r>
              <a:rPr lang="sr-Latn-R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colazione</a:t>
            </a:r>
            <a:r>
              <a:rPr lang="sr-Latn-R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arrivata </a:t>
            </a:r>
            <a:r>
              <a:rPr lang="it-IT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mia madre»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esprimere azioni ripetute o abituali nel passato.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«Quando </a:t>
            </a:r>
            <a:r>
              <a:rPr lang="it-IT" sz="24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ero</a:t>
            </a: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piccolo, </a:t>
            </a:r>
            <a:r>
              <a:rPr lang="it-IT" sz="24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andavo </a:t>
            </a: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spesso a giocare a calcio.»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esprimere due o più azioni di durata indeterminata, contemporanee nel passato.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«Mentre io </a:t>
            </a:r>
            <a:r>
              <a:rPr lang="it-IT" sz="24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lavoravo</a:t>
            </a: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Laura </a:t>
            </a:r>
            <a:r>
              <a:rPr lang="it-IT" sz="24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dormiva</a:t>
            </a: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tu mi </a:t>
            </a:r>
            <a:r>
              <a:rPr lang="it-IT" sz="2400" b="1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guardavi</a:t>
            </a: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  <a:p>
            <a:pPr marL="0" indent="0" algn="ctr">
              <a:buNone/>
            </a:pP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07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2CA96-BC04-4E7C-AB66-D31E5C324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66482"/>
          </a:xfrm>
        </p:spPr>
        <p:txBody>
          <a:bodyPr/>
          <a:lstStyle/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Alcuni verbi irregolari dell’imperfetto sono: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86B6D1F-648D-4C9D-BFA1-87AAADFE4F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616972"/>
              </p:ext>
            </p:extLst>
          </p:nvPr>
        </p:nvGraphicFramePr>
        <p:xfrm>
          <a:off x="1103313" y="2052638"/>
          <a:ext cx="8947149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>
                  <a:extLst>
                    <a:ext uri="{9D8B030D-6E8A-4147-A177-3AD203B41FA5}">
                      <a16:colId xmlns:a16="http://schemas.microsoft.com/office/drawing/2014/main" val="3219451565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1371646384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47770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DIRE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FARE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BERE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064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(io)              </a:t>
                      </a:r>
                      <a:r>
                        <a:rPr lang="it-IT" b="1" dirty="0"/>
                        <a:t>dicevo</a:t>
                      </a:r>
                      <a:endParaRPr lang="it-IT" dirty="0"/>
                    </a:p>
                    <a:p>
                      <a:r>
                        <a:rPr lang="it-IT" dirty="0"/>
                        <a:t>(tu)              </a:t>
                      </a:r>
                      <a:r>
                        <a:rPr lang="it-IT" b="1" dirty="0"/>
                        <a:t>dicevi</a:t>
                      </a:r>
                    </a:p>
                    <a:p>
                      <a:r>
                        <a:rPr lang="it-IT" dirty="0"/>
                        <a:t>(lui, lei)        </a:t>
                      </a:r>
                      <a:r>
                        <a:rPr lang="it-IT" b="1" dirty="0"/>
                        <a:t>diceva</a:t>
                      </a:r>
                    </a:p>
                    <a:p>
                      <a:r>
                        <a:rPr lang="it-IT" dirty="0"/>
                        <a:t>(noi)            </a:t>
                      </a:r>
                      <a:r>
                        <a:rPr lang="it-IT" b="1" dirty="0"/>
                        <a:t>dicevamo</a:t>
                      </a:r>
                    </a:p>
                    <a:p>
                      <a:r>
                        <a:rPr lang="it-IT" dirty="0"/>
                        <a:t>(voi)            </a:t>
                      </a:r>
                      <a:r>
                        <a:rPr lang="it-IT" b="1" dirty="0"/>
                        <a:t>dicevate</a:t>
                      </a:r>
                    </a:p>
                    <a:p>
                      <a:r>
                        <a:rPr lang="it-IT" dirty="0"/>
                        <a:t>(loro)           </a:t>
                      </a:r>
                      <a:r>
                        <a:rPr lang="it-IT" b="1" dirty="0"/>
                        <a:t>dicevano</a:t>
                      </a:r>
                    </a:p>
                  </a:txBody>
                  <a:tcPr>
                    <a:solidFill>
                      <a:srgbClr val="E5DD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(io)                 </a:t>
                      </a:r>
                      <a:r>
                        <a:rPr lang="it-IT" b="1" dirty="0"/>
                        <a:t>facevo</a:t>
                      </a:r>
                    </a:p>
                    <a:p>
                      <a:r>
                        <a:rPr lang="it-IT" dirty="0"/>
                        <a:t>(tu)                 </a:t>
                      </a:r>
                      <a:r>
                        <a:rPr lang="it-IT" b="1" dirty="0"/>
                        <a:t>facevi</a:t>
                      </a:r>
                    </a:p>
                    <a:p>
                      <a:r>
                        <a:rPr lang="it-IT" dirty="0"/>
                        <a:t>(lui, lei)           </a:t>
                      </a:r>
                      <a:r>
                        <a:rPr lang="it-IT" b="1" dirty="0"/>
                        <a:t>faceva</a:t>
                      </a:r>
                    </a:p>
                    <a:p>
                      <a:r>
                        <a:rPr lang="it-IT" dirty="0"/>
                        <a:t>(noi)               </a:t>
                      </a:r>
                      <a:r>
                        <a:rPr lang="it-IT" b="1" dirty="0"/>
                        <a:t>facevamo</a:t>
                      </a:r>
                    </a:p>
                    <a:p>
                      <a:r>
                        <a:rPr lang="it-IT" dirty="0"/>
                        <a:t>(voi)               </a:t>
                      </a:r>
                      <a:r>
                        <a:rPr lang="it-IT" b="1" dirty="0"/>
                        <a:t>facevate</a:t>
                      </a:r>
                    </a:p>
                    <a:p>
                      <a:r>
                        <a:rPr lang="it-IT" dirty="0"/>
                        <a:t>(loro)              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facevano</a:t>
                      </a:r>
                    </a:p>
                  </a:txBody>
                  <a:tcPr>
                    <a:solidFill>
                      <a:srgbClr val="E5DD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(io)              </a:t>
                      </a:r>
                      <a:r>
                        <a:rPr lang="it-IT" b="1" dirty="0"/>
                        <a:t>bevevo</a:t>
                      </a:r>
                    </a:p>
                    <a:p>
                      <a:r>
                        <a:rPr lang="it-IT" dirty="0"/>
                        <a:t>(tu)              </a:t>
                      </a:r>
                      <a:r>
                        <a:rPr lang="it-IT" b="1" dirty="0"/>
                        <a:t>bevevi</a:t>
                      </a:r>
                    </a:p>
                    <a:p>
                      <a:r>
                        <a:rPr lang="it-IT" dirty="0"/>
                        <a:t>(lui, lei)        </a:t>
                      </a:r>
                      <a:r>
                        <a:rPr lang="it-IT" b="1" dirty="0"/>
                        <a:t>beveva</a:t>
                      </a:r>
                    </a:p>
                    <a:p>
                      <a:r>
                        <a:rPr lang="it-IT" dirty="0"/>
                        <a:t>(noi)            </a:t>
                      </a:r>
                      <a:r>
                        <a:rPr lang="it-IT" b="1" dirty="0"/>
                        <a:t>bevevamo</a:t>
                      </a:r>
                    </a:p>
                    <a:p>
                      <a:r>
                        <a:rPr lang="it-IT" dirty="0"/>
                        <a:t>(voi)            </a:t>
                      </a:r>
                      <a:r>
                        <a:rPr lang="it-IT" b="1" dirty="0"/>
                        <a:t>bevevate</a:t>
                      </a:r>
                    </a:p>
                    <a:p>
                      <a:r>
                        <a:rPr lang="it-IT" dirty="0"/>
                        <a:t>(loro)           </a:t>
                      </a:r>
                      <a:r>
                        <a:rPr lang="it-IT" b="1" dirty="0"/>
                        <a:t>bevevano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rgbClr val="E5DD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838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967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78654-C57F-4CDB-B2B4-B90EFD3BC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67699"/>
          </a:xfrm>
        </p:spPr>
        <p:txBody>
          <a:bodyPr/>
          <a:lstStyle/>
          <a:p>
            <a:r>
              <a:rPr lang="it-I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Esercizi</a:t>
            </a:r>
            <a:r>
              <a:rPr lang="sr-Latn-R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EFB60-CBF8-473D-BCBD-DCAB537E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020418"/>
            <a:ext cx="10486696" cy="5227982"/>
          </a:xfrm>
        </p:spPr>
        <p:txBody>
          <a:bodyPr/>
          <a:lstStyle/>
          <a:p>
            <a:pPr marL="0" indent="0">
              <a:buNone/>
            </a:pPr>
            <a:r>
              <a:rPr lang="sr-Latn-RS" dirty="0" err="1"/>
              <a:t>Mettiamo</a:t>
            </a:r>
            <a:r>
              <a:rPr lang="sr-Latn-RS" dirty="0"/>
              <a:t> i </a:t>
            </a:r>
            <a:r>
              <a:rPr lang="sr-Latn-RS" dirty="0" err="1"/>
              <a:t>seguenti</a:t>
            </a:r>
            <a:r>
              <a:rPr lang="sr-Latn-RS" dirty="0"/>
              <a:t> </a:t>
            </a:r>
            <a:r>
              <a:rPr lang="sr-Latn-RS" dirty="0" err="1"/>
              <a:t>verbi</a:t>
            </a:r>
            <a:r>
              <a:rPr lang="sr-Latn-RS" dirty="0"/>
              <a:t> </a:t>
            </a:r>
            <a:r>
              <a:rPr lang="sr-Latn-RS" dirty="0" err="1"/>
              <a:t>all’imperfetto</a:t>
            </a:r>
            <a:r>
              <a:rPr lang="sr-Latn-RS" dirty="0"/>
              <a:t>.</a:t>
            </a:r>
          </a:p>
          <a:p>
            <a:pPr marL="0" indent="0">
              <a:buNone/>
            </a:pPr>
            <a:r>
              <a:rPr lang="sr-Latn-RS" dirty="0"/>
              <a:t>							1. persona </a:t>
            </a:r>
            <a:r>
              <a:rPr lang="sr-Latn-RS" dirty="0" err="1"/>
              <a:t>del</a:t>
            </a:r>
            <a:r>
              <a:rPr lang="sr-Latn-RS" dirty="0"/>
              <a:t> </a:t>
            </a:r>
            <a:r>
              <a:rPr lang="sr-Latn-RS" dirty="0" err="1"/>
              <a:t>singolare</a:t>
            </a:r>
            <a:r>
              <a:rPr lang="sr-Latn-RS" dirty="0"/>
              <a:t> (</a:t>
            </a:r>
            <a:r>
              <a:rPr lang="sr-Latn-RS" dirty="0" err="1"/>
              <a:t>io</a:t>
            </a:r>
            <a:r>
              <a:rPr lang="sr-Latn-RS" dirty="0"/>
              <a:t>)</a:t>
            </a:r>
          </a:p>
          <a:p>
            <a:r>
              <a:rPr lang="sr-Latn-RS" sz="2400" dirty="0"/>
              <a:t>CHIEDERE 	→				</a:t>
            </a:r>
            <a:r>
              <a:rPr lang="sr-Latn-RS" sz="2400" i="1" dirty="0" err="1">
                <a:solidFill>
                  <a:schemeClr val="bg1"/>
                </a:solidFill>
              </a:rPr>
              <a:t>chied</a:t>
            </a:r>
            <a:r>
              <a:rPr lang="sr-Latn-RS" sz="2400" b="1" i="1" dirty="0" err="1">
                <a:solidFill>
                  <a:schemeClr val="bg1"/>
                </a:solidFill>
              </a:rPr>
              <a:t>evo</a:t>
            </a:r>
            <a:endParaRPr lang="sr-Latn-RS" sz="2400" b="1" i="1" dirty="0">
              <a:solidFill>
                <a:schemeClr val="bg1"/>
              </a:solidFill>
            </a:endParaRPr>
          </a:p>
          <a:p>
            <a:r>
              <a:rPr lang="sr-Latn-RS" sz="2400" dirty="0"/>
              <a:t>PARLARE 		→				</a:t>
            </a:r>
            <a:r>
              <a:rPr lang="sr-Latn-RS" sz="2400" i="1" dirty="0" err="1">
                <a:solidFill>
                  <a:schemeClr val="bg1"/>
                </a:solidFill>
              </a:rPr>
              <a:t>parl</a:t>
            </a:r>
            <a:r>
              <a:rPr lang="sr-Latn-RS" sz="2400" b="1" i="1" dirty="0" err="1">
                <a:solidFill>
                  <a:schemeClr val="bg1"/>
                </a:solidFill>
              </a:rPr>
              <a:t>avo</a:t>
            </a:r>
            <a:endParaRPr lang="sr-Latn-RS" sz="2400" b="1" i="1" dirty="0">
              <a:solidFill>
                <a:schemeClr val="bg1"/>
              </a:solidFill>
            </a:endParaRPr>
          </a:p>
          <a:p>
            <a:r>
              <a:rPr lang="sr-Latn-RS" sz="2400" dirty="0"/>
              <a:t>ANDARE 		→				</a:t>
            </a:r>
            <a:r>
              <a:rPr lang="sr-Latn-RS" sz="2400" i="1" dirty="0" err="1">
                <a:solidFill>
                  <a:schemeClr val="bg1"/>
                </a:solidFill>
              </a:rPr>
              <a:t>and</a:t>
            </a:r>
            <a:r>
              <a:rPr lang="sr-Latn-RS" sz="2400" b="1" i="1" dirty="0" err="1">
                <a:solidFill>
                  <a:schemeClr val="bg1"/>
                </a:solidFill>
              </a:rPr>
              <a:t>avo</a:t>
            </a:r>
            <a:endParaRPr lang="sr-Latn-RS" sz="2400" b="1" i="1" dirty="0">
              <a:solidFill>
                <a:schemeClr val="bg1"/>
              </a:solidFill>
            </a:endParaRPr>
          </a:p>
          <a:p>
            <a:r>
              <a:rPr lang="sr-Latn-RS" sz="2400" dirty="0"/>
              <a:t>MANGIARE 	→				</a:t>
            </a:r>
            <a:r>
              <a:rPr lang="sr-Latn-RS" sz="2400" i="1" dirty="0" err="1">
                <a:solidFill>
                  <a:schemeClr val="bg1"/>
                </a:solidFill>
              </a:rPr>
              <a:t>mangi</a:t>
            </a:r>
            <a:r>
              <a:rPr lang="sr-Latn-RS" sz="2400" b="1" i="1" dirty="0" err="1">
                <a:solidFill>
                  <a:schemeClr val="bg1"/>
                </a:solidFill>
              </a:rPr>
              <a:t>avo</a:t>
            </a:r>
            <a:endParaRPr lang="sr-Latn-RS" sz="2400" b="1" i="1" dirty="0">
              <a:solidFill>
                <a:schemeClr val="bg1"/>
              </a:solidFill>
            </a:endParaRPr>
          </a:p>
          <a:p>
            <a:r>
              <a:rPr lang="sr-Latn-RS" sz="2400" dirty="0"/>
              <a:t>PARTIRE		→				</a:t>
            </a:r>
            <a:r>
              <a:rPr lang="sr-Latn-RS" sz="2400" i="1" dirty="0" err="1">
                <a:solidFill>
                  <a:schemeClr val="bg1"/>
                </a:solidFill>
              </a:rPr>
              <a:t>part</a:t>
            </a:r>
            <a:r>
              <a:rPr lang="sr-Latn-RS" sz="2400" b="1" i="1" dirty="0" err="1">
                <a:solidFill>
                  <a:schemeClr val="bg1"/>
                </a:solidFill>
              </a:rPr>
              <a:t>ivo</a:t>
            </a:r>
            <a:endParaRPr lang="sr-Latn-RS" sz="2400" b="1" i="1" dirty="0">
              <a:solidFill>
                <a:schemeClr val="bg1"/>
              </a:solidFill>
            </a:endParaRPr>
          </a:p>
          <a:p>
            <a:r>
              <a:rPr lang="sr-Latn-RS" sz="2400" dirty="0"/>
              <a:t>DOVERE 		→				</a:t>
            </a:r>
            <a:r>
              <a:rPr lang="sr-Latn-RS" sz="2400" i="1" dirty="0" err="1">
                <a:solidFill>
                  <a:schemeClr val="bg1"/>
                </a:solidFill>
              </a:rPr>
              <a:t>dov</a:t>
            </a:r>
            <a:r>
              <a:rPr lang="sr-Latn-RS" sz="2400" b="1" i="1" dirty="0" err="1">
                <a:solidFill>
                  <a:schemeClr val="bg1"/>
                </a:solidFill>
              </a:rPr>
              <a:t>evo</a:t>
            </a:r>
            <a:endParaRPr lang="sr-Latn-RS" sz="2400" b="1" i="1" dirty="0">
              <a:solidFill>
                <a:schemeClr val="bg1"/>
              </a:solidFill>
            </a:endParaRPr>
          </a:p>
          <a:p>
            <a:r>
              <a:rPr lang="sr-Latn-RS" sz="2400" dirty="0"/>
              <a:t>DIRE 			→				</a:t>
            </a:r>
            <a:r>
              <a:rPr lang="sr-Latn-RS" sz="2400" i="1" dirty="0" err="1">
                <a:solidFill>
                  <a:srgbClr val="FF0000"/>
                </a:solidFill>
              </a:rPr>
              <a:t>dicevo</a:t>
            </a:r>
            <a:endParaRPr lang="sr-Latn-RS" sz="2400" i="1" dirty="0">
              <a:solidFill>
                <a:srgbClr val="FF0000"/>
              </a:solidFill>
            </a:endParaRPr>
          </a:p>
          <a:p>
            <a:r>
              <a:rPr lang="sr-Latn-RS" sz="2400" dirty="0"/>
              <a:t>ESSERE 		→				</a:t>
            </a:r>
            <a:r>
              <a:rPr lang="sr-Latn-RS" sz="2400" i="1" dirty="0">
                <a:solidFill>
                  <a:srgbClr val="FF0000"/>
                </a:solidFill>
              </a:rPr>
              <a:t>ero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3612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C9111-5330-4656-A055-DB860FD8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5752"/>
          </a:xfrm>
        </p:spPr>
        <p:txBody>
          <a:bodyPr/>
          <a:lstStyle/>
          <a:p>
            <a:r>
              <a:rPr lang="sr-Latn-R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compito</a:t>
            </a:r>
            <a:r>
              <a:rPr 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  <a:r>
              <a:rPr 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casa</a:t>
            </a:r>
            <a:r>
              <a:rPr 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it-I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8809D-EF50-4A63-8E8C-2D5A5514B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043" y="1377058"/>
            <a:ext cx="9803227" cy="4493655"/>
          </a:xfrm>
        </p:spPr>
        <p:txBody>
          <a:bodyPr/>
          <a:lstStyle/>
          <a:p>
            <a:r>
              <a:rPr lang="sr-Latn-RS" dirty="0" err="1"/>
              <a:t>Scrivere</a:t>
            </a:r>
            <a:r>
              <a:rPr lang="sr-Latn-RS" dirty="0"/>
              <a:t> </a:t>
            </a:r>
            <a:r>
              <a:rPr lang="sr-Latn-RS" dirty="0" err="1"/>
              <a:t>altre</a:t>
            </a:r>
            <a:r>
              <a:rPr lang="sr-Latn-RS" dirty="0"/>
              <a:t> persone </a:t>
            </a:r>
            <a:r>
              <a:rPr lang="sr-Latn-RS" dirty="0" err="1"/>
              <a:t>dell’imperfeto</a:t>
            </a:r>
            <a:r>
              <a:rPr lang="sr-Latn-RS" dirty="0"/>
              <a:t> </a:t>
            </a:r>
            <a:r>
              <a:rPr lang="sr-Latn-RS" dirty="0" err="1"/>
              <a:t>per</a:t>
            </a:r>
            <a:r>
              <a:rPr lang="sr-Latn-RS" dirty="0"/>
              <a:t> i </a:t>
            </a:r>
            <a:r>
              <a:rPr lang="sr-Latn-RS" dirty="0" err="1"/>
              <a:t>verbi</a:t>
            </a:r>
            <a:r>
              <a:rPr lang="sr-Latn-RS" dirty="0"/>
              <a:t> </a:t>
            </a:r>
            <a:r>
              <a:rPr lang="sr-Latn-RS" dirty="0" err="1"/>
              <a:t>dall’esercizio</a:t>
            </a:r>
            <a:r>
              <a:rPr lang="sr-Latn-RS" dirty="0"/>
              <a:t> </a:t>
            </a:r>
            <a:r>
              <a:rPr lang="sr-Latn-RS" dirty="0" err="1"/>
              <a:t>precedente</a:t>
            </a:r>
            <a:r>
              <a:rPr lang="sr-Latn-RS" dirty="0"/>
              <a:t>.</a:t>
            </a:r>
            <a:endParaRPr lang="it-IT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AFE57B-CEC6-4F43-95E4-28E89A0DB6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030" y="4508605"/>
            <a:ext cx="3463796" cy="194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131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78</TotalTime>
  <Words>458</Words>
  <Application>Microsoft Office PowerPoint</Application>
  <PresentationFormat>Widescreen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Ion</vt:lpstr>
      <vt:lpstr>L’imperfetto</vt:lpstr>
      <vt:lpstr>Ripetiamo: Come fare l’imperfetto:</vt:lpstr>
      <vt:lpstr>L’imperfetto si usa nei seguenti casi:</vt:lpstr>
      <vt:lpstr>Alcuni verbi irregolari dell’imperfetto sono:</vt:lpstr>
      <vt:lpstr>Esercizio:</vt:lpstr>
      <vt:lpstr>Il compito per casa: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L’imperfetto</dc:title>
  <dc:creator>Slavica Kovačević kalaba</dc:creator>
  <cp:lastModifiedBy>Slavica Kovačević kalaba</cp:lastModifiedBy>
  <cp:revision>9</cp:revision>
  <dcterms:created xsi:type="dcterms:W3CDTF">2020-11-04T20:12:28Z</dcterms:created>
  <dcterms:modified xsi:type="dcterms:W3CDTF">2020-11-05T11:11:02Z</dcterms:modified>
</cp:coreProperties>
</file>