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7" r:id="rId5"/>
    <p:sldId id="258" r:id="rId6"/>
    <p:sldId id="272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2004" autoAdjust="0"/>
  </p:normalViewPr>
  <p:slideViewPr>
    <p:cSldViewPr snapToGrid="0">
      <p:cViewPr varScale="1">
        <p:scale>
          <a:sx n="65" d="100"/>
          <a:sy n="65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5BF14-9085-45E0-AB68-BCA2F80AEAA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52E9-BF58-4965-AA8A-BCA544BE0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A52E9-BF58-4965-AA8A-BCA544BE0E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noProof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hr-HR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noProof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21" name="L-Shape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hr-HR" noProof="0"/>
              <a:t>Click to edit Master text styles</a:t>
            </a:r>
          </a:p>
          <a:p>
            <a:pPr marL="0" lvl="1" indent="0" algn="ctr">
              <a:buNone/>
            </a:pPr>
            <a:r>
              <a:rPr lang="hr-HR" noProof="0"/>
              <a:t>Second level</a:t>
            </a:r>
          </a:p>
          <a:p>
            <a:pPr marL="0" lvl="2" indent="0" algn="ctr">
              <a:buNone/>
            </a:pPr>
            <a:r>
              <a:rPr lang="hr-HR" noProof="0"/>
              <a:t>Third level</a:t>
            </a:r>
          </a:p>
          <a:p>
            <a:pPr marL="0" lvl="3" indent="0" algn="ctr">
              <a:buNone/>
            </a:pPr>
            <a:r>
              <a:rPr lang="hr-HR" noProof="0"/>
              <a:t>Fourth level</a:t>
            </a:r>
          </a:p>
          <a:p>
            <a:pPr marL="0" lvl="4" indent="0" algn="ctr">
              <a:buNone/>
            </a:pPr>
            <a:r>
              <a:rPr lang="hr-HR" noProof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noProof="0"/>
              <a:t>Drag picture to placeholder or click icon to add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20" name="L-Shape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noProof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Times New Roman" charset="0"/>
                <a:ea typeface="Times New Roman" charset="0"/>
                <a:cs typeface="Times New Roman" charset="0"/>
              </a:rPr>
              <a:t>ИЗРАЗИ СА ПРОМЈЕНЉИВОМ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1" y="6273800"/>
            <a:ext cx="3873499" cy="5842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294" y="1208690"/>
            <a:ext cx="9399237" cy="4750676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математици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користимо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симболе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математичке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знакове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),</a:t>
            </a:r>
            <a:r>
              <a:rPr lang="sr-Cyrl-RS" sz="2400" cap="none" dirty="0">
                <a:latin typeface="Times New Roman" charset="0"/>
                <a:ea typeface="Times New Roman" charset="0"/>
                <a:cs typeface="Times New Roman" charset="0"/>
              </a:rPr>
              <a:t> који се зову </a:t>
            </a:r>
            <a:r>
              <a:rPr lang="sr-Cyrl-RS" sz="2400" cap="none" dirty="0" err="1">
                <a:latin typeface="Times New Roman" charset="0"/>
                <a:ea typeface="Times New Roman" charset="0"/>
                <a:cs typeface="Times New Roman" charset="0"/>
              </a:rPr>
              <a:t>промјенљиве</a:t>
            </a:r>
            <a:r>
              <a:rPr lang="sr-Cyrl-RS" sz="2400" cap="none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обично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слова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енглеског</a:t>
            </a:r>
            <a:r>
              <a:rPr lang="en-US" sz="2400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cap="none" dirty="0" err="1">
                <a:latin typeface="Times New Roman" charset="0"/>
                <a:ea typeface="Times New Roman" charset="0"/>
                <a:cs typeface="Times New Roman" charset="0"/>
              </a:rPr>
              <a:t>алфабета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: x, y, a, b, c,</a:t>
            </a: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is-I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0061" y="6257215"/>
            <a:ext cx="4864100" cy="7239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AD64D7B-CF85-034A-9754-75EE81B6BF55}"/>
              </a:ext>
            </a:extLst>
          </p:cNvPr>
          <p:cNvSpPr txBox="1"/>
          <p:nvPr/>
        </p:nvSpPr>
        <p:spPr>
          <a:xfrm>
            <a:off x="1300294" y="2480440"/>
            <a:ext cx="93992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is-I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Можемо користити слово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x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бисмо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математичком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изразу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представили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неки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број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који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нам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непознат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вриједност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израза добијамо рачунањем.</a:t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sr-Latn-RS" sz="24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CDA9A62-DD57-8241-96E7-96604E438B22}"/>
              </a:ext>
            </a:extLst>
          </p:cNvPr>
          <p:cNvSpPr/>
          <p:nvPr/>
        </p:nvSpPr>
        <p:spPr>
          <a:xfrm>
            <a:off x="1608084" y="3752193"/>
            <a:ext cx="920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зрачунај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вриједност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израза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270 + (270 +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</a:p>
          <a:p>
            <a:endParaRPr lang="en-US" sz="24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ако је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x =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sr-Latn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sr-Latn-RS" sz="24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ако је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x =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45.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566EBE8-DF8E-0A4C-9383-53C97C2345A7}"/>
              </a:ext>
            </a:extLst>
          </p:cNvPr>
          <p:cNvSpPr/>
          <p:nvPr/>
        </p:nvSpPr>
        <p:spPr>
          <a:xfrm>
            <a:off x="3468414" y="4498428"/>
            <a:ext cx="5822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270 + (270 + 40) = 270 + 310 = 580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5F1333E-718B-CF4C-9282-7BB260ED1E9A}"/>
              </a:ext>
            </a:extLst>
          </p:cNvPr>
          <p:cNvSpPr/>
          <p:nvPr/>
        </p:nvSpPr>
        <p:spPr>
          <a:xfrm>
            <a:off x="3468414" y="4879569"/>
            <a:ext cx="6127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270 + (270 + 45) = 270 + 315 = 585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C532CF-6A9E-8747-9C9C-A991AD71C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918" y="1075765"/>
            <a:ext cx="8836440" cy="3086332"/>
          </a:xfrm>
        </p:spPr>
        <p:txBody>
          <a:bodyPr/>
          <a:lstStyle/>
          <a:p>
            <a:pPr algn="l"/>
            <a:r>
              <a:rPr lang="sr-Cyrl-RS" sz="2800" b="1" dirty="0">
                <a:latin typeface="Times New Roman" charset="0"/>
                <a:ea typeface="Times New Roman" charset="0"/>
                <a:cs typeface="Times New Roman" charset="0"/>
              </a:rPr>
              <a:t>2.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Можемо користити два слова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, да бисмо приказали однос два броја, без потребе да знамо који су то бројеви.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       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6E147F1-D595-144C-94A5-7F62E7A5E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762" y="6400800"/>
            <a:ext cx="3238052" cy="333486"/>
          </a:xfrm>
        </p:spPr>
        <p:txBody>
          <a:bodyPr/>
          <a:lstStyle/>
          <a:p>
            <a:pPr algn="l"/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331905-84F9-6542-985A-83516603824C}"/>
              </a:ext>
            </a:extLst>
          </p:cNvPr>
          <p:cNvSpPr/>
          <p:nvPr/>
        </p:nvSpPr>
        <p:spPr>
          <a:xfrm>
            <a:off x="1439918" y="2699689"/>
            <a:ext cx="8544910" cy="110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Пр. Приказаћемо комутативност сабирања</a:t>
            </a:r>
            <a:r>
              <a:rPr lang="sr-Cyrl-RS" sz="24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користећи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промјенљиве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b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4B76808-CEC8-714E-BB02-2E5BDDD21CBE}"/>
              </a:ext>
            </a:extLst>
          </p:cNvPr>
          <p:cNvSpPr/>
          <p:nvPr/>
        </p:nvSpPr>
        <p:spPr>
          <a:xfrm>
            <a:off x="2554013" y="3615559"/>
            <a:ext cx="7083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+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b 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C7FF132-D39A-2046-B776-C2FD1067A5EF}"/>
              </a:ext>
            </a:extLst>
          </p:cNvPr>
          <p:cNvSpPr/>
          <p:nvPr/>
        </p:nvSpPr>
        <p:spPr>
          <a:xfrm>
            <a:off x="1915126" y="4162097"/>
            <a:ext cx="71018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250 + 130 = 130 + 250</a:t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        380 = 380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977" y="-408790"/>
            <a:ext cx="9504485" cy="4163209"/>
          </a:xfrm>
        </p:spPr>
        <p:txBody>
          <a:bodyPr/>
          <a:lstStyle/>
          <a:p>
            <a:pPr algn="l"/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1.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4.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задатак у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уџбенику на стр.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142)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Напиши израз који ће бити производ бројева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sr-Cyrl-RS" sz="2400" u="sng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Промјене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вриједности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израза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・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посматрај попуњавајући таблицу: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1" y="6477000"/>
            <a:ext cx="3822699" cy="3810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D2C4A059-35AA-3E43-BB82-F57E4F032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72500"/>
              </p:ext>
            </p:extLst>
          </p:nvPr>
        </p:nvGraphicFramePr>
        <p:xfrm>
          <a:off x="1397977" y="2123202"/>
          <a:ext cx="9391936" cy="1179393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75068">
                  <a:extLst>
                    <a:ext uri="{9D8B030D-6E8A-4147-A177-3AD203B41FA5}">
                      <a16:colId xmlns="" xmlns:a16="http://schemas.microsoft.com/office/drawing/2014/main" val="345132386"/>
                    </a:ext>
                  </a:extLst>
                </a:gridCol>
                <a:gridCol w="462579">
                  <a:extLst>
                    <a:ext uri="{9D8B030D-6E8A-4147-A177-3AD203B41FA5}">
                      <a16:colId xmlns="" xmlns:a16="http://schemas.microsoft.com/office/drawing/2014/main" val="3798988101"/>
                    </a:ext>
                  </a:extLst>
                </a:gridCol>
                <a:gridCol w="523341">
                  <a:extLst>
                    <a:ext uri="{9D8B030D-6E8A-4147-A177-3AD203B41FA5}">
                      <a16:colId xmlns="" xmlns:a16="http://schemas.microsoft.com/office/drawing/2014/main" val="838333201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2105829524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1468673233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571133568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2656411417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4145547208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2549739867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1169265453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760454248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1266129077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4086390947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1295942996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3824128230"/>
                    </a:ext>
                  </a:extLst>
                </a:gridCol>
                <a:gridCol w="586996">
                  <a:extLst>
                    <a:ext uri="{9D8B030D-6E8A-4147-A177-3AD203B41FA5}">
                      <a16:colId xmlns="" xmlns:a16="http://schemas.microsoft.com/office/drawing/2014/main" val="671863019"/>
                    </a:ext>
                  </a:extLst>
                </a:gridCol>
              </a:tblGrid>
              <a:tr h="393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4198544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8394012"/>
                  </a:ext>
                </a:extLst>
              </a:tr>
              <a:tr h="39313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sr-Cyrl-R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800" b="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63600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7767806-13D2-FA42-A1D7-E5958E2F16AB}"/>
              </a:ext>
            </a:extLst>
          </p:cNvPr>
          <p:cNvSpPr txBox="1"/>
          <p:nvPr/>
        </p:nvSpPr>
        <p:spPr>
          <a:xfrm>
            <a:off x="538081" y="3823264"/>
            <a:ext cx="9391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бива са производом два броја када: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један чинилац расте?  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један чинилац опада? </a:t>
            </a:r>
            <a:endParaRPr lang="sr-Cyrl-R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оба чиниоца расту? </a:t>
            </a:r>
            <a:endParaRPr lang="sr-Cyrl-R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оба чиниоца опадају? </a:t>
            </a:r>
            <a:endParaRPr lang="en-U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F4090EB-C65A-3B44-8043-9646BDA42DBE}"/>
              </a:ext>
            </a:extLst>
          </p:cNvPr>
          <p:cNvSpPr/>
          <p:nvPr/>
        </p:nvSpPr>
        <p:spPr>
          <a:xfrm>
            <a:off x="4603327" y="1216072"/>
            <a:ext cx="2123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u="sng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・</a:t>
            </a:r>
            <a:r>
              <a:rPr lang="en-US" sz="2400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sr-Cyrl-RS" sz="2400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6A6DF21-4DB7-9548-A2B0-D22CAF5E3843}"/>
              </a:ext>
            </a:extLst>
          </p:cNvPr>
          <p:cNvSpPr/>
          <p:nvPr/>
        </p:nvSpPr>
        <p:spPr>
          <a:xfrm>
            <a:off x="2207172" y="2932385"/>
            <a:ext cx="420414" cy="370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6842CA2-BFDA-9740-9E14-F902480A824F}"/>
              </a:ext>
            </a:extLst>
          </p:cNvPr>
          <p:cNvSpPr/>
          <p:nvPr/>
        </p:nvSpPr>
        <p:spPr>
          <a:xfrm>
            <a:off x="2701159" y="2932382"/>
            <a:ext cx="451944" cy="37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3866AA3-E43C-454F-87A0-BC2DEDFC2078}"/>
              </a:ext>
            </a:extLst>
          </p:cNvPr>
          <p:cNvSpPr/>
          <p:nvPr/>
        </p:nvSpPr>
        <p:spPr>
          <a:xfrm>
            <a:off x="3153103" y="2932379"/>
            <a:ext cx="588580" cy="36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55BFD62-1A8C-1E45-854C-85843AF9E34A}"/>
              </a:ext>
            </a:extLst>
          </p:cNvPr>
          <p:cNvSpPr/>
          <p:nvPr/>
        </p:nvSpPr>
        <p:spPr>
          <a:xfrm>
            <a:off x="3741683" y="2931498"/>
            <a:ext cx="525517" cy="37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6B084D3-C211-BD41-A303-25E206F6C4AD}"/>
              </a:ext>
            </a:extLst>
          </p:cNvPr>
          <p:cNvSpPr/>
          <p:nvPr/>
        </p:nvSpPr>
        <p:spPr>
          <a:xfrm flipH="1">
            <a:off x="4382711" y="2931497"/>
            <a:ext cx="525517" cy="37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1C58C6-F9D2-2244-8819-293E18C55E68}"/>
              </a:ext>
            </a:extLst>
          </p:cNvPr>
          <p:cNvSpPr/>
          <p:nvPr/>
        </p:nvSpPr>
        <p:spPr>
          <a:xfrm>
            <a:off x="4971291" y="2931497"/>
            <a:ext cx="525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DF3C4B8-4235-824D-A5D1-3FF1AC93D184}"/>
              </a:ext>
            </a:extLst>
          </p:cNvPr>
          <p:cNvSpPr/>
          <p:nvPr/>
        </p:nvSpPr>
        <p:spPr>
          <a:xfrm>
            <a:off x="5549256" y="2931497"/>
            <a:ext cx="536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ED428D0-8D91-CC4D-BD10-5B4B86A3FB2B}"/>
              </a:ext>
            </a:extLst>
          </p:cNvPr>
          <p:cNvSpPr/>
          <p:nvPr/>
        </p:nvSpPr>
        <p:spPr>
          <a:xfrm>
            <a:off x="6137836" y="2931497"/>
            <a:ext cx="473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B78B88C-0124-FF45-902A-BBC1D29F4A72}"/>
              </a:ext>
            </a:extLst>
          </p:cNvPr>
          <p:cNvSpPr/>
          <p:nvPr/>
        </p:nvSpPr>
        <p:spPr>
          <a:xfrm>
            <a:off x="6726417" y="2931497"/>
            <a:ext cx="525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C769044-90E7-CB43-81D7-6B190AD61408}"/>
              </a:ext>
            </a:extLst>
          </p:cNvPr>
          <p:cNvSpPr/>
          <p:nvPr/>
        </p:nvSpPr>
        <p:spPr>
          <a:xfrm flipH="1">
            <a:off x="7367445" y="2931497"/>
            <a:ext cx="407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32CA36D-7363-484A-BD43-BCFE0981B2DA}"/>
              </a:ext>
            </a:extLst>
          </p:cNvPr>
          <p:cNvSpPr/>
          <p:nvPr/>
        </p:nvSpPr>
        <p:spPr>
          <a:xfrm>
            <a:off x="7966841" y="2931497"/>
            <a:ext cx="441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FEB7CC5-03DD-9946-8A6A-3005C4881748}"/>
              </a:ext>
            </a:extLst>
          </p:cNvPr>
          <p:cNvSpPr/>
          <p:nvPr/>
        </p:nvSpPr>
        <p:spPr>
          <a:xfrm>
            <a:off x="8523890" y="2931497"/>
            <a:ext cx="483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1394056-CA8D-7C46-BA94-0ADE41CB3B22}"/>
              </a:ext>
            </a:extLst>
          </p:cNvPr>
          <p:cNvSpPr/>
          <p:nvPr/>
        </p:nvSpPr>
        <p:spPr>
          <a:xfrm>
            <a:off x="9122979" y="2931497"/>
            <a:ext cx="44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BD0CBCE-08D1-A648-AF24-B4757D7F587F}"/>
              </a:ext>
            </a:extLst>
          </p:cNvPr>
          <p:cNvSpPr/>
          <p:nvPr/>
        </p:nvSpPr>
        <p:spPr>
          <a:xfrm>
            <a:off x="9680027" y="2931497"/>
            <a:ext cx="451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EF61737-E2EE-974F-93B1-5D0422DD0013}"/>
              </a:ext>
            </a:extLst>
          </p:cNvPr>
          <p:cNvSpPr/>
          <p:nvPr/>
        </p:nvSpPr>
        <p:spPr>
          <a:xfrm>
            <a:off x="10247585" y="2931497"/>
            <a:ext cx="430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5D096CE-FFCB-8040-A69C-AE9B78133980}"/>
              </a:ext>
            </a:extLst>
          </p:cNvPr>
          <p:cNvSpPr/>
          <p:nvPr/>
        </p:nvSpPr>
        <p:spPr>
          <a:xfrm>
            <a:off x="3730975" y="4232342"/>
            <a:ext cx="4601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расте исти број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пута.</a:t>
            </a:r>
            <a:endParaRPr lang="sr-Cyrl-RS" sz="240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6830CDD2-1DB3-EE48-AD62-0103B07370D9}"/>
              </a:ext>
            </a:extLst>
          </p:cNvPr>
          <p:cNvSpPr/>
          <p:nvPr/>
        </p:nvSpPr>
        <p:spPr>
          <a:xfrm>
            <a:off x="3770056" y="4601783"/>
            <a:ext cx="4753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опада исти број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39CA3C9-9EFE-6946-B241-CBE2535533DB}"/>
              </a:ext>
            </a:extLst>
          </p:cNvPr>
          <p:cNvSpPr/>
          <p:nvPr/>
        </p:nvSpPr>
        <p:spPr>
          <a:xfrm>
            <a:off x="3586155" y="4951187"/>
            <a:ext cx="7092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расте исти број пута, као оба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чиниоца.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10424FA1-301F-AB4D-AEBB-42B421BB62AE}"/>
              </a:ext>
            </a:extLst>
          </p:cNvPr>
          <p:cNvSpPr/>
          <p:nvPr/>
        </p:nvSpPr>
        <p:spPr>
          <a:xfrm>
            <a:off x="3797198" y="5311728"/>
            <a:ext cx="6881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 опада исти број пута, као оба </a:t>
            </a:r>
            <a:r>
              <a:rPr lang="sr-Cyrl-RS" sz="24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чиниоца.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2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2433" y="-2463501"/>
            <a:ext cx="9038961" cy="8165053"/>
          </a:xfrm>
        </p:spPr>
        <p:txBody>
          <a:bodyPr/>
          <a:lstStyle/>
          <a:p>
            <a:pPr algn="l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(5. задатак 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на стр. 142) Оцу је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година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а сину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y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година. Отац је старији од сина 30 година. 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Попуни таблицу:</a:t>
            </a:r>
            <a:r>
              <a:rPr lang="sr-Cyrl-RS" sz="20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0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007" y="6286500"/>
            <a:ext cx="2974428" cy="345528"/>
          </a:xfrm>
        </p:spPr>
        <p:txBody>
          <a:bodyPr/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 РАЗРЕД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DA8A4C12-EF29-5A41-8ABE-6AE5A7915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35813"/>
              </p:ext>
            </p:extLst>
          </p:nvPr>
        </p:nvGraphicFramePr>
        <p:xfrm>
          <a:off x="1990165" y="2011680"/>
          <a:ext cx="4883973" cy="150607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33569">
                  <a:extLst>
                    <a:ext uri="{9D8B030D-6E8A-4147-A177-3AD203B41FA5}">
                      <a16:colId xmlns="" xmlns:a16="http://schemas.microsoft.com/office/drawing/2014/main" val="2806938714"/>
                    </a:ext>
                  </a:extLst>
                </a:gridCol>
                <a:gridCol w="691734">
                  <a:extLst>
                    <a:ext uri="{9D8B030D-6E8A-4147-A177-3AD203B41FA5}">
                      <a16:colId xmlns="" xmlns:a16="http://schemas.microsoft.com/office/drawing/2014/main" val="2845945273"/>
                    </a:ext>
                  </a:extLst>
                </a:gridCol>
                <a:gridCol w="691734">
                  <a:extLst>
                    <a:ext uri="{9D8B030D-6E8A-4147-A177-3AD203B41FA5}">
                      <a16:colId xmlns="" xmlns:a16="http://schemas.microsoft.com/office/drawing/2014/main" val="2656204591"/>
                    </a:ext>
                  </a:extLst>
                </a:gridCol>
                <a:gridCol w="691734">
                  <a:extLst>
                    <a:ext uri="{9D8B030D-6E8A-4147-A177-3AD203B41FA5}">
                      <a16:colId xmlns="" xmlns:a16="http://schemas.microsoft.com/office/drawing/2014/main" val="353831701"/>
                    </a:ext>
                  </a:extLst>
                </a:gridCol>
                <a:gridCol w="691734">
                  <a:extLst>
                    <a:ext uri="{9D8B030D-6E8A-4147-A177-3AD203B41FA5}">
                      <a16:colId xmlns="" xmlns:a16="http://schemas.microsoft.com/office/drawing/2014/main" val="4039760463"/>
                    </a:ext>
                  </a:extLst>
                </a:gridCol>
                <a:gridCol w="691734">
                  <a:extLst>
                    <a:ext uri="{9D8B030D-6E8A-4147-A177-3AD203B41FA5}">
                      <a16:colId xmlns="" xmlns:a16="http://schemas.microsoft.com/office/drawing/2014/main" val="77778407"/>
                    </a:ext>
                  </a:extLst>
                </a:gridCol>
                <a:gridCol w="691734">
                  <a:extLst>
                    <a:ext uri="{9D8B030D-6E8A-4147-A177-3AD203B41FA5}">
                      <a16:colId xmlns="" xmlns:a16="http://schemas.microsoft.com/office/drawing/2014/main" val="2993721889"/>
                    </a:ext>
                  </a:extLst>
                </a:gridCol>
              </a:tblGrid>
              <a:tr h="502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6338596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8229098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sr-Cyrl-R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345949380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8698238-C0A1-4E4B-B1F2-AC3D38432ABB}"/>
              </a:ext>
            </a:extLst>
          </p:cNvPr>
          <p:cNvSpPr/>
          <p:nvPr/>
        </p:nvSpPr>
        <p:spPr>
          <a:xfrm>
            <a:off x="1455465" y="3730534"/>
            <a:ext cx="8361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колико пута је отац био старији од сина када је син имао: </a:t>
            </a:r>
          </a:p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годину?  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година?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година?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r>
              <a:rPr lang="sr-Cyrl-R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Колико пута је син био млађи од оца, када је отац имао:</a:t>
            </a:r>
          </a:p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32 године?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година? </a:t>
            </a:r>
            <a:r>
              <a:rPr lang="sr-Latn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година? 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B5C82B0-1A56-BA4A-9F16-46CE72190C5C}"/>
              </a:ext>
            </a:extLst>
          </p:cNvPr>
          <p:cNvSpPr/>
          <p:nvPr/>
        </p:nvSpPr>
        <p:spPr>
          <a:xfrm>
            <a:off x="2774731" y="2046221"/>
            <a:ext cx="588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2ED0C6C-37B2-B54A-819A-EF430D8D37C4}"/>
              </a:ext>
            </a:extLst>
          </p:cNvPr>
          <p:cNvSpPr/>
          <p:nvPr/>
        </p:nvSpPr>
        <p:spPr>
          <a:xfrm>
            <a:off x="3489435" y="2596055"/>
            <a:ext cx="525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725F438-AE05-9C40-B09A-33C492BDE369}"/>
              </a:ext>
            </a:extLst>
          </p:cNvPr>
          <p:cNvSpPr/>
          <p:nvPr/>
        </p:nvSpPr>
        <p:spPr>
          <a:xfrm>
            <a:off x="4908331" y="2596055"/>
            <a:ext cx="504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CCA048B-5FF1-584A-BA66-9C89D2359D08}"/>
              </a:ext>
            </a:extLst>
          </p:cNvPr>
          <p:cNvSpPr/>
          <p:nvPr/>
        </p:nvSpPr>
        <p:spPr>
          <a:xfrm>
            <a:off x="5514224" y="2596056"/>
            <a:ext cx="576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A27B55E-94C1-444F-BE5B-DDB73DEE9314}"/>
              </a:ext>
            </a:extLst>
          </p:cNvPr>
          <p:cNvSpPr/>
          <p:nvPr/>
        </p:nvSpPr>
        <p:spPr>
          <a:xfrm>
            <a:off x="6306206" y="2011680"/>
            <a:ext cx="493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B7B8392-C511-9C48-8F04-F8BADFBB0EAA}"/>
              </a:ext>
            </a:extLst>
          </p:cNvPr>
          <p:cNvSpPr/>
          <p:nvPr/>
        </p:nvSpPr>
        <p:spPr>
          <a:xfrm>
            <a:off x="2774731" y="3098390"/>
            <a:ext cx="57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184D7A45-86BE-0146-8A2C-2FC081BD3D2C}"/>
              </a:ext>
            </a:extLst>
          </p:cNvPr>
          <p:cNvSpPr/>
          <p:nvPr/>
        </p:nvSpPr>
        <p:spPr>
          <a:xfrm>
            <a:off x="3062071" y="4112611"/>
            <a:ext cx="1289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пут 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1B31590-ABE6-D64B-A9CA-170426BABDBB}"/>
              </a:ext>
            </a:extLst>
          </p:cNvPr>
          <p:cNvSpPr/>
          <p:nvPr/>
        </p:nvSpPr>
        <p:spPr>
          <a:xfrm>
            <a:off x="3489435" y="3097816"/>
            <a:ext cx="537710" cy="36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083EF55-F795-6A4B-9269-F192D1674175}"/>
              </a:ext>
            </a:extLst>
          </p:cNvPr>
          <p:cNvSpPr/>
          <p:nvPr/>
        </p:nvSpPr>
        <p:spPr>
          <a:xfrm>
            <a:off x="4167167" y="3097816"/>
            <a:ext cx="537709" cy="36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3A6762C-F10B-8640-8BFD-87C301A85B07}"/>
              </a:ext>
            </a:extLst>
          </p:cNvPr>
          <p:cNvSpPr/>
          <p:nvPr/>
        </p:nvSpPr>
        <p:spPr>
          <a:xfrm>
            <a:off x="4844898" y="3087695"/>
            <a:ext cx="567930" cy="38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15A8E75-DCF7-DE43-B40D-FF8A2C1DFD0A}"/>
              </a:ext>
            </a:extLst>
          </p:cNvPr>
          <p:cNvSpPr/>
          <p:nvPr/>
        </p:nvSpPr>
        <p:spPr>
          <a:xfrm>
            <a:off x="5514223" y="3097816"/>
            <a:ext cx="686139" cy="36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DF2005F-CB58-6E4F-B509-3EF88E70DC87}"/>
              </a:ext>
            </a:extLst>
          </p:cNvPr>
          <p:cNvSpPr/>
          <p:nvPr/>
        </p:nvSpPr>
        <p:spPr>
          <a:xfrm>
            <a:off x="5256501" y="4119074"/>
            <a:ext cx="1345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пута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18EAEC9-A1AE-F043-9D13-3E5B5916D883}"/>
              </a:ext>
            </a:extLst>
          </p:cNvPr>
          <p:cNvSpPr/>
          <p:nvPr/>
        </p:nvSpPr>
        <p:spPr>
          <a:xfrm>
            <a:off x="7668988" y="4120773"/>
            <a:ext cx="1382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пута.</a:t>
            </a:r>
            <a:endParaRPr lang="sr-Cyrl-R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D7F64656-4EA0-A749-BB7F-478260E3C518}"/>
              </a:ext>
            </a:extLst>
          </p:cNvPr>
          <p:cNvSpPr/>
          <p:nvPr/>
        </p:nvSpPr>
        <p:spPr>
          <a:xfrm>
            <a:off x="3202253" y="4808376"/>
            <a:ext cx="1502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пута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A9BE5EA-A571-FB45-9B79-BE8BF00A3720}"/>
              </a:ext>
            </a:extLst>
          </p:cNvPr>
          <p:cNvSpPr/>
          <p:nvPr/>
        </p:nvSpPr>
        <p:spPr>
          <a:xfrm>
            <a:off x="5799700" y="4838227"/>
            <a:ext cx="1303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пута; </a:t>
            </a:r>
            <a:r>
              <a:rPr lang="sr-Latn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62A7BAB-B2A2-4C4D-BF4B-455EF23CB6D7}"/>
              </a:ext>
            </a:extLst>
          </p:cNvPr>
          <p:cNvSpPr/>
          <p:nvPr/>
        </p:nvSpPr>
        <p:spPr>
          <a:xfrm>
            <a:off x="8198452" y="4825485"/>
            <a:ext cx="1080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пута</a:t>
            </a:r>
            <a:r>
              <a:rPr lang="sr-Cyrl-R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7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5DA89-9689-4EB7-83A3-32913C232C3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450</Words>
  <Application>Microsoft Office PowerPoint</Application>
  <PresentationFormat>Widescreen</PresentationFormat>
  <Paragraphs>109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Impact</vt:lpstr>
      <vt:lpstr>Times New Roman</vt:lpstr>
      <vt:lpstr>Wingdings</vt:lpstr>
      <vt:lpstr>Crop</vt:lpstr>
      <vt:lpstr>ИЗРАЗИ СА ПРОМЈЕНЉИВОМ</vt:lpstr>
      <vt:lpstr>У математици користимо симболе (математичке знакове), који се зову промјенљиве, а то су обично слова енглеског алфабета: x, y, a, b, c,…          </vt:lpstr>
      <vt:lpstr>2. Можемо користити два слова a и b, да бисмо приказали однос два броја, без потребе да знамо који су то бројеви.            </vt:lpstr>
      <vt:lpstr>1. (4. задатак у уџбенику на стр. 142) Напиши израз који ће бити производ бројева x и y.   Промјене вриједности израза x・y посматрај попуњавајући таблицу: </vt:lpstr>
      <vt:lpstr>2. (5. задатак у уџбенику на стр. 142) Оцу је x година, а сину y година. Отац је старији од сина 30 година.  Попуни таблицу: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2020-05-27T07:30:40Z</dcterms:created>
  <dcterms:modified xsi:type="dcterms:W3CDTF">2020-05-30T21:20:27Z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