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9" r:id="rId2"/>
  </p:sld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B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223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45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93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99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ED855-2EDA-470B-AAA7-453A980E7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BF8531-7C02-4918-9BBC-CFE5F5AF1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A9450A-5242-47BA-8E75-F3F66552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479B47-8C77-4F17-AE54-FBECEC90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E064F9-B9A1-4FA2-993E-BC62CB37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30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1FE97-72CE-479D-9A14-A926AADB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8873B-92D1-43E9-938D-8C53AF6F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03E213-60B8-4AD6-8BF4-B43F7734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639F05-0BF6-4805-BE24-CCF83342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F7E1A7-47A0-44BD-AB92-52336471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22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4311A-382C-49BF-8041-2937665B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7F58E5-421B-450D-94D5-1A6E35E8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C6791F-5985-4C71-86C1-9A285711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BE6F4-0C1C-4607-A59D-E0A6D50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E55541-453F-4C9F-8BAD-55CB7916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7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600F0-A6D6-43E1-9DC6-8E2A73D7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7BE01-204B-4063-9BB6-8A0209FA4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4EFE7F-7D3E-4CD1-A5E3-39A2D6489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089ECC-2305-4DBA-BC9E-D923EFF9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8106E9-4C5F-43FC-9607-1169C9CC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7EBA17-DF0A-40FD-9D82-AAD2B56B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32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F4645-B97F-4C17-B1D3-A43E018E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112EC5-69B8-438A-AA31-693614FC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A62AF1-2E99-4756-B862-B8C63A80C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722F57-7F9F-40A3-B3EC-88F3B47F0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F4593E-96E3-4779-8575-199AD7D9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2ED62A-66AE-47FE-9C9A-E0D49C9A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9B0777-9470-43CC-AADC-D48DD7F6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E2401C-64CD-49DA-ABC8-B7078C99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98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8B6011-464B-4A86-9DFC-1C71DD12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C6CD24-68AE-427C-93D3-61442AE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49931E-C5B6-4E00-922F-F4444753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4FE1A8-896A-4D26-B6D9-2B0B53FC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40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8A6DEE-9542-4D05-998D-F6C2ABB9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033D21-7881-484D-9E6E-FB9D6B81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12EC18-8831-4AFA-9D7F-3203758F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49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47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DC7958-4781-4537-A7E7-55911BFA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8DFE5-D53C-4C10-8EE2-1669DC61B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592A3E-6F7E-4C86-B12D-198A31CFA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B09C4-7DEC-4784-A7D5-C0B05E3D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E8679B-0456-4580-9526-74683518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0D9B0-D159-4915-92D8-80352F56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83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D94B1-6FB9-446A-A769-6F585616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AFD1C2-99E5-41EE-AE92-3AB803776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8CEC34-31FB-48BB-981D-D5E057623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5E8DF5-3B4F-4A5D-B01D-84E21C0F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40CB85-4605-442D-A1FE-28A4FC26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7785D8-BFEF-4864-80FE-D1D38F22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05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99521-7182-40E8-A469-6FC40EB7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0890FB-CE41-4121-8E1F-C59D1E70B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7BD403-B58F-44F2-AA5D-FA25292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DA62BA-678F-4A48-9A64-39447B7A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24C25D-F812-4CF6-A6E9-25B4C151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55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5FF92D-DEAB-4BB1-BF25-6959F1543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25BAF8-107B-4342-8BB9-85C759F15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647FD7-2A1A-4A1E-AF13-561564BB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7FDC4A-4733-48E0-B844-9FFC5360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89E561-2A15-4256-BE8B-5A2AC8CF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71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31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5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535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9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95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11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57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0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BEC344-22A0-4133-A798-E696DB4A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A6795E-769F-4CB6-9DBA-7633987E0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B0CD70-C867-4B1C-B959-607A139AA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6D7B61-6545-41C9-960B-749D4D465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5128BD-74C2-46AC-B7A8-A532FCF81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9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823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DE00BB-F29F-4C14-8C8C-8EDA7946D3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CB94A-3034-4065-8DF2-580191562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248" y="354043"/>
            <a:ext cx="11647503" cy="1246157"/>
          </a:xfrm>
        </p:spPr>
        <p:txBody>
          <a:bodyPr>
            <a:normAutofit/>
          </a:bodyPr>
          <a:lstStyle/>
          <a:p>
            <a:r>
              <a:rPr lang="sr-Cyrl-R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Привреда и њене дјелатности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29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E46964-4895-446C-B6D6-E3D3A30FB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77"/>
            <a:ext cx="12192000" cy="68580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EABFCE70-6944-43DE-972D-C2A0AF1775D8}"/>
              </a:ext>
            </a:extLst>
          </p:cNvPr>
          <p:cNvSpPr/>
          <p:nvPr/>
        </p:nvSpPr>
        <p:spPr>
          <a:xfrm rot="232114">
            <a:off x="59943" y="119090"/>
            <a:ext cx="3150388" cy="189856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958579-2F2D-42E7-9529-D85C3E40FE7B}"/>
              </a:ext>
            </a:extLst>
          </p:cNvPr>
          <p:cNvSpPr txBox="1"/>
          <p:nvPr/>
        </p:nvSpPr>
        <p:spPr>
          <a:xfrm>
            <a:off x="619604" y="624431"/>
            <a:ext cx="265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/>
              <a:t>Привреда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43E4D8-F83C-4238-8F8C-40515FAE5308}"/>
              </a:ext>
            </a:extLst>
          </p:cNvPr>
          <p:cNvSpPr txBox="1"/>
          <p:nvPr/>
        </p:nvSpPr>
        <p:spPr>
          <a:xfrm>
            <a:off x="9152878" y="3787987"/>
            <a:ext cx="295041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2000" dirty="0"/>
              <a:t>Привреда је повезан скуп привредних </a:t>
            </a:r>
            <a:r>
              <a:rPr lang="sr-Cyrl-RS" sz="2000" dirty="0" smtClean="0"/>
              <a:t>дјелатнос</a:t>
            </a:r>
            <a:r>
              <a:rPr lang="sr-Cyrl-RS" sz="2000" dirty="0" smtClean="0"/>
              <a:t>т</a:t>
            </a:r>
            <a:r>
              <a:rPr lang="sr-Cyrl-RS" sz="2000" dirty="0" smtClean="0"/>
              <a:t>и</a:t>
            </a:r>
            <a:r>
              <a:rPr lang="sr-Cyrl-RS" sz="2000" dirty="0"/>
              <a:t>, које обухватају: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Прераду сировина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Производњу робе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Вршење услуга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Размјена и потрошња добара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2495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14E30CD0-93B1-4DBE-9E3A-E8F35574693E}"/>
              </a:ext>
            </a:extLst>
          </p:cNvPr>
          <p:cNvSpPr/>
          <p:nvPr/>
        </p:nvSpPr>
        <p:spPr>
          <a:xfrm>
            <a:off x="252042" y="59925"/>
            <a:ext cx="2823099" cy="202410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Људске потребе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air Economy, Inc.">
            <a:extLst>
              <a:ext uri="{FF2B5EF4-FFF2-40B4-BE49-F238E27FC236}">
                <a16:creationId xmlns:a16="http://schemas.microsoft.com/office/drawing/2014/main" xmlns="" id="{F17A03C5-F5FC-4EDA-B144-01F9045B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357" y="985423"/>
            <a:ext cx="5762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29F8355A-6974-491F-BAE6-24DBE8808DEE}"/>
              </a:ext>
            </a:extLst>
          </p:cNvPr>
          <p:cNvSpPr/>
          <p:nvPr/>
        </p:nvSpPr>
        <p:spPr>
          <a:xfrm>
            <a:off x="159797" y="3844031"/>
            <a:ext cx="4163628" cy="295404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Материјалне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Одјећа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Обућа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Храна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9397B808-96A3-485C-9846-7839EAA5F2C0}"/>
              </a:ext>
            </a:extLst>
          </p:cNvPr>
          <p:cNvSpPr/>
          <p:nvPr/>
        </p:nvSpPr>
        <p:spPr>
          <a:xfrm>
            <a:off x="8019496" y="133165"/>
            <a:ext cx="4000870" cy="295524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Нематеријалне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Здравство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Образовање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Култура</a:t>
            </a:r>
          </a:p>
          <a:p>
            <a:pPr algn="ctr"/>
            <a:endParaRPr lang="sr-Cyrl-R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FBBCAC7-B50C-4E00-B738-38BAAB663AA4}"/>
              </a:ext>
            </a:extLst>
          </p:cNvPr>
          <p:cNvCxnSpPr/>
          <p:nvPr/>
        </p:nvCxnSpPr>
        <p:spPr>
          <a:xfrm>
            <a:off x="3311371" y="816746"/>
            <a:ext cx="44299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B799F3D-6FFA-4FF6-8120-9552C8049C28}"/>
              </a:ext>
            </a:extLst>
          </p:cNvPr>
          <p:cNvCxnSpPr/>
          <p:nvPr/>
        </p:nvCxnSpPr>
        <p:spPr>
          <a:xfrm>
            <a:off x="1793289" y="2157274"/>
            <a:ext cx="603682" cy="1526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906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1E6C2">
                <a:alpha val="56000"/>
                <a:lumMod val="66000"/>
                <a:lumOff val="34000"/>
              </a:srgbClr>
            </a:gs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rgbClr val="CFE5C0"/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FA42F-02BC-4D28-837D-043FA56A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981"/>
            <a:ext cx="10515600" cy="823912"/>
          </a:xfr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sr-Cyrl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 који утичу на привреду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D85ECC-B874-42E6-B010-5EE56B721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2" t="16326"/>
          <a:stretch/>
        </p:blipFill>
        <p:spPr>
          <a:xfrm rot="342396">
            <a:off x="14601" y="3365516"/>
            <a:ext cx="2749588" cy="1776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xmlns="" id="{B0A91ABE-445D-4C69-AB45-9AC159F703EF}"/>
              </a:ext>
            </a:extLst>
          </p:cNvPr>
          <p:cNvSpPr/>
          <p:nvPr/>
        </p:nvSpPr>
        <p:spPr>
          <a:xfrm>
            <a:off x="1516544" y="782116"/>
            <a:ext cx="4474346" cy="305747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</a:rPr>
              <a:t>Рудна богатства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</a:rPr>
              <a:t>Рељеф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</a:rPr>
              <a:t>Воде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r-Cyrl-RS" dirty="0">
                <a:solidFill>
                  <a:schemeClr val="tx1"/>
                </a:solidFill>
              </a:rPr>
              <a:t>Земљиште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A1F9E941-E6BD-4187-933D-25FB04345767}"/>
              </a:ext>
            </a:extLst>
          </p:cNvPr>
          <p:cNvSpPr/>
          <p:nvPr/>
        </p:nvSpPr>
        <p:spPr>
          <a:xfrm>
            <a:off x="6118453" y="710214"/>
            <a:ext cx="4641283" cy="317198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Друштвени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Становништво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 структура: биолошка	                   економска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Капитал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Средства за рад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Научно-технолошке одлике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2CB7151-8F78-49BC-B335-2D9388792C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25389">
            <a:off x="2527664" y="3284915"/>
            <a:ext cx="3153557" cy="1727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D21D20-FF35-4920-A8F3-FD5068080E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6208">
            <a:off x="322327" y="5124619"/>
            <a:ext cx="2911010" cy="1637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11FF6F-27DE-486B-AD6E-7770D8DCE0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2278" y="4667941"/>
            <a:ext cx="2261509" cy="2261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D063034-7314-422D-9AA5-D46D9921FCF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88945">
            <a:off x="9111194" y="3329251"/>
            <a:ext cx="2815376" cy="1670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BA9F241-B284-4EDE-A1A2-A4733CEBED5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52065">
            <a:off x="5816788" y="3310581"/>
            <a:ext cx="2817178" cy="165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42E847F-768D-45A2-A52B-24DBBDD96C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00662">
            <a:off x="8918609" y="4993777"/>
            <a:ext cx="3025750" cy="1692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6021A99-D24E-43FF-BDDF-664BE6AA20E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93302">
            <a:off x="5628400" y="5000176"/>
            <a:ext cx="3193954" cy="1668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840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23F91A-6127-4D41-A0F7-8CCBF07E9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BDB24C-BB10-44BC-B3F5-CF44B9B52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2" y="0"/>
            <a:ext cx="3810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CFAEC2-516F-498F-AC9F-9DFC41D5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336" b="5128"/>
          <a:stretch/>
        </p:blipFill>
        <p:spPr>
          <a:xfrm>
            <a:off x="1825840" y="561512"/>
            <a:ext cx="8540318" cy="57349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15A9469-B317-4DA3-8F2F-D308DC18F570}"/>
              </a:ext>
            </a:extLst>
          </p:cNvPr>
          <p:cNvSpPr/>
          <p:nvPr/>
        </p:nvSpPr>
        <p:spPr>
          <a:xfrm>
            <a:off x="8382002" y="3136036"/>
            <a:ext cx="1677879" cy="7435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06AC9A-69F9-435C-9457-5B85422E6869}"/>
              </a:ext>
            </a:extLst>
          </p:cNvPr>
          <p:cNvSpPr/>
          <p:nvPr/>
        </p:nvSpPr>
        <p:spPr>
          <a:xfrm>
            <a:off x="8202966" y="2050742"/>
            <a:ext cx="2059619" cy="1908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EE205F-7ED4-46CF-BE37-FE7D239AF6DF}"/>
              </a:ext>
            </a:extLst>
          </p:cNvPr>
          <p:cNvSpPr/>
          <p:nvPr/>
        </p:nvSpPr>
        <p:spPr>
          <a:xfrm>
            <a:off x="7821227" y="3320249"/>
            <a:ext cx="710214" cy="42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88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79DF0A-2826-4B8A-9340-EE444CA98C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539"/>
          <a:stretch/>
        </p:blipFill>
        <p:spPr>
          <a:xfrm>
            <a:off x="0" y="0"/>
            <a:ext cx="9833383" cy="6858000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61F400B0-1847-40CE-97FE-BD2D37E4E51F}"/>
              </a:ext>
            </a:extLst>
          </p:cNvPr>
          <p:cNvSpPr/>
          <p:nvPr/>
        </p:nvSpPr>
        <p:spPr>
          <a:xfrm>
            <a:off x="6096000" y="0"/>
            <a:ext cx="6045693" cy="312493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Индустрија</a:t>
            </a:r>
            <a:r>
              <a:rPr lang="sr-Cyrl-RS" dirty="0">
                <a:solidFill>
                  <a:schemeClr val="tx1"/>
                </a:solidFill>
              </a:rPr>
              <a:t> – производи средства за производњу за све привредне гране тј. означава фабричку дјелатност. </a:t>
            </a:r>
          </a:p>
          <a:p>
            <a:pPr algn="ctr"/>
            <a:r>
              <a:rPr lang="sr-Cyrl-RS" dirty="0">
                <a:solidFill>
                  <a:schemeClr val="tx1"/>
                </a:solidFill>
              </a:rPr>
              <a:t>Сировине и полупроизводи прерађују се помоћу машинских и хемијских средстава у готове производе.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479F4A71-F8B2-45DF-A5B8-04FE33118CF7}"/>
              </a:ext>
            </a:extLst>
          </p:cNvPr>
          <p:cNvSpPr/>
          <p:nvPr/>
        </p:nvSpPr>
        <p:spPr>
          <a:xfrm>
            <a:off x="6448147" y="2523478"/>
            <a:ext cx="5743853" cy="342456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</a:rPr>
              <a:t>Индустрија се дијели на: </a:t>
            </a:r>
          </a:p>
          <a:p>
            <a:pPr marL="285750" indent="-285750" algn="ctr">
              <a:buFontTx/>
              <a:buChar char="-"/>
            </a:pPr>
            <a:r>
              <a:rPr lang="sr-Cyrl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Тешку</a:t>
            </a:r>
            <a:r>
              <a:rPr lang="sr-Cyrl-RS" dirty="0">
                <a:solidFill>
                  <a:schemeClr val="tx1"/>
                </a:solidFill>
              </a:rPr>
              <a:t> (енергетика, металургија, машинска индустрија, тешка хемијска индустрија, индустрија грађевинског материјала)</a:t>
            </a:r>
          </a:p>
          <a:p>
            <a:pPr marL="285750" indent="-285750" algn="ctr">
              <a:buFontTx/>
              <a:buChar char="-"/>
            </a:pPr>
            <a:r>
              <a:rPr lang="sr-Cyrl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Лаку</a:t>
            </a:r>
            <a:r>
              <a:rPr lang="sr-Cyrl-RS" dirty="0">
                <a:solidFill>
                  <a:schemeClr val="tx1"/>
                </a:solidFill>
              </a:rPr>
              <a:t> (прехрамбена, текстилна, дрвна, обућа и галантерија, лака хемијска индустрија)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74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BF4851-79F7-43EA-BECE-4FA3DC70B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717" b="86232" l="2769" r="96846">
                        <a14:foregroundMark x1="27154" y1="14734" x2="28154" y2="30837"/>
                        <a14:foregroundMark x1="27308" y1="15056" x2="31462" y2="13205"/>
                        <a14:foregroundMark x1="36462" y1="11675" x2="39769" y2="11514"/>
                        <a14:foregroundMark x1="72692" y1="31079" x2="73923" y2="26006"/>
                        <a14:foregroundMark x1="72154" y1="38486" x2="72154" y2="31723"/>
                        <a14:foregroundMark x1="75154" y1="44686" x2="75000" y2="35749"/>
                        <a14:foregroundMark x1="82538" y1="31562" x2="82308" y2="32770"/>
                      </a14:backgroundRemoval>
                    </a14:imgEffect>
                  </a14:imgLayer>
                </a14:imgProps>
              </a:ext>
            </a:extLst>
          </a:blip>
          <a:srcRect l="4949" r="5181" b="14251"/>
          <a:stretch/>
        </p:blipFill>
        <p:spPr>
          <a:xfrm>
            <a:off x="5365072" y="634754"/>
            <a:ext cx="6826928" cy="6223246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E668F060-A8CE-4160-A3B5-9E387F942ACB}"/>
              </a:ext>
            </a:extLst>
          </p:cNvPr>
          <p:cNvSpPr/>
          <p:nvPr/>
        </p:nvSpPr>
        <p:spPr>
          <a:xfrm>
            <a:off x="195308" y="71023"/>
            <a:ext cx="5900692" cy="392392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Индустрализација</a:t>
            </a:r>
            <a:r>
              <a:rPr lang="sr-Cyrl-RS" dirty="0">
                <a:solidFill>
                  <a:schemeClr val="tx1"/>
                </a:solidFill>
              </a:rPr>
              <a:t> </a:t>
            </a:r>
            <a:r>
              <a:rPr lang="sr-Cyrl-RS" sz="2000" dirty="0">
                <a:solidFill>
                  <a:schemeClr val="tx1"/>
                </a:solidFill>
              </a:rPr>
              <a:t>је процес развоја индустријске дјелатности.</a:t>
            </a:r>
          </a:p>
          <a:p>
            <a:pPr algn="ctr"/>
            <a:r>
              <a:rPr lang="sr-Cyrl-RS" sz="2000" dirty="0">
                <a:solidFill>
                  <a:schemeClr val="tx1"/>
                </a:solidFill>
              </a:rPr>
              <a:t>Утиче на процесе урбанизације становништва, ширења трговине, регионалну неравномјерност развоја, те промјене у животној средини и др.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47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2524"/>
      </a:dk2>
      <a:lt2>
        <a:srgbClr val="E8E4E2"/>
      </a:lt2>
      <a:accent1>
        <a:srgbClr val="78A7C1"/>
      </a:accent1>
      <a:accent2>
        <a:srgbClr val="79ABA8"/>
      </a:accent2>
      <a:accent3>
        <a:srgbClr val="909ECC"/>
      </a:accent3>
      <a:accent4>
        <a:srgbClr val="C1787B"/>
      </a:accent4>
      <a:accent5>
        <a:srgbClr val="C4997F"/>
      </a:accent5>
      <a:accent6>
        <a:srgbClr val="AFA16D"/>
      </a:accent6>
      <a:hlink>
        <a:srgbClr val="A7765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148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BrushVTI</vt:lpstr>
      <vt:lpstr>Office Theme</vt:lpstr>
      <vt:lpstr>Привреда и њене дјелатности</vt:lpstr>
      <vt:lpstr>Slide 2</vt:lpstr>
      <vt:lpstr>Slide 3</vt:lpstr>
      <vt:lpstr>Фактори који утичу на привреду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Jevtic</dc:creator>
  <cp:lastModifiedBy>Tanasic Sladjana</cp:lastModifiedBy>
  <cp:revision>15</cp:revision>
  <dcterms:created xsi:type="dcterms:W3CDTF">2020-05-21T15:27:01Z</dcterms:created>
  <dcterms:modified xsi:type="dcterms:W3CDTF">2020-05-26T11:27:03Z</dcterms:modified>
</cp:coreProperties>
</file>