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9" r:id="rId5"/>
    <p:sldId id="270" r:id="rId6"/>
    <p:sldId id="263" r:id="rId7"/>
    <p:sldId id="258" r:id="rId8"/>
    <p:sldId id="267" r:id="rId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00"/>
    <a:srgbClr val="FF0000"/>
    <a:srgbClr val="7CA69D"/>
    <a:srgbClr val="C6D8D4"/>
    <a:srgbClr val="C1DDC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09" autoAdjust="0"/>
    <p:restoredTop sz="94660" autoAdjust="0"/>
  </p:normalViewPr>
  <p:slideViewPr>
    <p:cSldViewPr>
      <p:cViewPr varScale="1">
        <p:scale>
          <a:sx n="69" d="100"/>
          <a:sy n="69" d="100"/>
        </p:scale>
        <p:origin x="-74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91B56-2E0C-4F8F-A10C-44BB6D776D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6534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D4267-0C7F-4856-AD78-B2921130CB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9940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DCB7F-5659-4CF7-B3D0-C3EC61A944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67384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D1B6C-E11D-4B34-8076-46FE0B3C2F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2601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ABB51-AD35-4EC8-9467-EDC74339D5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60245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53428-A049-446C-AAA9-5C5180151B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62193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F852E-6FEE-433F-A106-5BCB883BB5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48735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EC502-952D-44C8-B08E-52B677B00B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287705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8089E-32D9-43F8-BBD3-B9F84D4D6A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56633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80603-FB85-4317-9221-ED5FEEA534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0168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20A94-CE1E-43A4-B541-AEF9F80FAE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2354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164BB64-BD2E-4CA6-A1E9-720A5B7C3C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847850" y="2133600"/>
            <a:ext cx="8713788" cy="2592388"/>
          </a:xfrm>
        </p:spPr>
        <p:txBody>
          <a:bodyPr/>
          <a:lstStyle/>
          <a:p>
            <a:pPr eaLnBrk="1" hangingPunct="1"/>
            <a:r>
              <a:rPr lang="sr-Cyrl-BA" altLang="en-US" sz="600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Краљевина Југославија</a:t>
            </a:r>
            <a:br>
              <a:rPr lang="sr-Cyrl-BA" altLang="en-US" sz="600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r-Cyrl-BA" altLang="en-US" sz="600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 Другом свјетском рату</a:t>
            </a:r>
            <a:endParaRPr lang="en-US" altLang="en-US" sz="600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1776413" y="981075"/>
            <a:ext cx="4392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cs typeface="Calibri" panose="020F0502020204030204" pitchFamily="34" charset="0"/>
              </a:rPr>
              <a:t>Познавање друштва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 txBox="1">
            <a:spLocks noChangeArrowheads="1"/>
          </p:cNvSpPr>
          <p:nvPr/>
        </p:nvSpPr>
        <p:spPr bwMode="auto">
          <a:xfrm>
            <a:off x="4303713" y="444500"/>
            <a:ext cx="4752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en-US" sz="3200" b="1">
                <a:solidFill>
                  <a:schemeClr val="bg1"/>
                </a:solidFill>
              </a:rPr>
              <a:t> </a:t>
            </a:r>
            <a:r>
              <a:rPr lang="sr-Cyrl-BA" altLang="en-US" sz="3200">
                <a:solidFill>
                  <a:schemeClr val="bg1"/>
                </a:solidFill>
              </a:rPr>
              <a:t>КВИЗ ЗНАЊА</a:t>
            </a:r>
            <a:endParaRPr lang="en-US" altLang="en-US" sz="3200">
              <a:solidFill>
                <a:schemeClr val="bg1"/>
              </a:solidFill>
            </a:endParaRP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479425" y="1257300"/>
            <a:ext cx="467995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cs typeface="Calibri" panose="020F0502020204030204" pitchFamily="34" charset="0"/>
              </a:rPr>
              <a:t>1. Каквом Савезу је приступила Краљевина Југославија?</a:t>
            </a:r>
            <a:endParaRPr lang="en-US" altLang="en-US" sz="320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3888" y="3357563"/>
            <a:ext cx="3816350" cy="2613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sr-Cyrl-BA" sz="3200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А. Двојном пакту</a:t>
            </a:r>
            <a:endParaRPr lang="en-US" sz="3200" dirty="0">
              <a:solidFill>
                <a:schemeClr val="bg1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sr-Cyrl-BA" sz="3200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Б. Тројном</a:t>
            </a:r>
            <a:r>
              <a:rPr lang="en-US" sz="3200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Cyrl-BA" sz="3200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пакту</a:t>
            </a:r>
            <a:endParaRPr lang="en-US" sz="3200" dirty="0">
              <a:solidFill>
                <a:schemeClr val="bg1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sr-Cyrl-BA" sz="3200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В. Није приступила никаквом Савезу</a:t>
            </a:r>
            <a:endParaRPr lang="en-US" sz="3200" dirty="0">
              <a:solidFill>
                <a:schemeClr val="bg1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23888" y="4164013"/>
            <a:ext cx="503237" cy="503237"/>
          </a:xfrm>
          <a:prstGeom prst="ellipse">
            <a:avLst/>
          </a:prstGeom>
          <a:noFill/>
          <a:ln w="22225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751513" y="1249363"/>
            <a:ext cx="6096000" cy="484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sr-Cyrl-BA" altLang="en-US" sz="3200" dirty="0" smtClean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2. Шта се десило у Краљевини Југославији након приступања Тројног пакта?</a:t>
            </a:r>
            <a:endParaRPr lang="sr-Cyrl-BA" altLang="en-US" sz="3200" dirty="0" smtClean="0">
              <a:solidFill>
                <a:schemeClr val="bg1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endParaRPr lang="sr-Cyrl-BA" altLang="en-US" sz="3200" dirty="0" smtClean="0">
              <a:solidFill>
                <a:schemeClr val="bg1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sr-Cyrl-BA" altLang="en-US" sz="3200" dirty="0" smtClean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А. Избиле су демострације</a:t>
            </a:r>
            <a:endParaRPr lang="en-US" altLang="en-US" sz="3200" dirty="0" smtClean="0">
              <a:solidFill>
                <a:schemeClr val="bg1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sr-Cyrl-BA" altLang="en-US" sz="3200" dirty="0" smtClean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Б. Подржано је потписивање</a:t>
            </a:r>
            <a:endParaRPr lang="en-US" altLang="en-US" sz="3200" dirty="0" smtClean="0">
              <a:solidFill>
                <a:schemeClr val="bg1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sr-Cyrl-BA" altLang="en-US" sz="3200" dirty="0" smtClean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В. Народу је било свеједно</a:t>
            </a:r>
            <a:endParaRPr lang="en-US" altLang="en-US" sz="3200" dirty="0" smtClean="0">
              <a:solidFill>
                <a:schemeClr val="bg1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en-US" sz="32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735638" y="3538538"/>
            <a:ext cx="504825" cy="503237"/>
          </a:xfrm>
          <a:prstGeom prst="ellipse">
            <a:avLst/>
          </a:prstGeom>
          <a:noFill/>
          <a:ln w="22225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8313" y="663575"/>
            <a:ext cx="6096000" cy="11906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sr-Cyrl-BA" sz="3200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3. У које вријеме, 6. априла је бомбардован Београд?</a:t>
            </a:r>
            <a:endParaRPr lang="en-US" sz="3200" dirty="0">
              <a:solidFill>
                <a:schemeClr val="bg1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79425" y="2400300"/>
            <a:ext cx="60960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cs typeface="Calibri" panose="020F0502020204030204" pitchFamily="34" charset="0"/>
              </a:rPr>
              <a:t>А. У касним вечерњим сатима</a:t>
            </a:r>
            <a:endParaRPr lang="en-US" altLang="en-US" sz="320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cs typeface="Calibri" panose="020F0502020204030204" pitchFamily="34" charset="0"/>
              </a:rPr>
              <a:t>Б. Тачно у подне</a:t>
            </a:r>
            <a:endParaRPr lang="en-US" altLang="en-US" sz="320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cs typeface="Calibri" panose="020F0502020204030204" pitchFamily="34" charset="0"/>
              </a:rPr>
              <a:t>В. У раним јутарњим сатима</a:t>
            </a:r>
            <a:endParaRPr lang="en-US" altLang="en-US" sz="320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79425" y="3910013"/>
            <a:ext cx="503238" cy="504825"/>
          </a:xfrm>
          <a:prstGeom prst="ellipse">
            <a:avLst/>
          </a:prstGeom>
          <a:noFill/>
          <a:ln w="22225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26175" y="615950"/>
            <a:ext cx="6096000" cy="11906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sr-Cyrl-BA" sz="3200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4. Ко је све учествовао у нападу на Краљевину Југославију?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226175" y="2289175"/>
            <a:ext cx="6096000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cs typeface="Calibri" panose="020F0502020204030204" pitchFamily="34" charset="0"/>
              </a:rPr>
              <a:t>А. Њемачка, Турска, Грчка и Румунија</a:t>
            </a:r>
            <a:endParaRPr lang="en-US" altLang="en-US" sz="320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cs typeface="Calibri" panose="020F0502020204030204" pitchFamily="34" charset="0"/>
              </a:rPr>
              <a:t>Б. Њемачка, Бугарска, Италија, Мађарска</a:t>
            </a:r>
            <a:endParaRPr lang="en-US" altLang="en-US" sz="320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cs typeface="Calibri" panose="020F0502020204030204" pitchFamily="34" charset="0"/>
              </a:rPr>
              <a:t>В. Њемачка, Пољска, Румунија, Албанија</a:t>
            </a:r>
            <a:endParaRPr lang="en-US" altLang="en-US" sz="320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226175" y="3657600"/>
            <a:ext cx="503238" cy="504825"/>
          </a:xfrm>
          <a:prstGeom prst="ellipse">
            <a:avLst/>
          </a:prstGeom>
          <a:noFill/>
          <a:ln w="22225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334963" y="876300"/>
            <a:ext cx="6096000" cy="456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cs typeface="Calibri" panose="020F0502020204030204" pitchFamily="34" charset="0"/>
              </a:rPr>
              <a:t>5. Колико дуго је трајао одбрамбени рат Краљевине Југо</a:t>
            </a:r>
            <a:r>
              <a:rPr lang="en-US" altLang="en-US" sz="3200">
                <a:solidFill>
                  <a:schemeClr val="bg1"/>
                </a:solidFill>
                <a:cs typeface="Calibri" panose="020F0502020204030204" pitchFamily="34" charset="0"/>
              </a:rPr>
              <a:t>c</a:t>
            </a:r>
            <a:r>
              <a:rPr lang="sr-Cyrl-BA" altLang="en-US" sz="3200">
                <a:solidFill>
                  <a:schemeClr val="bg1"/>
                </a:solidFill>
                <a:cs typeface="Calibri" panose="020F0502020204030204" pitchFamily="34" charset="0"/>
              </a:rPr>
              <a:t>лавије?</a:t>
            </a: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endParaRPr lang="en-US" altLang="en-US" sz="320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cs typeface="Calibri" panose="020F0502020204030204" pitchFamily="34" charset="0"/>
              </a:rPr>
              <a:t>А. 70 дана</a:t>
            </a:r>
            <a:endParaRPr lang="en-US" altLang="en-US" sz="320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cs typeface="Calibri" panose="020F0502020204030204" pitchFamily="34" charset="0"/>
              </a:rPr>
              <a:t>Б. 11 дана</a:t>
            </a:r>
            <a:endParaRPr lang="en-US" altLang="en-US" sz="320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cs typeface="Calibri" panose="020F0502020204030204" pitchFamily="34" charset="0"/>
              </a:rPr>
              <a:t>В. Годину дана</a:t>
            </a:r>
            <a:endParaRPr lang="en-US" altLang="en-US" sz="320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63525" y="4149725"/>
            <a:ext cx="503238" cy="503238"/>
          </a:xfrm>
          <a:prstGeom prst="ellipse">
            <a:avLst/>
          </a:prstGeom>
          <a:noFill/>
          <a:ln w="22225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51538" y="817563"/>
            <a:ext cx="6096000" cy="4699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sr-Cyrl-BA" sz="3200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6. Када је потписана капитулација Краљевине Југославије?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endParaRPr lang="sr-Cyrl-BA" sz="3200" dirty="0">
              <a:solidFill>
                <a:schemeClr val="bg1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endParaRPr lang="sr-Cyrl-BA" sz="3200" dirty="0">
              <a:solidFill>
                <a:schemeClr val="bg1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sr-Cyrl-BA" sz="3200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А. Деветог маја 1945.</a:t>
            </a:r>
            <a:endParaRPr lang="en-US" sz="3200" dirty="0">
              <a:solidFill>
                <a:schemeClr val="bg1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sr-Cyrl-BA" sz="3200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Б. Шестог априла 1941.</a:t>
            </a:r>
            <a:endParaRPr lang="en-US" sz="3200" dirty="0">
              <a:solidFill>
                <a:schemeClr val="bg1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sr-Cyrl-BA" sz="3200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В. Седамнаестог априла 1941. </a:t>
            </a:r>
            <a:endParaRPr lang="en-US" sz="3200" dirty="0">
              <a:solidFill>
                <a:schemeClr val="bg1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927725" y="4941888"/>
            <a:ext cx="503238" cy="503237"/>
          </a:xfrm>
          <a:prstGeom prst="ellipse">
            <a:avLst/>
          </a:prstGeom>
          <a:noFill/>
          <a:ln w="22225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550863" y="692150"/>
            <a:ext cx="6096000" cy="510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3200">
                <a:solidFill>
                  <a:schemeClr val="bg1"/>
                </a:solidFill>
                <a:cs typeface="Calibri" panose="020F0502020204030204" pitchFamily="34" charset="0"/>
              </a:rPr>
              <a:t>7. </a:t>
            </a:r>
            <a:r>
              <a:rPr lang="sr-Cyrl-BA" altLang="en-US" sz="3200">
                <a:solidFill>
                  <a:schemeClr val="bg1"/>
                </a:solidFill>
                <a:cs typeface="Calibri" panose="020F0502020204030204" pitchFamily="34" charset="0"/>
              </a:rPr>
              <a:t>НДХ је заузимала простор:</a:t>
            </a:r>
            <a:endParaRPr lang="en-US" altLang="en-US" sz="320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endParaRPr lang="en-US" altLang="en-US" sz="320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cs typeface="Calibri" panose="020F0502020204030204" pitchFamily="34" charset="0"/>
              </a:rPr>
              <a:t>А. Дијелове Црне Горе и дијелове Словеније</a:t>
            </a:r>
            <a:endParaRPr lang="en-US" altLang="en-US" sz="320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cs typeface="Calibri" panose="020F0502020204030204" pitchFamily="34" charset="0"/>
              </a:rPr>
              <a:t>Б. Читав простор БиХ, дијелове </a:t>
            </a:r>
            <a:r>
              <a:rPr lang="en-US" altLang="en-US" sz="3200">
                <a:solidFill>
                  <a:schemeClr val="bg1"/>
                </a:solidFill>
                <a:cs typeface="Calibri" panose="020F0502020204030204" pitchFamily="34" charset="0"/>
              </a:rPr>
              <a:t>X</a:t>
            </a:r>
            <a:r>
              <a:rPr lang="sr-Cyrl-BA" altLang="en-US" sz="3200">
                <a:solidFill>
                  <a:schemeClr val="bg1"/>
                </a:solidFill>
                <a:cs typeface="Calibri" panose="020F0502020204030204" pitchFamily="34" charset="0"/>
              </a:rPr>
              <a:t>рватске и Срем</a:t>
            </a:r>
            <a:endParaRPr lang="en-US" altLang="en-US" sz="320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cs typeface="Calibri" panose="020F0502020204030204" pitchFamily="34" charset="0"/>
              </a:rPr>
              <a:t>В. Дијелове Бугарске, Шумадију и Херцеговину</a:t>
            </a:r>
            <a:endParaRPr lang="en-US" altLang="en-US" sz="320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523875" y="3429000"/>
            <a:ext cx="504825" cy="503238"/>
          </a:xfrm>
          <a:prstGeom prst="ellipse">
            <a:avLst/>
          </a:prstGeom>
          <a:noFill/>
          <a:ln w="22225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115175" y="692150"/>
            <a:ext cx="5111750" cy="400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3200">
                <a:solidFill>
                  <a:schemeClr val="bg1"/>
                </a:solidFill>
                <a:cs typeface="Calibri" panose="020F0502020204030204" pitchFamily="34" charset="0"/>
              </a:rPr>
              <a:t>8. </a:t>
            </a:r>
            <a:r>
              <a:rPr lang="sr-Cyrl-BA" altLang="en-US" sz="3200">
                <a:solidFill>
                  <a:schemeClr val="bg1"/>
                </a:solidFill>
                <a:cs typeface="Calibri" panose="020F0502020204030204" pitchFamily="34" charset="0"/>
              </a:rPr>
              <a:t>Највећи концентрациони логор био</a:t>
            </a:r>
            <a:r>
              <a:rPr lang="en-US" altLang="en-US" sz="3200">
                <a:solidFill>
                  <a:schemeClr val="bg1"/>
                </a:solidFill>
                <a:cs typeface="Calibri" panose="020F0502020204030204" pitchFamily="34" charset="0"/>
              </a:rPr>
              <a:t> </a:t>
            </a:r>
            <a:r>
              <a:rPr lang="sr-Cyrl-BA" altLang="en-US" sz="3200">
                <a:solidFill>
                  <a:schemeClr val="bg1"/>
                </a:solidFill>
                <a:cs typeface="Calibri" panose="020F0502020204030204" pitchFamily="34" charset="0"/>
              </a:rPr>
              <a:t>је у:</a:t>
            </a:r>
            <a:endParaRPr lang="en-US" altLang="en-US" sz="320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endParaRPr lang="en-US" altLang="en-US" sz="320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cs typeface="Calibri" panose="020F0502020204030204" pitchFamily="34" charset="0"/>
              </a:rPr>
              <a:t>А. Јасеновцу</a:t>
            </a:r>
            <a:endParaRPr lang="en-US" altLang="en-US" sz="320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cs typeface="Calibri" panose="020F0502020204030204" pitchFamily="34" charset="0"/>
              </a:rPr>
              <a:t>Б.  Шамцу</a:t>
            </a:r>
            <a:endParaRPr lang="en-US" altLang="en-US" sz="320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cs typeface="Calibri" panose="020F0502020204030204" pitchFamily="34" charset="0"/>
              </a:rPr>
              <a:t>В. Мостару</a:t>
            </a:r>
            <a:endParaRPr lang="en-US" altLang="en-US" sz="320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115175" y="2708275"/>
            <a:ext cx="503238" cy="504825"/>
          </a:xfrm>
          <a:prstGeom prst="ellipse">
            <a:avLst/>
          </a:prstGeom>
          <a:noFill/>
          <a:ln w="22225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9788" y="404813"/>
            <a:ext cx="5545137" cy="6865937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endParaRPr lang="hr-HR" altLang="en-US" sz="3200" smtClean="0"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3200" smtClean="0">
                <a:solidFill>
                  <a:schemeClr val="bg1"/>
                </a:solidFill>
                <a:cs typeface="Arial" panose="020B0604020202020204" pitchFamily="34" charset="0"/>
              </a:rPr>
              <a:t>9. </a:t>
            </a:r>
            <a:r>
              <a:rPr lang="sr-Cyrl-BA" altLang="en-US" sz="3200" smtClean="0">
                <a:solidFill>
                  <a:schemeClr val="bg1"/>
                </a:solidFill>
                <a:cs typeface="Arial" panose="020B0604020202020204" pitchFamily="34" charset="0"/>
              </a:rPr>
              <a:t>Ко је био на челу </a:t>
            </a:r>
            <a:r>
              <a:rPr lang="sr-Cyrl-BA" altLang="en-US" sz="3200" smtClean="0">
                <a:solidFill>
                  <a:schemeClr val="bg1"/>
                </a:solidFill>
                <a:cs typeface="Calibri" panose="020F0502020204030204" pitchFamily="34" charset="0"/>
              </a:rPr>
              <a:t>четничког</a:t>
            </a:r>
            <a:r>
              <a:rPr lang="sr-Cyrl-BA" altLang="en-US" sz="3200" smtClean="0">
                <a:solidFill>
                  <a:schemeClr val="bg1"/>
                </a:solidFill>
                <a:cs typeface="Arial" panose="020B0604020202020204" pitchFamily="34" charset="0"/>
              </a:rPr>
              <a:t> покрета</a:t>
            </a:r>
            <a:r>
              <a:rPr lang="en-US" altLang="en-US" sz="3200" smtClean="0">
                <a:solidFill>
                  <a:schemeClr val="bg1"/>
                </a:solidFill>
                <a:cs typeface="Arial" panose="020B0604020202020204" pitchFamily="34" charset="0"/>
              </a:rPr>
              <a:t>?</a:t>
            </a:r>
            <a:endParaRPr lang="sr-Cyrl-BA" altLang="en-US" sz="320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sr-Cyrl-BA" altLang="en-US" sz="320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sr-Cyrl-BA" altLang="en-US" sz="3200" smtClean="0">
                <a:solidFill>
                  <a:schemeClr val="bg1"/>
                </a:solidFill>
                <a:cs typeface="Arial" panose="020B0604020202020204" pitchFamily="34" charset="0"/>
              </a:rPr>
              <a:t>А. Гаврило Принцип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sr-Cyrl-BA" altLang="en-US" sz="3200" smtClean="0">
                <a:solidFill>
                  <a:schemeClr val="bg1"/>
                </a:solidFill>
                <a:cs typeface="Arial" panose="020B0604020202020204" pitchFamily="34" charset="0"/>
              </a:rPr>
              <a:t>Б. Драгољуб Дража Михаиловић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sr-Cyrl-BA" altLang="en-US" sz="3200" smtClean="0">
                <a:solidFill>
                  <a:schemeClr val="bg1"/>
                </a:solidFill>
                <a:cs typeface="Arial" panose="020B0604020202020204" pitchFamily="34" charset="0"/>
              </a:rPr>
              <a:t>В. Анте Павелић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sr-Cyrl-BA" altLang="en-US" sz="3200" smtClean="0">
                <a:solidFill>
                  <a:schemeClr val="bg1"/>
                </a:solidFill>
                <a:cs typeface="Arial" panose="020B0604020202020204" pitchFamily="34" charset="0"/>
              </a:rPr>
              <a:t>   </a:t>
            </a:r>
            <a:endParaRPr lang="en-US" altLang="en-US" sz="3200" smtClean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888163" y="836613"/>
            <a:ext cx="561657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cs typeface="Calibri" panose="020F0502020204030204" pitchFamily="34" charset="0"/>
              </a:rPr>
              <a:t>10. На челу партизанског покрета био је: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sr-Cyrl-BA" altLang="en-US" sz="320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cs typeface="Calibri" panose="020F0502020204030204" pitchFamily="34" charset="0"/>
              </a:rPr>
              <a:t>А. Јосип Броз Тито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cs typeface="Calibri" panose="020F0502020204030204" pitchFamily="34" charset="0"/>
              </a:rPr>
              <a:t>Б. Степа Степановић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cs typeface="Calibri" panose="020F0502020204030204" pitchFamily="34" charset="0"/>
              </a:rPr>
              <a:t>В. Петар </a:t>
            </a:r>
            <a:r>
              <a:rPr lang="en-US" altLang="en-US" sz="3200">
                <a:solidFill>
                  <a:schemeClr val="bg1"/>
                </a:solidFill>
                <a:cs typeface="Calibri" panose="020F0502020204030204" pitchFamily="34" charset="0"/>
              </a:rPr>
              <a:t>II</a:t>
            </a:r>
            <a:r>
              <a:rPr lang="sr-Cyrl-BA" altLang="en-US" sz="3200">
                <a:solidFill>
                  <a:schemeClr val="bg1"/>
                </a:solidFill>
                <a:cs typeface="Calibri" panose="020F0502020204030204" pitchFamily="34" charset="0"/>
              </a:rPr>
              <a:t> Карађорђевић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sr-Cyrl-BA" altLang="en-US" sz="320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sr-Cyrl-BA" altLang="en-US" sz="3200">
                <a:solidFill>
                  <a:schemeClr val="bg1"/>
                </a:solidFill>
                <a:cs typeface="Calibri" panose="020F0502020204030204" pitchFamily="34" charset="0"/>
              </a:rPr>
              <a:t>  </a:t>
            </a:r>
            <a:r>
              <a:rPr lang="en-US" altLang="en-US" sz="3200">
                <a:solidFill>
                  <a:schemeClr val="bg1"/>
                </a:solidFill>
                <a:cs typeface="Calibri" panose="020F0502020204030204" pitchFamily="34" charset="0"/>
              </a:rPr>
              <a:t> </a:t>
            </a:r>
            <a:r>
              <a:rPr lang="sr-Cyrl-BA" altLang="en-US" sz="3200">
                <a:solidFill>
                  <a:schemeClr val="bg1"/>
                </a:solidFill>
                <a:cs typeface="Calibri" panose="020F0502020204030204" pitchFamily="34" charset="0"/>
              </a:rPr>
              <a:t>                         </a:t>
            </a:r>
            <a:r>
              <a:rPr lang="en-US" altLang="en-US" sz="3200">
                <a:solidFill>
                  <a:schemeClr val="bg1"/>
                </a:solidFill>
                <a:cs typeface="Calibri" panose="020F0502020204030204" pitchFamily="34" charset="0"/>
              </a:rPr>
              <a:t>  </a:t>
            </a:r>
            <a:r>
              <a:rPr lang="sr-Cyrl-BA" altLang="en-US" sz="3200">
                <a:solidFill>
                  <a:schemeClr val="bg1"/>
                </a:solidFill>
                <a:cs typeface="Calibri" panose="020F0502020204030204" pitchFamily="34" charset="0"/>
              </a:rPr>
              <a:t> </a:t>
            </a:r>
          </a:p>
        </p:txBody>
      </p:sp>
      <p:sp>
        <p:nvSpPr>
          <p:cNvPr id="5" name="Oval 4"/>
          <p:cNvSpPr/>
          <p:nvPr/>
        </p:nvSpPr>
        <p:spPr>
          <a:xfrm>
            <a:off x="839788" y="3141663"/>
            <a:ext cx="503237" cy="503237"/>
          </a:xfrm>
          <a:prstGeom prst="ellipse">
            <a:avLst/>
          </a:prstGeom>
          <a:noFill/>
          <a:ln w="22225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888163" y="2354263"/>
            <a:ext cx="503237" cy="503237"/>
          </a:xfrm>
          <a:prstGeom prst="ellipse">
            <a:avLst/>
          </a:prstGeom>
          <a:noFill/>
          <a:ln w="22225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9788" y="1196975"/>
            <a:ext cx="11161712" cy="544353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sr-Cyrl-BA" altLang="en-US" sz="3200" smtClean="0">
                <a:solidFill>
                  <a:schemeClr val="bg1"/>
                </a:solidFill>
              </a:rPr>
              <a:t> 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sr-Cyrl-BA" altLang="en-US" sz="3200" smtClean="0">
                <a:solidFill>
                  <a:schemeClr val="bg1"/>
                </a:solidFill>
              </a:rPr>
              <a:t>Велике битке на простору бивше Југославије против њемачке војске вођене су на просторима планине Козаре, у долини ријеке Неретве и у кањону ријеке Сутјеске. </a:t>
            </a:r>
            <a:endParaRPr lang="en-US" altLang="en-US" sz="3200" smtClean="0">
              <a:solidFill>
                <a:schemeClr val="bg1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3200" smtClean="0">
              <a:solidFill>
                <a:schemeClr val="bg1"/>
              </a:solidFill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sr-Cyrl-BA" altLang="en-US" sz="3200" smtClean="0">
                <a:solidFill>
                  <a:schemeClr val="bg1"/>
                </a:solidFill>
              </a:rPr>
              <a:t>Непријатељ је спалио сва поткозарска села, побио дио становништва, а више од 60 000 цивила отјерао у логоре, махом у Јасеновац.</a:t>
            </a:r>
          </a:p>
          <a:p>
            <a:pPr marL="0" indent="0" eaLnBrk="1" hangingPunct="1">
              <a:lnSpc>
                <a:spcPct val="80000"/>
              </a:lnSpc>
            </a:pPr>
            <a:endParaRPr lang="sr-Cyrl-BA" altLang="en-US" sz="3200" smtClean="0">
              <a:solidFill>
                <a:schemeClr val="bg1"/>
              </a:solidFill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sr-Cyrl-BA" altLang="en-US" sz="3200" smtClean="0">
                <a:solidFill>
                  <a:schemeClr val="bg1"/>
                </a:solidFill>
                <a:cs typeface="Calibri" panose="020F0502020204030204" pitchFamily="34" charset="0"/>
              </a:rPr>
              <a:t>Сутјеска је највећа битка у Другом свјетском рату на подручју бивше Југославије.</a:t>
            </a:r>
            <a:endParaRPr lang="en-US" altLang="en-US" sz="3200" smtClean="0">
              <a:solidFill>
                <a:schemeClr val="bg1"/>
              </a:solidFill>
            </a:endParaRPr>
          </a:p>
          <a:p>
            <a:pPr marL="0" indent="0" eaLnBrk="1" hangingPunct="1">
              <a:lnSpc>
                <a:spcPct val="80000"/>
              </a:lnSpc>
            </a:pPr>
            <a:endParaRPr lang="en-US" altLang="en-US" sz="3200" smtClean="0">
              <a:solidFill>
                <a:schemeClr val="bg1"/>
              </a:solidFill>
            </a:endParaRPr>
          </a:p>
          <a:p>
            <a:pPr marL="0" indent="0" eaLnBrk="1" hangingPunct="1">
              <a:lnSpc>
                <a:spcPct val="80000"/>
              </a:lnSpc>
            </a:pPr>
            <a:endParaRPr lang="en-US" altLang="en-US" sz="3200" smtClean="0">
              <a:solidFill>
                <a:schemeClr val="bg1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hr-HR" altLang="en-US" sz="3200" smtClean="0">
              <a:solidFill>
                <a:schemeClr val="bg1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altLang="en-US" sz="3200" u="sng" smtClean="0">
              <a:solidFill>
                <a:schemeClr val="bg1"/>
              </a:solidFill>
            </a:endParaRP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839788" y="538163"/>
            <a:ext cx="11593512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BA" altLang="en-US" sz="3200">
                <a:solidFill>
                  <a:srgbClr val="FFFF00"/>
                </a:solidFill>
                <a:cs typeface="Calibri" panose="020F0502020204030204" pitchFamily="34" charset="0"/>
              </a:rPr>
              <a:t>Још нешто о Другом свјетском рату у Краљевини Југославији </a:t>
            </a:r>
            <a:endParaRPr lang="en-US" altLang="en-US" sz="3200">
              <a:solidFill>
                <a:srgbClr val="FFFF00"/>
              </a:solidFill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479425" y="1268413"/>
            <a:ext cx="1159192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BA" altLang="en-US" sz="3200" u="sng" dirty="0">
                <a:solidFill>
                  <a:schemeClr val="bg1"/>
                </a:solidFill>
                <a:cs typeface="Calibri" panose="020F0502020204030204" pitchFamily="34" charset="0"/>
              </a:rPr>
              <a:t>Задатак за самосталан рад:</a:t>
            </a:r>
            <a:endParaRPr lang="sr-Latn-BA" altLang="en-US" sz="3200" u="sng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sr-Latn-BA" altLang="en-US" sz="3200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BA" altLang="en-US" sz="3200" dirty="0">
                <a:solidFill>
                  <a:schemeClr val="bg1"/>
                </a:solidFill>
                <a:cs typeface="Calibri" panose="020F0502020204030204" pitchFamily="34" charset="0"/>
              </a:rPr>
              <a:t> 1. Истражи и запиши сличности и разлике у </a:t>
            </a:r>
            <a:r>
              <a:rPr lang="sr-Cyrl-BA" altLang="en-US" sz="3200" dirty="0" smtClean="0">
                <a:solidFill>
                  <a:schemeClr val="bg1"/>
                </a:solidFill>
                <a:cs typeface="Calibri" panose="020F0502020204030204" pitchFamily="34" charset="0"/>
              </a:rPr>
              <a:t>дјеловањ</a:t>
            </a:r>
            <a:r>
              <a:rPr lang="sr-Cyrl-RS" altLang="en-US" sz="3200" smtClean="0">
                <a:solidFill>
                  <a:schemeClr val="bg1"/>
                </a:solidFill>
                <a:cs typeface="Calibri" panose="020F0502020204030204" pitchFamily="34" charset="0"/>
              </a:rPr>
              <a:t>у      п</a:t>
            </a:r>
            <a:r>
              <a:rPr lang="sr-Cyrl-BA" altLang="en-US" sz="3200" dirty="0" smtClean="0">
                <a:solidFill>
                  <a:schemeClr val="bg1"/>
                </a:solidFill>
                <a:cs typeface="Calibri" panose="020F0502020204030204" pitchFamily="34" charset="0"/>
              </a:rPr>
              <a:t>артизанског </a:t>
            </a:r>
            <a:r>
              <a:rPr lang="sr-Cyrl-BA" altLang="en-US" sz="3200" dirty="0">
                <a:solidFill>
                  <a:schemeClr val="bg1"/>
                </a:solidFill>
                <a:cs typeface="Calibri" panose="020F0502020204030204" pitchFamily="34" charset="0"/>
              </a:rPr>
              <a:t>и четничког покрета у Другом свјетском рату.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sr-Cyrl-BA" altLang="en-US" sz="3200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BA" altLang="en-US" sz="3200" dirty="0">
                <a:solidFill>
                  <a:schemeClr val="bg1"/>
                </a:solidFill>
                <a:cs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1291</TotalTime>
  <Words>382</Words>
  <Application>Microsoft Office PowerPoint</Application>
  <PresentationFormat>Custom</PresentationFormat>
  <Paragraphs>69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Краљевина Југославија у Другом свјетском рату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Drugi svjetski rat</dc:title>
  <dc:creator>user</dc:creator>
  <cp:lastModifiedBy>user</cp:lastModifiedBy>
  <cp:revision>76</cp:revision>
  <dcterms:created xsi:type="dcterms:W3CDTF">2008-04-13T20:06:05Z</dcterms:created>
  <dcterms:modified xsi:type="dcterms:W3CDTF">2020-04-30T18:59:29Z</dcterms:modified>
</cp:coreProperties>
</file>