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66" r:id="rId4"/>
    <p:sldId id="267" r:id="rId5"/>
    <p:sldId id="269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F3A44-5F71-4B11-BC3D-D8873970831C}" type="datetimeFigureOut">
              <a:rPr lang="sr-Latn-BA" smtClean="0"/>
              <a:t>10.5.2020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77D7A-B224-4743-9210-F74538A0093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6386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7851648" cy="914400"/>
          </a:xfrm>
        </p:spPr>
        <p:txBody>
          <a:bodyPr>
            <a:normAutofit/>
          </a:bodyPr>
          <a:lstStyle/>
          <a:p>
            <a:r>
              <a:rPr lang="sr-Cyrl-BA" dirty="0">
                <a:solidFill>
                  <a:schemeClr val="tx1"/>
                </a:solidFill>
              </a:rPr>
              <a:t>Ш</a:t>
            </a:r>
            <a:r>
              <a:rPr lang="sr-Cyrl-BA" dirty="0" smtClean="0">
                <a:solidFill>
                  <a:schemeClr val="tx1"/>
                </a:solidFill>
              </a:rPr>
              <a:t>ТА ЈЕ УСТАВНА ВЛАСТ?</a:t>
            </a:r>
            <a:endParaRPr lang="sr-Latn-BA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5562600" cy="4114800"/>
          </a:xfrm>
        </p:spPr>
        <p:txBody>
          <a:bodyPr>
            <a:normAutofit fontScale="92500"/>
          </a:bodyPr>
          <a:lstStyle/>
          <a:p>
            <a:pPr marL="457200" indent="-457200" algn="l">
              <a:buFontTx/>
              <a:buChar char="-"/>
            </a:pPr>
            <a:r>
              <a:rPr lang="sr-Cyrl-BA" sz="2400" u="sng" dirty="0" smtClean="0"/>
              <a:t>Устав</a:t>
            </a:r>
            <a:r>
              <a:rPr lang="sr-Cyrl-BA" sz="2400" dirty="0" smtClean="0"/>
              <a:t> је највиши правни документ једне државе којим се успоставља правни и политички поредак у тој држави.</a:t>
            </a:r>
          </a:p>
          <a:p>
            <a:pPr marL="457200" indent="-457200" algn="l">
              <a:buFontTx/>
              <a:buChar char="-"/>
            </a:pPr>
            <a:endParaRPr lang="sr-Cyrl-BA" sz="2400" u="sng" dirty="0" smtClean="0"/>
          </a:p>
          <a:p>
            <a:pPr marL="457200" indent="-457200" algn="l">
              <a:buFontTx/>
              <a:buChar char="-"/>
            </a:pPr>
            <a:r>
              <a:rPr lang="sr-Cyrl-BA" sz="2400" u="sng" dirty="0" smtClean="0"/>
              <a:t>Власт</a:t>
            </a:r>
            <a:r>
              <a:rPr lang="sr-Cyrl-BA" sz="2400" dirty="0" smtClean="0"/>
              <a:t> је посебна врста државне организације која је у демократским државама изабрана од стране народа на демократским </a:t>
            </a:r>
            <a:r>
              <a:rPr lang="sr-Cyrl-BA" sz="2400" dirty="0" smtClean="0"/>
              <a:t>и слободним изборима</a:t>
            </a:r>
            <a:r>
              <a:rPr lang="sr-Cyrl-BA" sz="2400" dirty="0" smtClean="0"/>
              <a:t>, а која на основу уставних и законских овлаштења доноси политичке одлуке.</a:t>
            </a:r>
          </a:p>
          <a:p>
            <a:pPr marL="457200" indent="-457200" algn="l">
              <a:buFontTx/>
              <a:buChar char="-"/>
            </a:pPr>
            <a:endParaRPr lang="sr-Latn-BA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4191000"/>
            <a:ext cx="2209799" cy="1904999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82738"/>
            <a:ext cx="2214785" cy="164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8305800" cy="1981200"/>
          </a:xfrm>
        </p:spPr>
        <p:txBody>
          <a:bodyPr>
            <a:normAutofit/>
          </a:bodyPr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</a:rPr>
              <a:t>Уставна власт је посебна врста државне организације чији су највиши политички представници изабрани од стране народа, на начин који је прописан Уставом као највишим правним актом сваке државе.</a:t>
            </a:r>
            <a:endParaRPr lang="sr-Latn-BA" sz="24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914400"/>
            <a:ext cx="484632" cy="1066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60320"/>
          </a:xfrm>
        </p:spPr>
        <p:txBody>
          <a:bodyPr/>
          <a:lstStyle/>
          <a:p>
            <a:pPr marL="0" indent="0" algn="ctr">
              <a:buNone/>
            </a:pPr>
            <a:r>
              <a:rPr lang="sr-Cyrl-BA" u="sng" dirty="0" smtClean="0"/>
              <a:t>Уставна власт</a:t>
            </a:r>
          </a:p>
          <a:p>
            <a:pPr marL="0" indent="0" algn="ctr">
              <a:buNone/>
            </a:pPr>
            <a:endParaRPr lang="sr-Cyrl-BA" dirty="0" smtClean="0"/>
          </a:p>
          <a:p>
            <a:pPr marL="0" indent="0" algn="ctr">
              <a:buNone/>
            </a:pPr>
            <a:endParaRPr lang="sr-Cyrl-BA" dirty="0"/>
          </a:p>
          <a:p>
            <a:pPr marL="0" indent="0" algn="ctr">
              <a:buNone/>
            </a:pPr>
            <a:endParaRPr lang="sr-Latn-B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332" y="4114800"/>
            <a:ext cx="5715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 smtClean="0"/>
              <a:t/>
            </a:r>
            <a:br>
              <a:rPr lang="sr-Cyrl-BA" dirty="0" smtClean="0"/>
            </a:br>
            <a:endParaRPr lang="sr-Latn-B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       </a:t>
            </a:r>
          </a:p>
          <a:p>
            <a:pPr marL="0" indent="0">
              <a:buNone/>
            </a:pPr>
            <a:r>
              <a:rPr lang="sr-Cyrl-BA" dirty="0" smtClean="0"/>
              <a:t>      </a:t>
            </a:r>
            <a:r>
              <a:rPr lang="sr-Cyrl-BA" sz="2800" b="1" dirty="0" smtClean="0"/>
              <a:t>Основне врсте устава</a:t>
            </a:r>
            <a:r>
              <a:rPr lang="sr-Cyrl-BA" sz="2800" dirty="0" smtClean="0"/>
              <a:t>:</a:t>
            </a:r>
          </a:p>
          <a:p>
            <a:pPr marL="0" indent="0">
              <a:buNone/>
            </a:pPr>
            <a:endParaRPr lang="sr-Cyrl-BA" dirty="0" smtClean="0"/>
          </a:p>
          <a:p>
            <a:pPr marL="514350" indent="-514350">
              <a:buAutoNum type="arabicPeriod"/>
            </a:pPr>
            <a:r>
              <a:rPr lang="sr-Cyrl-BA" u="sng" dirty="0" smtClean="0"/>
              <a:t>Писани</a:t>
            </a:r>
            <a:r>
              <a:rPr lang="sr-Cyrl-BA" b="1" dirty="0" smtClean="0"/>
              <a:t> </a:t>
            </a:r>
            <a:r>
              <a:rPr lang="sr-Cyrl-BA" dirty="0" smtClean="0"/>
              <a:t>(већина данашњих устава- нпр. Устав РС);</a:t>
            </a:r>
          </a:p>
          <a:p>
            <a:pPr marL="514350" indent="-514350">
              <a:buAutoNum type="arabicPeriod"/>
            </a:pPr>
            <a:r>
              <a:rPr lang="sr-Cyrl-BA" u="sng" dirty="0" smtClean="0"/>
              <a:t>Дјелимично писани </a:t>
            </a:r>
            <a:r>
              <a:rPr lang="sr-Cyrl-BA" dirty="0" smtClean="0"/>
              <a:t>( Устав Велике Британије);</a:t>
            </a:r>
          </a:p>
          <a:p>
            <a:pPr marL="514350" indent="-514350">
              <a:buAutoNum type="arabicPeriod"/>
            </a:pPr>
            <a:r>
              <a:rPr lang="sr-Cyrl-BA" u="sng" dirty="0" smtClean="0"/>
              <a:t>Неписани</a:t>
            </a:r>
            <a:r>
              <a:rPr lang="sr-Cyrl-BA" dirty="0" smtClean="0"/>
              <a:t> ( многа друштва у прошлости су имала уставе који су се заснивали на неписаним обичајима и традицији).  </a:t>
            </a:r>
            <a:endParaRPr lang="sr-Cyrl-B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038600"/>
            <a:ext cx="3886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2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924800" cy="685800"/>
          </a:xfrm>
          <a:effectLst>
            <a:glow rad="127000">
              <a:schemeClr val="tx1"/>
            </a:glow>
            <a:outerShdw blurRad="50800" dist="50800" dir="5400000" algn="ctr" rotWithShape="0">
              <a:schemeClr val="tx1">
                <a:alpha val="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sr-Cyrl-BA" sz="2800" dirty="0" smtClean="0"/>
              <a:t> </a:t>
            </a:r>
            <a:r>
              <a:rPr lang="sr-Cyrl-BA" sz="2800" b="1" dirty="0" smtClean="0"/>
              <a:t>Одлике устава</a:t>
            </a:r>
            <a:r>
              <a:rPr lang="sr-Cyrl-BA" sz="2800" dirty="0" smtClean="0"/>
              <a:t>:</a:t>
            </a:r>
            <a:endParaRPr lang="sr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sr-Cyrl-BA" dirty="0" smtClean="0"/>
              <a:t>Прописује основна права грађана- право на живот, право на </a:t>
            </a:r>
            <a:r>
              <a:rPr lang="sr-Cyrl-BA" dirty="0" smtClean="0"/>
              <a:t>слободу, право </a:t>
            </a:r>
            <a:r>
              <a:rPr lang="sr-Cyrl-BA" dirty="0" smtClean="0"/>
              <a:t>на приватну </a:t>
            </a:r>
            <a:r>
              <a:rPr lang="sr-Cyrl-BA" dirty="0" smtClean="0"/>
              <a:t>имовину итд;</a:t>
            </a:r>
            <a:endParaRPr lang="sr-Cyrl-BA" dirty="0" smtClean="0"/>
          </a:p>
          <a:p>
            <a:r>
              <a:rPr lang="sr-Cyrl-BA" dirty="0" smtClean="0"/>
              <a:t>Даје власти одговорност да штити та права;</a:t>
            </a:r>
          </a:p>
          <a:p>
            <a:r>
              <a:rPr lang="sr-Cyrl-BA" dirty="0" smtClean="0"/>
              <a:t>Поставља ограничења на употребу моћи људи на власти (насупрот аутократској или диктаторској власти која има </a:t>
            </a:r>
            <a:r>
              <a:rPr lang="sr-Cyrl-BA" dirty="0" smtClean="0"/>
              <a:t>неограничену моћ);</a:t>
            </a:r>
            <a:endParaRPr lang="sr-Cyrl-BA" dirty="0" smtClean="0"/>
          </a:p>
          <a:p>
            <a:r>
              <a:rPr lang="sr-Cyrl-BA" dirty="0" smtClean="0"/>
              <a:t>Може </a:t>
            </a:r>
            <a:r>
              <a:rPr lang="sr-Cyrl-BA" dirty="0" smtClean="0"/>
              <a:t>се измијенити вољом народа </a:t>
            </a:r>
            <a:r>
              <a:rPr lang="sr-Cyrl-BA" dirty="0" smtClean="0"/>
              <a:t>(на </a:t>
            </a:r>
            <a:r>
              <a:rPr lang="sr-Cyrl-BA" dirty="0" smtClean="0"/>
              <a:t>законом прописан начин) и од стране Уставотворне скупштине (Народне скупштине).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38448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20112"/>
          </a:xfrm>
        </p:spPr>
        <p:txBody>
          <a:bodyPr>
            <a:normAutofit fontScale="90000"/>
          </a:bodyPr>
          <a:lstStyle/>
          <a:p>
            <a:r>
              <a:rPr lang="sr-Cyrl-BA" sz="2800" u="sng" dirty="0" smtClean="0">
                <a:solidFill>
                  <a:schemeClr val="tx1"/>
                </a:solidFill>
              </a:rPr>
              <a:t>Диктаторска власт</a:t>
            </a:r>
            <a:br>
              <a:rPr lang="sr-Cyrl-BA" sz="2800" u="sng" dirty="0" smtClean="0">
                <a:solidFill>
                  <a:schemeClr val="tx1"/>
                </a:solidFill>
              </a:rPr>
            </a:br>
            <a:r>
              <a:rPr lang="sr-Cyrl-BA" sz="2800" u="sng" dirty="0" smtClean="0">
                <a:solidFill>
                  <a:schemeClr val="tx1"/>
                </a:solidFill>
              </a:rPr>
              <a:t/>
            </a:r>
            <a:br>
              <a:rPr lang="sr-Cyrl-BA" sz="2800" u="sng" dirty="0" smtClean="0">
                <a:solidFill>
                  <a:schemeClr val="tx1"/>
                </a:solidFill>
              </a:rPr>
            </a:br>
            <a:r>
              <a:rPr lang="sr-Cyrl-BA" sz="2800" dirty="0" smtClean="0">
                <a:solidFill>
                  <a:schemeClr val="tx1"/>
                </a:solidFill>
              </a:rPr>
              <a:t>Диктатура је облик владавине у којем се сва власт налази у рукама једног човјека или групе људи, а која није ограничена никаквим институционалним оквирима као што су устав и закон.</a:t>
            </a:r>
            <a:endParaRPr lang="sr-Latn-BA" sz="2800" dirty="0">
              <a:solidFill>
                <a:schemeClr val="tx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124200"/>
            <a:ext cx="3733800" cy="3148806"/>
          </a:xfrm>
        </p:spPr>
      </p:pic>
    </p:spTree>
    <p:extLst>
      <p:ext uri="{BB962C8B-B14F-4D97-AF65-F5344CB8AC3E}">
        <p14:creationId xmlns:p14="http://schemas.microsoft.com/office/powerpoint/2010/main" val="340190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4648200"/>
          </a:xfrm>
        </p:spPr>
        <p:txBody>
          <a:bodyPr>
            <a:normAutofit/>
          </a:bodyPr>
          <a:lstStyle/>
          <a:p>
            <a:r>
              <a:rPr lang="sr-Cyrl-BA" sz="2800" b="1" dirty="0" smtClean="0">
                <a:solidFill>
                  <a:schemeClr val="tx1"/>
                </a:solidFill>
              </a:rPr>
              <a:t>Задатак за самосталан рад:</a:t>
            </a:r>
            <a:br>
              <a:rPr lang="sr-Cyrl-BA" sz="2800" b="1" dirty="0" smtClean="0">
                <a:solidFill>
                  <a:schemeClr val="tx1"/>
                </a:solidFill>
              </a:rPr>
            </a:br>
            <a:r>
              <a:rPr lang="sr-Cyrl-BA" sz="2800" b="1" dirty="0" smtClean="0">
                <a:solidFill>
                  <a:schemeClr val="tx1"/>
                </a:solidFill>
              </a:rPr>
              <a:t/>
            </a:r>
            <a:br>
              <a:rPr lang="sr-Cyrl-BA" sz="2800" b="1" dirty="0" smtClean="0">
                <a:solidFill>
                  <a:schemeClr val="tx1"/>
                </a:solidFill>
              </a:rPr>
            </a:br>
            <a:r>
              <a:rPr lang="sr-Cyrl-BA" sz="2400" dirty="0" smtClean="0">
                <a:solidFill>
                  <a:schemeClr val="tx1"/>
                </a:solidFill>
              </a:rPr>
              <a:t>У Уџбеницима на страни 71. погледати приказане илустрације, а затим одговорити на питање:</a:t>
            </a:r>
            <a:br>
              <a:rPr lang="sr-Cyrl-BA" sz="2400" dirty="0" smtClean="0">
                <a:solidFill>
                  <a:schemeClr val="tx1"/>
                </a:solidFill>
              </a:rPr>
            </a:br>
            <a:r>
              <a:rPr lang="sr-Cyrl-BA" sz="2400" dirty="0" smtClean="0">
                <a:solidFill>
                  <a:schemeClr val="tx1"/>
                </a:solidFill>
              </a:rPr>
              <a:t/>
            </a:r>
            <a:br>
              <a:rPr lang="sr-Cyrl-BA" sz="2400" dirty="0" smtClean="0">
                <a:solidFill>
                  <a:schemeClr val="tx1"/>
                </a:solidFill>
              </a:rPr>
            </a:br>
            <a:r>
              <a:rPr lang="sr-Cyrl-BA" sz="2400" dirty="0">
                <a:solidFill>
                  <a:schemeClr val="tx1"/>
                </a:solidFill>
              </a:rPr>
              <a:t>К</a:t>
            </a:r>
            <a:r>
              <a:rPr lang="sr-Cyrl-BA" sz="2400" dirty="0" smtClean="0">
                <a:solidFill>
                  <a:schemeClr val="tx1"/>
                </a:solidFill>
              </a:rPr>
              <a:t>оја од </a:t>
            </a:r>
            <a:r>
              <a:rPr lang="sr-Cyrl-BA" sz="2400" dirty="0" smtClean="0">
                <a:solidFill>
                  <a:schemeClr val="tx1"/>
                </a:solidFill>
              </a:rPr>
              <a:t>ове двије слике </a:t>
            </a:r>
            <a:r>
              <a:rPr lang="sr-Cyrl-BA" sz="2400" dirty="0" smtClean="0">
                <a:solidFill>
                  <a:schemeClr val="tx1"/>
                </a:solidFill>
              </a:rPr>
              <a:t>илуструје државу са уставном власти? Објасните.</a:t>
            </a:r>
            <a:r>
              <a:rPr lang="sr-Cyrl-BA" sz="2800" b="1" dirty="0" smtClean="0"/>
              <a:t/>
            </a:r>
            <a:br>
              <a:rPr lang="sr-Cyrl-BA" sz="2800" b="1" dirty="0" smtClean="0"/>
            </a:br>
            <a:r>
              <a:rPr lang="sr-Cyrl-BA" sz="2800" b="1" dirty="0" smtClean="0"/>
              <a:t/>
            </a:r>
            <a:br>
              <a:rPr lang="sr-Cyrl-BA" sz="2800" b="1" dirty="0" smtClean="0"/>
            </a:br>
            <a:r>
              <a:rPr lang="sr-Cyrl-BA" sz="2800" b="1" dirty="0" smtClean="0"/>
              <a:t/>
            </a:r>
            <a:br>
              <a:rPr lang="sr-Cyrl-BA" sz="2800" b="1" dirty="0" smtClean="0"/>
            </a:br>
            <a:r>
              <a:rPr lang="sr-Cyrl-BA" sz="2800" b="1" dirty="0" smtClean="0"/>
              <a:t/>
            </a:r>
            <a:br>
              <a:rPr lang="sr-Cyrl-BA" sz="2800" b="1" dirty="0" smtClean="0"/>
            </a:br>
            <a:endParaRPr lang="sr-Latn-BA" sz="2800" b="1" dirty="0"/>
          </a:p>
        </p:txBody>
      </p:sp>
    </p:spTree>
    <p:extLst>
      <p:ext uri="{BB962C8B-B14F-4D97-AF65-F5344CB8AC3E}">
        <p14:creationId xmlns:p14="http://schemas.microsoft.com/office/powerpoint/2010/main" val="3436313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577</TotalTime>
  <Words>206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ШТА ЈЕ УСТАВНА ВЛАСТ?</vt:lpstr>
      <vt:lpstr>Уставна власт је посебна врста државне организације чији су највиши политички представници изабрани од стране народа, на начин који је прописан Уставом као највишим правним актом сваке државе.</vt:lpstr>
      <vt:lpstr>   </vt:lpstr>
      <vt:lpstr> Одлике устава:</vt:lpstr>
      <vt:lpstr>Диктаторска власт  Диктатура је облик владавине у којем се сва власт налази у рукама једног човјека или групе људи, а која није ограничена никаквим институционалним оквирима као што су устав и закон.</vt:lpstr>
      <vt:lpstr>Задатак за самосталан рад:  У Уџбеницима на страни 71. погледати приказане илустрације, а затим одговорити на питање:  Која од ове двије слике илуструје државу са уставном власти? Објасните.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 ЈЕ УСТАВНА ВЛАСТ?</dc:title>
  <dc:creator>Korisnik</dc:creator>
  <cp:lastModifiedBy>Korisnik</cp:lastModifiedBy>
  <cp:revision>56</cp:revision>
  <dcterms:created xsi:type="dcterms:W3CDTF">2006-08-16T00:00:00Z</dcterms:created>
  <dcterms:modified xsi:type="dcterms:W3CDTF">2020-05-10T20:21:21Z</dcterms:modified>
</cp:coreProperties>
</file>