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9" r:id="rId8"/>
    <p:sldId id="266" r:id="rId9"/>
    <p:sldId id="267" r:id="rId10"/>
    <p:sldId id="270" r:id="rId11"/>
    <p:sldId id="268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9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6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6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05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46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54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7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2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1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8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9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9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730"/>
            <a:ext cx="4318000" cy="621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5003442" y="864226"/>
            <a:ext cx="6812924" cy="51257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5589431" y="1803042"/>
            <a:ext cx="595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sz="28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9431" y="1803042"/>
            <a:ext cx="564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31" y="2064652"/>
            <a:ext cx="5762156" cy="906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792" y="3461352"/>
            <a:ext cx="5762156" cy="9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4" y="4067033"/>
            <a:ext cx="4258101" cy="2620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Double Wave 4"/>
          <p:cNvSpPr/>
          <p:nvPr/>
        </p:nvSpPr>
        <p:spPr>
          <a:xfrm>
            <a:off x="651681" y="0"/>
            <a:ext cx="3302758" cy="3927142"/>
          </a:xfrm>
          <a:prstGeom prst="double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КОМПОЗИЦИЈА</a:t>
            </a:r>
            <a:r>
              <a:rPr lang="sr-Cyrl-BA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sr-Cyrl-BA" dirty="0" smtClean="0">
                <a:latin typeface="Arial Narrow" panose="020B0606020202030204" pitchFamily="34" charset="0"/>
              </a:rPr>
              <a:t>- МИЈО ЈЕ ПОД СТАРЕ ДАНЕ ПРИНУЂЕН ДА МИЈЕЊА СВОЈ ЖИВОТ, НЕВОЉА ЈЕ СТИГЛА ИЗНЕНАДА У ЊЕГОВУ КУЋУ;</a:t>
            </a:r>
          </a:p>
          <a:p>
            <a:pPr algn="just"/>
            <a:r>
              <a:rPr lang="sr-Cyrl-BA" dirty="0" smtClean="0">
                <a:latin typeface="Arial Narrow" panose="020B0606020202030204" pitchFamily="34" charset="0"/>
              </a:rPr>
              <a:t>-НЕСРЕЋА КОЧИЋЕВЕ ЈУНАКЕ СНАЛАЗИ БРЗО БЕЗ ЊИХОВЕ КРИВИЦЕ И БЕЗ СТВАРНОГ УЗРОКА – ОКОСНИЦА </a:t>
            </a:r>
            <a:r>
              <a:rPr lang="sr-Cyrl-BA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КОМПОЗИЦИЈЕ</a:t>
            </a:r>
            <a:endParaRPr lang="sr-Latn-BA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954439" y="98948"/>
            <a:ext cx="3985147" cy="2616956"/>
          </a:xfrm>
          <a:prstGeom prst="irregularSeal2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„Ајде, стари, пртљај! – веле му ђендари.“</a:t>
            </a:r>
            <a:endParaRPr lang="sr-Latn-BA" b="1" i="1" dirty="0">
              <a:latin typeface="Arial Narrow" panose="020B0606020202030204" pitchFamily="34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6615752" y="3712190"/>
            <a:ext cx="3521123" cy="2975213"/>
          </a:xfrm>
          <a:prstGeom prst="flowChartPredefined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dirty="0" smtClean="0">
                <a:latin typeface="Arial Narrow" panose="020B0606020202030204" pitchFamily="34" charset="0"/>
              </a:rPr>
              <a:t>У ПРИЧУ НАС УВОДИ </a:t>
            </a:r>
            <a:r>
              <a:rPr lang="sr-Cyrl-BA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ПРИПОВЈЕДАЧ</a:t>
            </a:r>
            <a:r>
              <a:rPr lang="sr-Cyrl-BA" dirty="0" smtClean="0">
                <a:latin typeface="Arial Narrow" panose="020B0606020202030204" pitchFamily="34" charset="0"/>
              </a:rPr>
              <a:t> КОЈИ СЕ ОБРАЋА ЧИТАОЦУ ДИРЕКТНО ГОВОРЕЋИ О ЖИВОТУ </a:t>
            </a:r>
            <a:r>
              <a:rPr lang="sr-Cyrl-BA" i="1" dirty="0" smtClean="0">
                <a:latin typeface="Arial Narrow" panose="020B0606020202030204" pitchFamily="34" charset="0"/>
              </a:rPr>
              <a:t>СЛАТКЕ ДУШЕ </a:t>
            </a:r>
            <a:r>
              <a:rPr lang="sr-Cyrl-BA" dirty="0" smtClean="0">
                <a:latin typeface="Arial Narrow" panose="020B0606020202030204" pitchFamily="34" charset="0"/>
              </a:rPr>
              <a:t>И ЊЕГОВЕ ПОРОДИЦЕ.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ПРИПОВЈЕДАЧ - ДУЛЕ</a:t>
            </a:r>
            <a:endParaRPr lang="sr-Latn-BA" b="1" i="1" dirty="0">
              <a:latin typeface="Arial Narrow" panose="020B060602020203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219365" y="98948"/>
            <a:ext cx="3835020" cy="3207225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„Ено, оно тамо накрај села у `ној долини, више које у сумаглици трепере двије јасике...Видиш ли? Видиш зар! Е, нође ти је био кућерак Слатке Душе.“</a:t>
            </a:r>
            <a:endParaRPr lang="sr-Latn-BA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785" y="218364"/>
            <a:ext cx="3577273" cy="642108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559558" y="177420"/>
            <a:ext cx="3936285" cy="642108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МЈЕСТО РАДЊЕ: </a:t>
            </a:r>
            <a:r>
              <a:rPr lang="sr-Cyrl-BA" dirty="0" smtClean="0">
                <a:latin typeface="Arial Narrow" panose="020B0606020202030204" pitchFamily="34" charset="0"/>
              </a:rPr>
              <a:t>НА ЗМИЈАЊУ, СТРИЧИЋИ</a:t>
            </a:r>
          </a:p>
          <a:p>
            <a:pPr algn="just"/>
            <a:endParaRPr lang="sr-Cyrl-BA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ВРИЈЕМЕ РАДЊЕ: </a:t>
            </a:r>
            <a:r>
              <a:rPr lang="sr-Cyrl-BA" dirty="0" smtClean="0">
                <a:latin typeface="Arial Narrow" panose="020B0606020202030204" pitchFamily="34" charset="0"/>
              </a:rPr>
              <a:t>ПЕРИОД АУСТРИЈЕСКЕ ОКУПАЦИЈЕ БОСНЕ </a:t>
            </a:r>
          </a:p>
          <a:p>
            <a:pPr algn="just"/>
            <a:endParaRPr lang="sr-Cyrl-BA" b="1" i="1" dirty="0" smtClean="0">
              <a:latin typeface="Arial Narrow" panose="020B0606020202030204" pitchFamily="34" charset="0"/>
            </a:endParaRPr>
          </a:p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ЛИКОВИ: </a:t>
            </a:r>
            <a:r>
              <a:rPr lang="sr-Cyrl-BA" dirty="0" smtClean="0">
                <a:latin typeface="Arial Narrow" panose="020B0606020202030204" pitchFamily="34" charset="0"/>
              </a:rPr>
              <a:t>МИЈО (СЛАТКА ДУША), СТОЛЕ, ДУЛЕ, СТАНОВНИЦИ СЕЛА, ЖАНДАР – </a:t>
            </a:r>
            <a:r>
              <a:rPr lang="sr-Cyrl-BA" u="sng" dirty="0" smtClean="0">
                <a:latin typeface="Arial Narrow" panose="020B0606020202030204" pitchFamily="34" charset="0"/>
              </a:rPr>
              <a:t>СВИ ЛИКОВИ У МИЈИНОЈ СИЈЕНЦИ</a:t>
            </a:r>
          </a:p>
          <a:p>
            <a:pPr algn="just"/>
            <a:endParaRPr lang="sr-Cyrl-BA" u="sng" dirty="0">
              <a:latin typeface="Arial Narrow" panose="020B0606020202030204" pitchFamily="34" charset="0"/>
            </a:endParaRPr>
          </a:p>
          <a:p>
            <a:pPr algn="just"/>
            <a:r>
              <a:rPr lang="sr-Cyrl-BA" b="1" i="1" dirty="0" smtClean="0">
                <a:latin typeface="Arial Narrow" panose="020B0606020202030204" pitchFamily="34" charset="0"/>
              </a:rPr>
              <a:t>ЈЕЗИК: </a:t>
            </a:r>
            <a:r>
              <a:rPr lang="sr-Cyrl-BA" dirty="0" smtClean="0">
                <a:latin typeface="Arial Narrow" panose="020B0606020202030204" pitchFamily="34" charset="0"/>
              </a:rPr>
              <a:t>НАРОДНИ ГОВОР, МНОГО НАРОДНИХ ИЗРАЗА, АРХАИЗАМА (ЗАСТАРЈЕЛИ ИЗРАЗИ) И ТУЂИЦА (РИЈЕЧИ СТРАНОГ ПОРИЈЕКЛА)</a:t>
            </a:r>
            <a:endParaRPr lang="sr-Cyrl-BA" b="1" i="1" dirty="0" smtClean="0">
              <a:latin typeface="Arial Narrow" panose="020B0606020202030204" pitchFamily="34" charset="0"/>
            </a:endParaRPr>
          </a:p>
          <a:p>
            <a:pPr algn="just"/>
            <a:endParaRPr lang="sr-Latn-BA" u="sng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3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E535AD-4989-4983-822B-A750F3E1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" y="89660"/>
            <a:ext cx="2956816" cy="3535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F64484-41D8-4A13-9C45-F1A62D624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575" y="2294185"/>
            <a:ext cx="2956816" cy="4298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5C34ABF-5233-4153-8689-53EC399FD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90" y="3068445"/>
            <a:ext cx="5956308" cy="3523793"/>
          </a:xfrm>
          <a:prstGeom prst="rect">
            <a:avLst/>
          </a:prstGeom>
        </p:spPr>
      </p:pic>
      <p:sp>
        <p:nvSpPr>
          <p:cNvPr id="8" name="Flowchart: Document 7">
            <a:extLst>
              <a:ext uri="{FF2B5EF4-FFF2-40B4-BE49-F238E27FC236}">
                <a16:creationId xmlns="" xmlns:a16="http://schemas.microsoft.com/office/drawing/2014/main" id="{64F2E196-C5B2-4352-939A-C0EC573B79B5}"/>
              </a:ext>
            </a:extLst>
          </p:cNvPr>
          <p:cNvSpPr/>
          <p:nvPr/>
        </p:nvSpPr>
        <p:spPr>
          <a:xfrm>
            <a:off x="8279382" y="560696"/>
            <a:ext cx="3464560" cy="2202824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i="1" dirty="0" smtClean="0">
                <a:latin typeface="Arial Narrow" panose="020B0606020202030204" pitchFamily="34" charset="0"/>
              </a:rPr>
              <a:t>„</a:t>
            </a: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 smtClean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„Куд сте то наумили, акобогда? – питам ја.</a:t>
            </a:r>
          </a:p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Пошли смо тражити своју праву...своје старо огњиште и земљу.“</a:t>
            </a: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 smtClean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9F538CA9-8679-444A-8478-21ABDDACCC83}"/>
              </a:ext>
            </a:extLst>
          </p:cNvPr>
          <p:cNvSpPr/>
          <p:nvPr/>
        </p:nvSpPr>
        <p:spPr>
          <a:xfrm>
            <a:off x="8076182" y="3625645"/>
            <a:ext cx="3464560" cy="2409395"/>
          </a:xfrm>
          <a:prstGeom prst="hex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i="1" dirty="0">
                <a:latin typeface="Arial Narrow" panose="020B0606020202030204" pitchFamily="34" charset="0"/>
              </a:rPr>
              <a:t>„Ја млим, људи, требало би да се село  пореже па да му скуца штогод трошка? Севап је!“</a:t>
            </a:r>
            <a:endParaRPr lang="en-US" b="1" i="1" dirty="0">
              <a:latin typeface="Arial Narrow" panose="020B0606020202030204" pitchFamily="34" charset="0"/>
            </a:endParaRPr>
          </a:p>
        </p:txBody>
      </p:sp>
      <p:sp>
        <p:nvSpPr>
          <p:cNvPr id="2" name="Line Callout 3 1"/>
          <p:cNvSpPr/>
          <p:nvPr/>
        </p:nvSpPr>
        <p:spPr>
          <a:xfrm>
            <a:off x="4682790" y="560696"/>
            <a:ext cx="3069138" cy="1296957"/>
          </a:xfrm>
          <a:prstGeom prst="borderCallout3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 Narrow" panose="020B0606020202030204" pitchFamily="34" charset="0"/>
              </a:rPr>
              <a:t>ОБЛИК КАЗИВАЊА</a:t>
            </a:r>
            <a:endParaRPr lang="sr-Latn-B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4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CD5B7A-3945-421C-ABD0-0D608C3E1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828" y="0"/>
            <a:ext cx="307917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croll: Horizontal 10">
            <a:extLst>
              <a:ext uri="{FF2B5EF4-FFF2-40B4-BE49-F238E27FC236}">
                <a16:creationId xmlns="" xmlns:a16="http://schemas.microsoft.com/office/drawing/2014/main" id="{D5B6A12B-9FB8-4BD6-91D3-D1176847AE2A}"/>
              </a:ext>
            </a:extLst>
          </p:cNvPr>
          <p:cNvSpPr/>
          <p:nvPr/>
        </p:nvSpPr>
        <p:spPr>
          <a:xfrm>
            <a:off x="491236" y="0"/>
            <a:ext cx="4350048" cy="6689324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latin typeface="Arial Narrow" panose="020B0606020202030204" pitchFamily="34" charset="0"/>
              </a:rPr>
              <a:t>РАДОЗНАЛИЦА: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- Сљедеће изразе замијени савременим српским књижевним језиком: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нође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оклен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чељад –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гра –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не мере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инсан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ћио –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потуцати се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вамо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шједосмо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ђе – 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ја млим –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севап је –</a:t>
            </a:r>
          </a:p>
          <a:p>
            <a:pPr algn="just"/>
            <a:r>
              <a:rPr lang="sr-Cyrl-BA" dirty="0">
                <a:latin typeface="Arial Narrow" panose="020B0606020202030204" pitchFamily="34" charset="0"/>
              </a:rPr>
              <a:t>шјутрадан - 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endParaRPr lang="sr-Cyrl-BA" dirty="0">
              <a:latin typeface="Arial Narrow" panose="020B0606020202030204" pitchFamily="34" charset="0"/>
            </a:endParaRPr>
          </a:p>
          <a:p>
            <a:pPr marL="342900" indent="-342900" algn="ctr">
              <a:buAutoNum type="arabicPeriod"/>
            </a:pPr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</p:txBody>
      </p:sp>
      <p:sp>
        <p:nvSpPr>
          <p:cNvPr id="12" name="Scroll: Horizontal 11">
            <a:extLst>
              <a:ext uri="{FF2B5EF4-FFF2-40B4-BE49-F238E27FC236}">
                <a16:creationId xmlns="" xmlns:a16="http://schemas.microsoft.com/office/drawing/2014/main" id="{75A9D140-CB96-428C-A4B2-F29E33203DCB}"/>
              </a:ext>
            </a:extLst>
          </p:cNvPr>
          <p:cNvSpPr/>
          <p:nvPr/>
        </p:nvSpPr>
        <p:spPr>
          <a:xfrm>
            <a:off x="5042516" y="1788850"/>
            <a:ext cx="3932808" cy="311162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dirty="0" smtClean="0">
              <a:latin typeface="Arial Narrow" panose="020B0606020202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latin typeface="Arial Narrow" panose="020B0606020202030204" pitchFamily="34" charset="0"/>
              </a:rPr>
              <a:t>Покушајте помоћу неколико епитета да опишете како сте доживјели Мијин лик! </a:t>
            </a:r>
          </a:p>
          <a:p>
            <a:pPr marL="285750" indent="-285750" algn="ctr">
              <a:buFontTx/>
              <a:buChar char="-"/>
            </a:pPr>
            <a:r>
              <a:rPr lang="sr-Cyrl-BA" dirty="0" smtClean="0">
                <a:latin typeface="Arial Narrow" panose="020B0606020202030204" pitchFamily="34" charset="0"/>
              </a:rPr>
              <a:t>Какав утисак на вас оставља наслов приповијетке?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7B779E6-B11F-4416-B270-5A0F20539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91977"/>
            <a:ext cx="209110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10" y="0"/>
            <a:ext cx="6284890" cy="39666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1267" y="1611141"/>
            <a:ext cx="4593657" cy="41892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86625" y="2456756"/>
            <a:ext cx="4520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rgbClr val="C00000"/>
                </a:solidFill>
              </a:rPr>
              <a:t>„ Ко искрено и страсно љуби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Истину, Слободу и Отаџбину,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слободан је и неустрашив као Бог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r>
              <a:rPr lang="sr-Cyrl-BA" dirty="0">
                <a:solidFill>
                  <a:srgbClr val="C00000"/>
                </a:solidFill>
              </a:rPr>
              <a:t>а презрен и гладан као пас.“</a:t>
            </a:r>
          </a:p>
          <a:p>
            <a:endParaRPr lang="sr-Cyrl-BA" dirty="0">
              <a:solidFill>
                <a:srgbClr val="C00000"/>
              </a:solidFill>
            </a:endParaRPr>
          </a:p>
          <a:p>
            <a:endParaRPr lang="sr-Cyrl-BA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7947" y="4215915"/>
            <a:ext cx="4443211" cy="450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ИСТИНА</a:t>
            </a:r>
            <a:endParaRPr lang="sr-Latn-BA" dirty="0"/>
          </a:p>
        </p:txBody>
      </p:sp>
      <p:sp>
        <p:nvSpPr>
          <p:cNvPr id="8" name="Rectangle 7"/>
          <p:cNvSpPr/>
          <p:nvPr/>
        </p:nvSpPr>
        <p:spPr>
          <a:xfrm>
            <a:off x="6827947" y="4778062"/>
            <a:ext cx="4443211" cy="5280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СЛОБОДА</a:t>
            </a:r>
            <a:endParaRPr lang="sr-Latn-BA" dirty="0"/>
          </a:p>
        </p:txBody>
      </p:sp>
      <p:sp>
        <p:nvSpPr>
          <p:cNvPr id="9" name="Rectangle 8"/>
          <p:cNvSpPr/>
          <p:nvPr/>
        </p:nvSpPr>
        <p:spPr>
          <a:xfrm>
            <a:off x="6827946" y="5417482"/>
            <a:ext cx="4443211" cy="566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/>
              <a:t>ОТАЏБИНА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63545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80" y="334850"/>
            <a:ext cx="10058400" cy="6035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9437" y="538336"/>
            <a:ext cx="4233112" cy="57259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6439437" y="538336"/>
            <a:ext cx="38507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НИЈЕ </a:t>
            </a:r>
            <a:r>
              <a:rPr lang="sr-Cyrl-BA" dirty="0">
                <a:solidFill>
                  <a:schemeClr val="bg1"/>
                </a:solidFill>
              </a:rPr>
              <a:t>БИО САМО ВЕЛИКИ КЊИЖЕВНИ ПРИПОВЈЕДАЧ, НЕГО И ВЕЛИКИ ПОЛИТИЧКИ БОРАЦ И НАРОДНИ </a:t>
            </a:r>
            <a:r>
              <a:rPr lang="sr-Cyrl-BA" dirty="0" smtClean="0">
                <a:solidFill>
                  <a:schemeClr val="bg1"/>
                </a:solidFill>
              </a:rPr>
              <a:t>ТРИБУН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endParaRPr lang="sr-Latn-BA" dirty="0">
              <a:solidFill>
                <a:schemeClr val="bg1"/>
              </a:solidFill>
            </a:endParaRPr>
          </a:p>
          <a:p>
            <a:r>
              <a:rPr lang="sr-Latn-BA" dirty="0">
                <a:solidFill>
                  <a:schemeClr val="bg1"/>
                </a:solidFill>
              </a:rPr>
              <a:t> </a:t>
            </a:r>
            <a:r>
              <a:rPr lang="sr-Latn-BA" dirty="0" smtClean="0">
                <a:solidFill>
                  <a:schemeClr val="bg1"/>
                </a:solidFill>
              </a:rPr>
              <a:t>    </a:t>
            </a:r>
            <a:r>
              <a:rPr lang="sr-Cyrl-BA" dirty="0" smtClean="0">
                <a:solidFill>
                  <a:schemeClr val="bg1"/>
                </a:solidFill>
              </a:rPr>
              <a:t>РОЂЕН </a:t>
            </a:r>
            <a:r>
              <a:rPr lang="sr-Cyrl-BA" dirty="0">
                <a:solidFill>
                  <a:schemeClr val="bg1"/>
                </a:solidFill>
              </a:rPr>
              <a:t>ЈЕ У СЕЛУ СТРИЧИЋИ КОД БАЊЕ ЛУКЕ 1877. </a:t>
            </a:r>
            <a:r>
              <a:rPr lang="sr-Cyrl-BA" dirty="0" smtClean="0">
                <a:solidFill>
                  <a:schemeClr val="bg1"/>
                </a:solidFill>
              </a:rPr>
              <a:t>ГОДИНЕ</a:t>
            </a:r>
            <a:r>
              <a:rPr lang="sr-Cyrl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; ПРИПОВЈЕДАЧ БОСНЕ И БОСАНСКЕ КРАЈИНЕ</a:t>
            </a:r>
            <a:r>
              <a:rPr lang="sr-Latn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БУНТ </a:t>
            </a:r>
            <a:r>
              <a:rPr lang="sr-Cyrl-BA" dirty="0">
                <a:solidFill>
                  <a:schemeClr val="bg1"/>
                </a:solidFill>
              </a:rPr>
              <a:t>ПРОТИВ СИЛЕ И НЕПРАВДЕ И ГОВОРОМ И </a:t>
            </a:r>
            <a:r>
              <a:rPr lang="sr-Cyrl-BA" dirty="0" smtClean="0">
                <a:solidFill>
                  <a:schemeClr val="bg1"/>
                </a:solidFill>
              </a:rPr>
              <a:t>ПИСАЊЕМ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ШКОЛУЈЕ </a:t>
            </a:r>
            <a:r>
              <a:rPr lang="sr-Cyrl-BA" dirty="0">
                <a:solidFill>
                  <a:schemeClr val="bg1"/>
                </a:solidFill>
              </a:rPr>
              <a:t>СЕ У САРАЈЕВУ И БЕОГРАДУ, СТУДИРА У БЕЧУ, РАДИ КАО НАСТАВНИК У </a:t>
            </a:r>
            <a:r>
              <a:rPr lang="sr-Cyrl-BA" dirty="0" smtClean="0">
                <a:solidFill>
                  <a:schemeClr val="bg1"/>
                </a:solidFill>
              </a:rPr>
              <a:t>СКОПЉУ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Cyrl-BA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ЗБОГ </a:t>
            </a:r>
            <a:r>
              <a:rPr lang="sr-Cyrl-BA" dirty="0">
                <a:solidFill>
                  <a:schemeClr val="bg1"/>
                </a:solidFill>
              </a:rPr>
              <a:t>СВОЈИХ ИДЕЈА ЧЕСТО МИЈЕЊА МЈЕСТА ШКОЛОВАЊА И </a:t>
            </a:r>
            <a:r>
              <a:rPr lang="sr-Cyrl-BA" dirty="0" smtClean="0">
                <a:solidFill>
                  <a:schemeClr val="bg1"/>
                </a:solidFill>
              </a:rPr>
              <a:t>РАДА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Cyrl-BA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sr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35"/>
            <a:ext cx="8989454" cy="6272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808" y="3477296"/>
            <a:ext cx="457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7" name="Rectangle 6"/>
          <p:cNvSpPr/>
          <p:nvPr/>
        </p:nvSpPr>
        <p:spPr>
          <a:xfrm>
            <a:off x="0" y="236034"/>
            <a:ext cx="4494727" cy="62720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173864" y="270221"/>
            <a:ext cx="41469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ПО </a:t>
            </a:r>
            <a:r>
              <a:rPr lang="sr-Cyrl-BA" dirty="0">
                <a:solidFill>
                  <a:schemeClr val="bg1"/>
                </a:solidFill>
              </a:rPr>
              <a:t>ПОВРАТКУ У БОСНУ УРЕЂУЈЕ КЊИЖЕВНЕ И ПОЛИТИЧКЕ ЛИСТОВЕ </a:t>
            </a:r>
            <a:r>
              <a:rPr lang="sr-Cyrl-BA" b="1" dirty="0">
                <a:solidFill>
                  <a:srgbClr val="C00000"/>
                </a:solidFill>
              </a:rPr>
              <a:t>„ОТАЏБИНА“ </a:t>
            </a:r>
            <a:r>
              <a:rPr lang="sr-Cyrl-BA" dirty="0">
                <a:solidFill>
                  <a:schemeClr val="bg1"/>
                </a:solidFill>
              </a:rPr>
              <a:t>И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 smtClean="0">
                <a:solidFill>
                  <a:srgbClr val="C00000"/>
                </a:solidFill>
              </a:rPr>
              <a:t>РАЗВИТАК“, </a:t>
            </a:r>
            <a:r>
              <a:rPr lang="sr-Cyrl-BA" dirty="0" smtClean="0">
                <a:solidFill>
                  <a:schemeClr val="bg1"/>
                </a:solidFill>
              </a:rPr>
              <a:t>КЊИЖЕВНИ </a:t>
            </a:r>
            <a:r>
              <a:rPr lang="sr-Cyrl-BA" dirty="0">
                <a:solidFill>
                  <a:schemeClr val="bg1"/>
                </a:solidFill>
              </a:rPr>
              <a:t>РАД ПОВЕЗАН СА ПОЛИТИЧКОМ БОРБОМ И ПРОЖЕТ </a:t>
            </a:r>
            <a:r>
              <a:rPr lang="sr-Cyrl-BA" dirty="0" smtClean="0">
                <a:solidFill>
                  <a:schemeClr val="bg1"/>
                </a:solidFill>
              </a:rPr>
              <a:t>ЊОМ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endParaRPr lang="sr-Cyrl-BA" dirty="0">
              <a:solidFill>
                <a:schemeClr val="bg1"/>
              </a:solidFill>
            </a:endParaRPr>
          </a:p>
          <a:p>
            <a:endParaRPr lang="sr-Cyrl-BA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ПРВА </a:t>
            </a:r>
            <a:r>
              <a:rPr lang="sr-Cyrl-BA" dirty="0">
                <a:solidFill>
                  <a:schemeClr val="bg1"/>
                </a:solidFill>
              </a:rPr>
              <a:t>ПРИПОВИЈЕТКА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>
                <a:solidFill>
                  <a:srgbClr val="C00000"/>
                </a:solidFill>
              </a:rPr>
              <a:t>ТУБА</a:t>
            </a:r>
            <a:r>
              <a:rPr lang="sr-Cyrl-BA" b="1" dirty="0" smtClean="0">
                <a:solidFill>
                  <a:srgbClr val="C00000"/>
                </a:solidFill>
              </a:rPr>
              <a:t>“</a:t>
            </a:r>
            <a:r>
              <a:rPr lang="sr-Latn-BA" b="1" dirty="0" smtClean="0">
                <a:solidFill>
                  <a:srgbClr val="C00000"/>
                </a:solidFill>
              </a:rPr>
              <a:t>.</a:t>
            </a:r>
            <a:endParaRPr lang="sr-Cyrl-BA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sr-Cyrl-BA" b="1" i="1" dirty="0">
              <a:solidFill>
                <a:schemeClr val="bg1"/>
              </a:solidFill>
            </a:endParaRPr>
          </a:p>
          <a:p>
            <a:r>
              <a:rPr lang="sr-Latn-BA" dirty="0">
                <a:solidFill>
                  <a:schemeClr val="bg1"/>
                </a:solidFill>
              </a:rPr>
              <a:t> </a:t>
            </a:r>
            <a:r>
              <a:rPr lang="sr-Latn-BA" dirty="0" smtClean="0">
                <a:solidFill>
                  <a:schemeClr val="bg1"/>
                </a:solidFill>
              </a:rPr>
              <a:t>    </a:t>
            </a:r>
            <a:r>
              <a:rPr lang="sr-Cyrl-BA" dirty="0" smtClean="0">
                <a:solidFill>
                  <a:schemeClr val="bg1"/>
                </a:solidFill>
              </a:rPr>
              <a:t>ПРВА </a:t>
            </a:r>
            <a:r>
              <a:rPr lang="sr-Cyrl-BA" dirty="0">
                <a:solidFill>
                  <a:schemeClr val="bg1"/>
                </a:solidFill>
              </a:rPr>
              <a:t>ЗБИРКА ПРИПОВЈЕДАКА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>
                <a:solidFill>
                  <a:srgbClr val="C00000"/>
                </a:solidFill>
              </a:rPr>
              <a:t>СА ПЛАНИНЕ И ИСПОД ПЛАНИНЕ“</a:t>
            </a:r>
            <a:r>
              <a:rPr lang="sr-Cyrl-BA" dirty="0">
                <a:solidFill>
                  <a:srgbClr val="C00000"/>
                </a:solidFill>
              </a:rPr>
              <a:t>, </a:t>
            </a:r>
            <a:r>
              <a:rPr lang="sr-Cyrl-BA" dirty="0">
                <a:solidFill>
                  <a:schemeClr val="bg1"/>
                </a:solidFill>
              </a:rPr>
              <a:t>ДРУГА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>
                <a:solidFill>
                  <a:srgbClr val="C00000"/>
                </a:solidFill>
              </a:rPr>
              <a:t>ЈАУЦИ СА ЗМИЈАЊА“</a:t>
            </a:r>
            <a:r>
              <a:rPr lang="sr-Cyrl-BA" b="1" i="1" dirty="0">
                <a:solidFill>
                  <a:srgbClr val="C00000"/>
                </a:solidFill>
              </a:rPr>
              <a:t>, </a:t>
            </a:r>
            <a:r>
              <a:rPr lang="sr-Cyrl-BA" dirty="0">
                <a:solidFill>
                  <a:schemeClr val="bg1"/>
                </a:solidFill>
              </a:rPr>
              <a:t>ДУЖА ПРИПОВИЈЕТКА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>
                <a:solidFill>
                  <a:srgbClr val="C00000"/>
                </a:solidFill>
              </a:rPr>
              <a:t>СУДАНИЈА</a:t>
            </a:r>
            <a:r>
              <a:rPr lang="sr-Cyrl-BA" b="1" dirty="0" smtClean="0">
                <a:solidFill>
                  <a:srgbClr val="C00000"/>
                </a:solidFill>
              </a:rPr>
              <a:t>“</a:t>
            </a:r>
            <a:r>
              <a:rPr lang="sr-Latn-BA" b="1" dirty="0" smtClean="0">
                <a:solidFill>
                  <a:srgbClr val="C00000"/>
                </a:solidFill>
              </a:rPr>
              <a:t>.</a:t>
            </a:r>
            <a:endParaRPr lang="sr-Cyrl-BA" b="1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sr-Cyrl-BA" b="1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</a:t>
            </a:r>
            <a:r>
              <a:rPr lang="sr-Cyrl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ПРИПОВИЈЕТКА </a:t>
            </a:r>
            <a:r>
              <a:rPr lang="sr-Cyrl-BA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„ГРОБ СЛАТКЕ ДУШЕ“ </a:t>
            </a:r>
            <a:r>
              <a:rPr lang="sr-Cyrl-BA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r-Cyrl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sr-Cyrl-BA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sr-Cyrl-BA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Са планине и испод планине</a:t>
            </a:r>
            <a:r>
              <a:rPr lang="sr-Cyrl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збирка објављена у Бечу)</a:t>
            </a:r>
            <a:r>
              <a:rPr lang="sr-Latn-BA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sr-Cyrl-BA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sr-Cyrl-BA" b="1" i="1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ДРАМА </a:t>
            </a:r>
            <a:r>
              <a:rPr lang="sr-Cyrl-BA" dirty="0">
                <a:solidFill>
                  <a:srgbClr val="C00000"/>
                </a:solidFill>
              </a:rPr>
              <a:t>„</a:t>
            </a:r>
            <a:r>
              <a:rPr lang="sr-Cyrl-BA" b="1" dirty="0">
                <a:solidFill>
                  <a:srgbClr val="C00000"/>
                </a:solidFill>
              </a:rPr>
              <a:t>ЈАЗАВАЦ ПРЕД СУДОМ</a:t>
            </a:r>
            <a:r>
              <a:rPr lang="sr-Cyrl-BA" b="1" dirty="0" smtClean="0">
                <a:solidFill>
                  <a:srgbClr val="C00000"/>
                </a:solidFill>
              </a:rPr>
              <a:t>“</a:t>
            </a:r>
            <a:r>
              <a:rPr lang="sr-Latn-BA" b="1" dirty="0" smtClean="0">
                <a:solidFill>
                  <a:srgbClr val="C00000"/>
                </a:solidFill>
              </a:rPr>
              <a:t>.</a:t>
            </a:r>
            <a:endParaRPr lang="sr-Cyrl-BA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endParaRPr lang="sr-Cyrl-BA" b="1" dirty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     </a:t>
            </a:r>
            <a:r>
              <a:rPr lang="sr-Cyrl-BA" dirty="0" smtClean="0">
                <a:solidFill>
                  <a:schemeClr val="bg1"/>
                </a:solidFill>
              </a:rPr>
              <a:t>УМИРЕ </a:t>
            </a:r>
            <a:r>
              <a:rPr lang="sr-Cyrl-BA" dirty="0">
                <a:solidFill>
                  <a:schemeClr val="bg1"/>
                </a:solidFill>
              </a:rPr>
              <a:t>1916. У </a:t>
            </a:r>
            <a:r>
              <a:rPr lang="sr-Cyrl-BA" dirty="0" smtClean="0">
                <a:solidFill>
                  <a:schemeClr val="bg1"/>
                </a:solidFill>
              </a:rPr>
              <a:t>БЕОГРАДУ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  <a:r>
              <a:rPr lang="sr-Cyrl-BA" dirty="0" smtClean="0">
                <a:solidFill>
                  <a:schemeClr val="bg1"/>
                </a:solidFill>
              </a:rPr>
              <a:t> </a:t>
            </a: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8459466" y="545126"/>
            <a:ext cx="3627549" cy="5653826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B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163318" y="1690685"/>
            <a:ext cx="24963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i="1" dirty="0">
                <a:solidFill>
                  <a:schemeClr val="bg1"/>
                </a:solidFill>
              </a:rPr>
              <a:t>„У ропству се родих, у ропству живјех, у ропству, вајме, и умријех.“</a:t>
            </a:r>
            <a:endParaRPr lang="sr-Latn-BA" sz="2800" i="1" dirty="0">
              <a:solidFill>
                <a:schemeClr val="bg1"/>
              </a:solidFill>
            </a:endParaRPr>
          </a:p>
        </p:txBody>
      </p:sp>
      <p:sp>
        <p:nvSpPr>
          <p:cNvPr id="16" name="Snip Single Corner Rectangle 15"/>
          <p:cNvSpPr/>
          <p:nvPr/>
        </p:nvSpPr>
        <p:spPr>
          <a:xfrm>
            <a:off x="11513713" y="5885645"/>
            <a:ext cx="45719" cy="45719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342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A31D594-7B9C-470F-97B5-0FC5DBC4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66" y="1825194"/>
            <a:ext cx="3745267" cy="2879972"/>
          </a:xfrm>
          <a:prstGeom prst="rect">
            <a:avLst/>
          </a:prstGeom>
        </p:spPr>
      </p:pic>
      <p:sp>
        <p:nvSpPr>
          <p:cNvPr id="10" name="Callout: Right Arrow 9">
            <a:extLst>
              <a:ext uri="{FF2B5EF4-FFF2-40B4-BE49-F238E27FC236}">
                <a16:creationId xmlns="" xmlns:a16="http://schemas.microsoft.com/office/drawing/2014/main" id="{52F35C55-C5DB-43FD-A4E7-5754C0EAAED3}"/>
              </a:ext>
            </a:extLst>
          </p:cNvPr>
          <p:cNvSpPr/>
          <p:nvPr/>
        </p:nvSpPr>
        <p:spPr>
          <a:xfrm>
            <a:off x="88778" y="124287"/>
            <a:ext cx="4134588" cy="6489577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endParaRPr lang="sr-Cyrl-BA" dirty="0"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latin typeface="Arial Narrow" panose="020B0606020202030204" pitchFamily="34" charset="0"/>
              </a:rPr>
              <a:t>ПРИПОВИЈЕТКА </a:t>
            </a:r>
            <a:r>
              <a:rPr lang="sr-Cyrl-BA" dirty="0">
                <a:solidFill>
                  <a:srgbClr val="C00000"/>
                </a:solidFill>
                <a:latin typeface="Arial Narrow" panose="020B0606020202030204" pitchFamily="34" charset="0"/>
              </a:rPr>
              <a:t>„ГРОБ СЛАТКЕ ДУШЕ“</a:t>
            </a:r>
            <a:r>
              <a:rPr lang="sr-Cyrl-BA" dirty="0">
                <a:latin typeface="Arial Narrow" panose="020B0606020202030204" pitchFamily="34" charset="0"/>
              </a:rPr>
              <a:t> ГОВОРИ О ПОЛОЖАЈУ СРПСКОГ СЕЉАКА У БОСНИ ЗА ВРИЈЕМЕ АУСТРИЈСКЕ ОКУПАЦИЈЕ.</a:t>
            </a: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r>
              <a:rPr lang="sr-Cyrl-BA" i="1" dirty="0">
                <a:solidFill>
                  <a:srgbClr val="C00000"/>
                </a:solidFill>
                <a:latin typeface="Arial Narrow" panose="020B0606020202030204" pitchFamily="34" charset="0"/>
              </a:rPr>
              <a:t>МИЈО (СЛАТКА ДУША) – </a:t>
            </a:r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ДОБРОДУШАН ПОШТЕН СЕЉАК КОЈИ СЕ БОРИ ЗА СВОЈ КОМАД ОТЕТЕ ЗЕМЉЕ И ОГЊИШТА.</a:t>
            </a:r>
          </a:p>
          <a:p>
            <a:pPr algn="ctr"/>
            <a:endParaRPr lang="sr-Cyrl-BA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latin typeface="Arial Narrow" panose="020B0606020202030204" pitchFamily="34" charset="0"/>
              </a:rPr>
              <a:t>СПАХИЈА МУ ОДУЗИМА ЗЕМЉУ ЈЕР НЕМА У ПОРОДИЦИ КО ДА ЈЕ ОБРАЂУЈЕ, А ТО ЈЕ ТРОШАК ЗА ЦАРЕВИНУ.</a:t>
            </a: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sr-Cyrl-BA" i="1" dirty="0">
              <a:latin typeface="Arial Narrow" panose="020B0606020202030204" pitchFamily="34" charset="0"/>
            </a:endParaRPr>
          </a:p>
          <a:p>
            <a:pPr algn="ctr"/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11" name="Callout: Left Arrow 10">
            <a:extLst>
              <a:ext uri="{FF2B5EF4-FFF2-40B4-BE49-F238E27FC236}">
                <a16:creationId xmlns="" xmlns:a16="http://schemas.microsoft.com/office/drawing/2014/main" id="{D99538C8-CE6E-49D4-98B7-F87C95741E24}"/>
              </a:ext>
            </a:extLst>
          </p:cNvPr>
          <p:cNvSpPr/>
          <p:nvPr/>
        </p:nvSpPr>
        <p:spPr>
          <a:xfrm>
            <a:off x="7998779" y="168676"/>
            <a:ext cx="4104442" cy="6489576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>
                <a:latin typeface="Arial Narrow" panose="020B0606020202030204" pitchFamily="34" charset="0"/>
              </a:rPr>
              <a:t>ЈЕДИНА НАДА МУ ЈЕ УНУК СТОЈАН </a:t>
            </a:r>
            <a:r>
              <a:rPr lang="sr-Cyrl-BA" i="1" dirty="0">
                <a:solidFill>
                  <a:srgbClr val="C00000"/>
                </a:solidFill>
                <a:latin typeface="Arial Narrow" panose="020B0606020202030204" pitchFamily="34" charset="0"/>
              </a:rPr>
              <a:t>(СТОЛЕ) </a:t>
            </a:r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КОЈИ ЋЕ МУ ПОМОЋИ ДА УЗОРЕ ЗЕМЉУ.</a:t>
            </a:r>
          </a:p>
          <a:p>
            <a:pPr algn="ctr"/>
            <a:endParaRPr lang="sr-Cyrl-BA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ДЈЕД И УНУК –  БОРЦИ ЗА СОПСТВЕНО ОГЊИШТЕ</a:t>
            </a:r>
          </a:p>
          <a:p>
            <a:pPr algn="ctr"/>
            <a:endParaRPr lang="sr-Cyrl-BA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СЕЛО МУ ПОДИЖЕ КОЛИБУ.</a:t>
            </a:r>
          </a:p>
          <a:p>
            <a:pPr algn="ctr"/>
            <a:endParaRPr lang="sr-Cyrl-BA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sr-Cyrl-BA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ДЈЕД И УНУК СТРАДАЈУ У ПЛАНИНСКОЈ </a:t>
            </a:r>
          </a:p>
          <a:p>
            <a:pPr algn="ctr"/>
            <a:r>
              <a:rPr lang="sr-Cyrl-BA" dirty="0">
                <a:solidFill>
                  <a:schemeClr val="bg1"/>
                </a:solidFill>
                <a:latin typeface="Arial Narrow" panose="020B0606020202030204" pitchFamily="34" charset="0"/>
              </a:rPr>
              <a:t>МЕЋАВИ ЖРТВУЈУЋИ СЕ ЗА ОГЊИШТЕ.</a:t>
            </a:r>
            <a:endParaRPr lang="en-US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1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95628" cy="3659613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4566042" y="399822"/>
            <a:ext cx="6941713" cy="5731098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Arial Narrow" panose="020B0606020202030204" pitchFamily="34" charset="0"/>
              </a:rPr>
              <a:t>ПРИЧА О АНТЕЈУ</a:t>
            </a:r>
          </a:p>
          <a:p>
            <a:pPr algn="ctr"/>
            <a:endParaRPr lang="sr-Cyrl-BA" sz="2000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АНТЕЈ ЈЕ ЛИЧНОСТ ИЗ ГРЧКЕ МИТОЛОГИЈЕ</a:t>
            </a: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СИН ПОСЕЈДОНА (БОГА МОРА) И ГЕЈЕ (БОГИЊЕ ЗЕМЉЕ)</a:t>
            </a: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НЕИСЦРПНУ СНАГУ ДОБИЈА ОД МАЈКЕ ГЕЈЕ (ЗЕМЉЕ)</a:t>
            </a: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СА ЗЕМЉОМ ЈЕ У СТАЛНОМ ДОДИРУ, А У ВАЗДУХУ ЈЕ РАЊИВ</a:t>
            </a: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АНТЕЈЕВА МОЋ ЛЕЖИ У ПОВЕЗАНОСТИ СА ЗЕМЉОМ</a:t>
            </a:r>
          </a:p>
          <a:p>
            <a:pPr marL="285750" indent="-285750" algn="just">
              <a:buFontTx/>
              <a:buChar char="-"/>
            </a:pPr>
            <a:r>
              <a:rPr lang="sr-Cyrl-BA" dirty="0">
                <a:latin typeface="Arial Narrow" panose="020B0606020202030204" pitchFamily="34" charset="0"/>
              </a:rPr>
              <a:t>ХЕРАКЛЕ ГА ЈЕ ПОДИГАО СА ТЛА И УДАВИО У ВАЗДУХУ</a:t>
            </a:r>
          </a:p>
          <a:p>
            <a:pPr marL="285750" indent="-285750" algn="just">
              <a:buFontTx/>
              <a:buChar char="-"/>
            </a:pPr>
            <a:endParaRPr lang="sr-Cyrl-BA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sr-Cyrl-BA" dirty="0">
              <a:latin typeface="Arial Narrow" panose="020B0606020202030204" pitchFamily="34" charset="0"/>
            </a:endParaRPr>
          </a:p>
          <a:p>
            <a:pPr algn="just"/>
            <a:r>
              <a:rPr lang="sr-Cyrl-BA" i="1" dirty="0">
                <a:solidFill>
                  <a:srgbClr val="C00000"/>
                </a:solidFill>
                <a:latin typeface="Arial Narrow" panose="020B0606020202030204" pitchFamily="34" charset="0"/>
              </a:rPr>
              <a:t>     СВИ КОЧИЋЕВИ ЈУНАЦИ ВЕЗАНИ СУ ДУБОКО ЗА СВОЈУ ЗЕМЉУ И ОГЊИШТЕ И ОДВОЈЕНИ ОД ЊЕ ГУБЕ СНАГУ И ВОЉУ ЗА ЖИВОТОМ. ЖИВОТ БЕЗ ОГЊИШТА ЈЕ ЗА ЊИХ ЖИВОТ БЕЗ СМИСЛА.</a:t>
            </a: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algn="just"/>
            <a:endParaRPr lang="sr-Cyrl-BA" dirty="0">
              <a:latin typeface="Arial Narrow" panose="020B0606020202030204" pitchFamily="34" charset="0"/>
            </a:endParaRPr>
          </a:p>
          <a:p>
            <a:pPr marL="285750" indent="-285750" algn="just">
              <a:buFontTx/>
              <a:buChar char="-"/>
            </a:pPr>
            <a:endParaRPr lang="sr-Latn-BA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99797" y="764275"/>
            <a:ext cx="5390866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  <p:sp>
        <p:nvSpPr>
          <p:cNvPr id="6" name="TextBox 5"/>
          <p:cNvSpPr txBox="1"/>
          <p:nvPr/>
        </p:nvSpPr>
        <p:spPr>
          <a:xfrm>
            <a:off x="5199797" y="948519"/>
            <a:ext cx="539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7617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1193184"/>
            <a:ext cx="4165837" cy="4197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6018661" y="259306"/>
            <a:ext cx="5431811" cy="481766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„- Нећу! – издера се Мијо силовито, па подиже очи, у којима је свијетлило неколико суза.</a:t>
            </a:r>
          </a:p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- Зар је баш до тог дошло? Зар да ја оставим своју земљу, своје калеме и велике воћаре, које сам ја главом садио и подизо?!...Коме да оставим?“</a:t>
            </a:r>
            <a:endParaRPr lang="sr-Latn-BA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319" y="245426"/>
            <a:ext cx="2981202" cy="195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19" y="2207323"/>
            <a:ext cx="2981202" cy="1950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240" y="4593850"/>
            <a:ext cx="3054361" cy="1950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548" y="245426"/>
            <a:ext cx="5149712" cy="62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5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439" r="376" b="17682"/>
          <a:stretch/>
        </p:blipFill>
        <p:spPr>
          <a:xfrm>
            <a:off x="282670" y="2831912"/>
            <a:ext cx="3966331" cy="3125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249001" y="95536"/>
            <a:ext cx="7369790" cy="4926840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„Сви смо га заустављали да не иде, јер се спремала велика мећава, а ваљало му је преко планине пријећи.</a:t>
            </a:r>
          </a:p>
          <a:p>
            <a:pPr algn="ctr"/>
            <a:endParaRPr lang="sr-Cyrl-BA" b="1" i="1" dirty="0"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- Нешто ме, браћо моја, гони! Не могу чекати.</a:t>
            </a:r>
          </a:p>
          <a:p>
            <a:pPr algn="ctr"/>
            <a:endParaRPr lang="sr-Cyrl-BA" b="1" i="1" dirty="0">
              <a:latin typeface="Arial Narrow" panose="020B0606020202030204" pitchFamily="34" charset="0"/>
            </a:endParaRPr>
          </a:p>
          <a:p>
            <a:pPr algn="ctr"/>
            <a:r>
              <a:rPr lang="sr-Cyrl-BA" b="1" i="1" dirty="0" smtClean="0">
                <a:latin typeface="Arial Narrow" panose="020B0606020202030204" pitchFamily="34" charset="0"/>
              </a:rPr>
              <a:t>Не послуша и плати главом и он и дијете. Помела и</a:t>
            </a:r>
            <a:r>
              <a:rPr lang="en-US" b="1" i="1" dirty="0" smtClean="0">
                <a:latin typeface="Arial Narrow" panose="020B0606020202030204" pitchFamily="34" charset="0"/>
              </a:rPr>
              <a:t>` je </a:t>
            </a:r>
            <a:r>
              <a:rPr lang="sr-Cyrl-BA" b="1" i="1" dirty="0" smtClean="0">
                <a:latin typeface="Arial Narrow" panose="020B0606020202030204" pitchFamily="34" charset="0"/>
              </a:rPr>
              <a:t>мећава кад су се враћали из чаршије, на `вој планини.“</a:t>
            </a:r>
            <a:endParaRPr lang="sr-Latn-BA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11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847</TotalTime>
  <Words>798</Words>
  <Application>Microsoft Office PowerPoint</Application>
  <PresentationFormat>Widescreen</PresentationFormat>
  <Paragraphs>143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79</cp:revision>
  <dcterms:created xsi:type="dcterms:W3CDTF">2020-05-11T11:51:26Z</dcterms:created>
  <dcterms:modified xsi:type="dcterms:W3CDTF">2020-05-15T08:12:36Z</dcterms:modified>
</cp:coreProperties>
</file>