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3" r:id="rId6"/>
    <p:sldId id="261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9T10:17:08.81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45C5-130F-4AD3-8ED3-3781002A7CA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E1D32-ABCF-4021-B88B-64D441656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7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E1D32-ABCF-4021-B88B-64D4416563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9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3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0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83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4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8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4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8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7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9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5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2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4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8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93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35895"/>
          </a:xfrm>
        </p:spPr>
        <p:txBody>
          <a:bodyPr/>
          <a:lstStyle/>
          <a:p>
            <a:r>
              <a:rPr lang="sr-Latn-BA" sz="6600" dirty="0" smtClean="0"/>
              <a:t>REVISION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90" y="608671"/>
            <a:ext cx="9901686" cy="719259"/>
          </a:xfrm>
        </p:spPr>
        <p:txBody>
          <a:bodyPr/>
          <a:lstStyle/>
          <a:p>
            <a:r>
              <a:rPr lang="sr-Latn-BA" sz="2400" dirty="0" smtClean="0"/>
              <a:t> Exercise 1: Read the sentences and choose the correct answer:</a:t>
            </a:r>
            <a:br>
              <a:rPr lang="sr-Latn-BA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390919"/>
            <a:ext cx="7012546" cy="4776470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 smtClean="0"/>
              <a:t>1. I </a:t>
            </a:r>
            <a:r>
              <a:rPr lang="en-GB" dirty="0" smtClean="0"/>
              <a:t>have </a:t>
            </a:r>
            <a:r>
              <a:rPr lang="sr-Latn-BA" dirty="0" smtClean="0"/>
              <a:t> ............ </a:t>
            </a:r>
            <a:r>
              <a:rPr lang="en-GB" dirty="0" smtClean="0"/>
              <a:t>questions for you</a:t>
            </a:r>
            <a:r>
              <a:rPr lang="sr-Latn-BA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      </a:t>
            </a:r>
            <a:r>
              <a:rPr lang="sr-Latn-BA" b="1" dirty="0" smtClean="0"/>
              <a:t>a) a little            b) a few              c) few</a:t>
            </a:r>
          </a:p>
          <a:p>
            <a:r>
              <a:rPr lang="sr-Latn-BA" dirty="0" smtClean="0"/>
              <a:t>2. They shut ............ the old factory last month.</a:t>
            </a:r>
          </a:p>
          <a:p>
            <a:r>
              <a:rPr lang="sr-Latn-BA" b="1" dirty="0" smtClean="0"/>
              <a:t>a) off                   b) out                  c) down</a:t>
            </a:r>
          </a:p>
          <a:p>
            <a:r>
              <a:rPr lang="sr-Latn-BA" dirty="0" smtClean="0"/>
              <a:t>3. Paris is famous ........... </a:t>
            </a:r>
            <a:r>
              <a:rPr lang="en-GB" dirty="0" err="1" smtClean="0"/>
              <a:t>i</a:t>
            </a:r>
            <a:r>
              <a:rPr lang="sr-Latn-BA" dirty="0" smtClean="0"/>
              <a:t>ts breathtaking sights.</a:t>
            </a:r>
          </a:p>
          <a:p>
            <a:r>
              <a:rPr lang="sr-Latn-BA" b="1" dirty="0" smtClean="0"/>
              <a:t>a) at                   b) for                    c) by</a:t>
            </a:r>
          </a:p>
          <a:p>
            <a:r>
              <a:rPr lang="sr-Latn-BA" dirty="0" smtClean="0"/>
              <a:t>4. My friend moved to London, but we’ve kept in ..........</a:t>
            </a:r>
          </a:p>
          <a:p>
            <a:r>
              <a:rPr lang="sr-Latn-BA" b="1" dirty="0" smtClean="0"/>
              <a:t>a) smell              b) sight                c) </a:t>
            </a:r>
            <a:r>
              <a:rPr lang="sr-Latn-BA" b="1" dirty="0" smtClean="0"/>
              <a:t>touch</a:t>
            </a:r>
          </a:p>
          <a:p>
            <a:r>
              <a:rPr lang="sr-Latn-BA" dirty="0" smtClean="0"/>
              <a:t>5. She has always been ...... In fashion.</a:t>
            </a:r>
          </a:p>
          <a:p>
            <a:r>
              <a:rPr lang="sr-Latn-BA" b="1" dirty="0" smtClean="0"/>
              <a:t>a) interested    b) interesting    c) interest</a:t>
            </a:r>
            <a:endParaRPr lang="sr-Latn-BA" b="1" dirty="0" smtClean="0"/>
          </a:p>
          <a:p>
            <a:r>
              <a:rPr lang="sr-Latn-BA" dirty="0"/>
              <a:t>6</a:t>
            </a:r>
            <a:r>
              <a:rPr lang="sr-Latn-BA" dirty="0" smtClean="0"/>
              <a:t>. </a:t>
            </a:r>
            <a:r>
              <a:rPr lang="sr-Latn-BA" dirty="0" smtClean="0"/>
              <a:t>The last James Bond movie was very ............</a:t>
            </a:r>
          </a:p>
          <a:p>
            <a:r>
              <a:rPr lang="sr-Latn-BA" dirty="0" smtClean="0"/>
              <a:t>a) </a:t>
            </a:r>
            <a:r>
              <a:rPr lang="sr-Latn-BA" b="1" dirty="0" smtClean="0"/>
              <a:t>disappoined    b) disappoint   c) di</a:t>
            </a:r>
            <a:r>
              <a:rPr lang="en-GB" b="1" dirty="0" smtClean="0"/>
              <a:t>s</a:t>
            </a:r>
            <a:r>
              <a:rPr lang="sr-Latn-BA" b="1" dirty="0" smtClean="0"/>
              <a:t>appointing                   </a:t>
            </a:r>
            <a:endParaRPr lang="en-GB" b="1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870600" y="1555885"/>
            <a:ext cx="1249250" cy="4958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 smtClean="0">
                <a:solidFill>
                  <a:schemeClr val="bg1"/>
                </a:solidFill>
              </a:rPr>
              <a:t>1.  </a:t>
            </a:r>
            <a:r>
              <a:rPr lang="sr-Latn-BA" b="1" dirty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60941" y="2266862"/>
            <a:ext cx="1249250" cy="48940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 smtClean="0">
                <a:solidFill>
                  <a:schemeClr val="bg1"/>
                </a:solidFill>
              </a:rPr>
              <a:t>2. C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60941" y="3070076"/>
            <a:ext cx="1249250" cy="479737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 smtClean="0">
                <a:solidFill>
                  <a:schemeClr val="bg1"/>
                </a:solidFill>
              </a:rPr>
              <a:t>3. B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836794" y="3833029"/>
            <a:ext cx="1229932" cy="48296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 smtClean="0">
                <a:solidFill>
                  <a:schemeClr val="bg1"/>
                </a:solidFill>
              </a:rPr>
              <a:t>4. C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27135" y="4626578"/>
            <a:ext cx="1239591" cy="482958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>
                <a:solidFill>
                  <a:schemeClr val="bg1"/>
                </a:solidFill>
              </a:rPr>
              <a:t>5</a:t>
            </a:r>
            <a:r>
              <a:rPr lang="sr-Latn-BA" b="1" dirty="0" smtClean="0">
                <a:solidFill>
                  <a:schemeClr val="bg1"/>
                </a:solidFill>
              </a:rPr>
              <a:t>. </a:t>
            </a:r>
            <a:r>
              <a:rPr lang="sr-Latn-BA" b="1" dirty="0" smtClean="0">
                <a:solidFill>
                  <a:schemeClr val="bg1"/>
                </a:solidFill>
              </a:rPr>
              <a:t>A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827134" y="5379532"/>
            <a:ext cx="1239591" cy="482958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>
                <a:solidFill>
                  <a:schemeClr val="bg1"/>
                </a:solidFill>
              </a:rPr>
              <a:t>6</a:t>
            </a:r>
            <a:r>
              <a:rPr lang="sr-Latn-BA" b="1" dirty="0" smtClean="0">
                <a:solidFill>
                  <a:schemeClr val="bg1"/>
                </a:solidFill>
              </a:rPr>
              <a:t>. 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91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80" y="452718"/>
            <a:ext cx="9404723" cy="809412"/>
          </a:xfrm>
        </p:spPr>
        <p:txBody>
          <a:bodyPr/>
          <a:lstStyle/>
          <a:p>
            <a:r>
              <a:rPr lang="en-GB" sz="2400" dirty="0" smtClean="0"/>
              <a:t>Exercise 2: Match the synonyms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456135"/>
          </a:xfrm>
        </p:spPr>
        <p:txBody>
          <a:bodyPr/>
          <a:lstStyle/>
          <a:p>
            <a:r>
              <a:rPr lang="en-GB" sz="2000" dirty="0" smtClean="0"/>
              <a:t>Contemporary</a:t>
            </a:r>
          </a:p>
          <a:p>
            <a:r>
              <a:rPr lang="en-GB" sz="2000" dirty="0" smtClean="0"/>
              <a:t>Vivid</a:t>
            </a:r>
          </a:p>
          <a:p>
            <a:r>
              <a:rPr lang="en-GB" sz="2000" dirty="0" smtClean="0"/>
              <a:t>Jovial</a:t>
            </a:r>
          </a:p>
          <a:p>
            <a:r>
              <a:rPr lang="en-GB" sz="2000" dirty="0"/>
              <a:t>Toxin</a:t>
            </a:r>
          </a:p>
          <a:p>
            <a:r>
              <a:rPr lang="en-GB" sz="2000" dirty="0" smtClean="0"/>
              <a:t>Numerous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490" y="2060575"/>
            <a:ext cx="4396341" cy="3709160"/>
          </a:xfrm>
        </p:spPr>
        <p:txBody>
          <a:bodyPr/>
          <a:lstStyle/>
          <a:p>
            <a:r>
              <a:rPr lang="en-GB" dirty="0" smtClean="0"/>
              <a:t>Poison </a:t>
            </a:r>
            <a:endParaRPr lang="sr-Latn-BA" dirty="0" smtClean="0"/>
          </a:p>
          <a:p>
            <a:r>
              <a:rPr lang="sr-Latn-BA" dirty="0" smtClean="0"/>
              <a:t>Lots of</a:t>
            </a:r>
            <a:endParaRPr lang="en-GB" dirty="0" smtClean="0"/>
          </a:p>
          <a:p>
            <a:r>
              <a:rPr lang="en-GB" dirty="0" smtClean="0"/>
              <a:t>Clear</a:t>
            </a:r>
          </a:p>
          <a:p>
            <a:r>
              <a:rPr lang="en-GB" dirty="0" smtClean="0"/>
              <a:t>Modern</a:t>
            </a:r>
            <a:endParaRPr lang="sr-Latn-BA" dirty="0"/>
          </a:p>
          <a:p>
            <a:r>
              <a:rPr lang="sr-Latn-BA" dirty="0" smtClean="0"/>
              <a:t>Happy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8187669" y="1101143"/>
            <a:ext cx="3026535" cy="330987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Synonyms are  words that are  </a:t>
            </a:r>
          </a:p>
          <a:p>
            <a:pPr algn="ctr"/>
            <a:r>
              <a:rPr lang="en-GB" b="1" dirty="0" smtClean="0"/>
              <a:t>the same or similar in meaning!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68654" y="2205507"/>
            <a:ext cx="1276836" cy="1220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43955" y="3090929"/>
            <a:ext cx="2221748" cy="695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67205" y="2756078"/>
            <a:ext cx="2523259" cy="334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12179" y="2205507"/>
            <a:ext cx="2478285" cy="1410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33872" y="2682026"/>
            <a:ext cx="1817242" cy="13072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92" y="826222"/>
            <a:ext cx="7300154" cy="835169"/>
          </a:xfrm>
        </p:spPr>
        <p:txBody>
          <a:bodyPr/>
          <a:lstStyle/>
          <a:p>
            <a:r>
              <a:rPr lang="en-GB" sz="2400" dirty="0"/>
              <a:t>Exercise 3: </a:t>
            </a:r>
            <a:r>
              <a:rPr lang="en-GB" sz="2400" dirty="0" smtClean="0"/>
              <a:t>Complete the sentences with appropriate question tags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6495222" cy="2879690"/>
          </a:xfrm>
        </p:spPr>
        <p:txBody>
          <a:bodyPr/>
          <a:lstStyle/>
          <a:p>
            <a:r>
              <a:rPr lang="en-GB" dirty="0" smtClean="0"/>
              <a:t>1. She will come later,</a:t>
            </a:r>
            <a:r>
              <a:rPr lang="sr-Latn-BA" dirty="0" smtClean="0"/>
              <a:t>__________?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2. The food wasn’t too expensive, </a:t>
            </a:r>
            <a:r>
              <a:rPr lang="sr-Latn-BA" dirty="0" smtClean="0"/>
              <a:t>_________</a:t>
            </a:r>
            <a:r>
              <a:rPr lang="en-GB" dirty="0" smtClean="0"/>
              <a:t>?</a:t>
            </a:r>
          </a:p>
          <a:p>
            <a:r>
              <a:rPr lang="sr-Latn-BA" dirty="0"/>
              <a:t>3</a:t>
            </a:r>
            <a:r>
              <a:rPr lang="en-GB" dirty="0" smtClean="0"/>
              <a:t>. I am late, </a:t>
            </a:r>
            <a:r>
              <a:rPr lang="sr-Latn-BA" dirty="0" smtClean="0"/>
              <a:t>__________</a:t>
            </a:r>
            <a:r>
              <a:rPr lang="en-GB" dirty="0" smtClean="0"/>
              <a:t>?</a:t>
            </a:r>
          </a:p>
          <a:p>
            <a:r>
              <a:rPr lang="sr-Latn-BA" dirty="0"/>
              <a:t>4</a:t>
            </a:r>
            <a:r>
              <a:rPr lang="en-GB" dirty="0" smtClean="0"/>
              <a:t>. They bought this car last year, </a:t>
            </a:r>
            <a:r>
              <a:rPr lang="sr-Latn-BA" dirty="0" smtClean="0"/>
              <a:t>__________</a:t>
            </a:r>
            <a:r>
              <a:rPr lang="en-GB" dirty="0" smtClean="0"/>
              <a:t>?</a:t>
            </a:r>
          </a:p>
          <a:p>
            <a:r>
              <a:rPr lang="sr-Latn-BA" dirty="0"/>
              <a:t>5</a:t>
            </a:r>
            <a:r>
              <a:rPr lang="en-GB" dirty="0" smtClean="0"/>
              <a:t>. Let’s go for a walk, </a:t>
            </a:r>
            <a:r>
              <a:rPr lang="sr-Latn-BA" dirty="0" smtClean="0"/>
              <a:t>__________</a:t>
            </a:r>
            <a:r>
              <a:rPr lang="en-GB" dirty="0" smtClean="0"/>
              <a:t>?</a:t>
            </a:r>
            <a:endParaRPr lang="sr-Latn-BA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89702" y="364557"/>
            <a:ext cx="305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Remember!!!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5" y="775400"/>
            <a:ext cx="3515933" cy="10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4713"/>
          </a:xfrm>
        </p:spPr>
        <p:txBody>
          <a:bodyPr/>
          <a:lstStyle/>
          <a:p>
            <a:r>
              <a:rPr lang="sr-Latn-BA" sz="2400" dirty="0" smtClean="0"/>
              <a:t>ANSWERS: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9145" y="1631852"/>
            <a:ext cx="7005910" cy="4178105"/>
          </a:xfrm>
        </p:spPr>
        <p:txBody>
          <a:bodyPr/>
          <a:lstStyle/>
          <a:p>
            <a:r>
              <a:rPr lang="en-GB" dirty="0" smtClean="0"/>
              <a:t>1. She will come later,  </a:t>
            </a:r>
            <a:r>
              <a:rPr lang="en-GB" sz="2400" dirty="0">
                <a:solidFill>
                  <a:srgbClr val="FFFF00"/>
                </a:solidFill>
              </a:rPr>
              <a:t>won’t </a:t>
            </a:r>
            <a:r>
              <a:rPr lang="en-GB" sz="2400" dirty="0" smtClean="0">
                <a:solidFill>
                  <a:srgbClr val="FFFF00"/>
                </a:solidFill>
              </a:rPr>
              <a:t>she</a:t>
            </a:r>
            <a:r>
              <a:rPr lang="sr-Latn-BA" sz="2400" dirty="0" smtClean="0">
                <a:solidFill>
                  <a:srgbClr val="FFFF00"/>
                </a:solidFill>
              </a:rPr>
              <a:t>?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dirty="0" smtClean="0"/>
              <a:t>2. The food wasn’t too expensive, </a:t>
            </a:r>
            <a:r>
              <a:rPr lang="en-GB" sz="2400" dirty="0" smtClean="0">
                <a:solidFill>
                  <a:srgbClr val="FFFF00"/>
                </a:solidFill>
              </a:rPr>
              <a:t>was it?</a:t>
            </a:r>
          </a:p>
          <a:p>
            <a:r>
              <a:rPr lang="sr-Latn-BA" dirty="0"/>
              <a:t>3</a:t>
            </a:r>
            <a:r>
              <a:rPr lang="en-GB" dirty="0" smtClean="0"/>
              <a:t>. I am late, </a:t>
            </a:r>
            <a:r>
              <a:rPr lang="en-GB" sz="2400" dirty="0" smtClean="0">
                <a:solidFill>
                  <a:srgbClr val="FFFF00"/>
                </a:solidFill>
              </a:rPr>
              <a:t>aren’t I?</a:t>
            </a:r>
          </a:p>
          <a:p>
            <a:r>
              <a:rPr lang="sr-Latn-BA" dirty="0"/>
              <a:t>4</a:t>
            </a:r>
            <a:r>
              <a:rPr lang="en-GB" dirty="0" smtClean="0"/>
              <a:t>. They bought this car last year, </a:t>
            </a:r>
            <a:r>
              <a:rPr lang="en-GB" sz="2400" dirty="0" smtClean="0">
                <a:solidFill>
                  <a:srgbClr val="FFFF00"/>
                </a:solidFill>
              </a:rPr>
              <a:t>didn’t they?</a:t>
            </a:r>
          </a:p>
          <a:p>
            <a:r>
              <a:rPr lang="sr-Latn-BA" dirty="0"/>
              <a:t>5</a:t>
            </a:r>
            <a:r>
              <a:rPr lang="en-GB" dirty="0" smtClean="0"/>
              <a:t>. Let’s go for a walk, </a:t>
            </a:r>
            <a:r>
              <a:rPr lang="en-GB" sz="2400" dirty="0" smtClean="0">
                <a:solidFill>
                  <a:srgbClr val="FFFF00"/>
                </a:solidFill>
              </a:rPr>
              <a:t>shall we?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1" y="1197735"/>
            <a:ext cx="2665929" cy="219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1" y="3895359"/>
            <a:ext cx="2781840" cy="23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607669"/>
            <a:ext cx="7287274" cy="850660"/>
          </a:xfrm>
        </p:spPr>
        <p:txBody>
          <a:bodyPr/>
          <a:lstStyle/>
          <a:p>
            <a:r>
              <a:rPr lang="en-GB" sz="2400" dirty="0" smtClean="0"/>
              <a:t>Exercise 4: Relative clauses</a:t>
            </a:r>
            <a:br>
              <a:rPr lang="en-GB" sz="2400" dirty="0" smtClean="0"/>
            </a:br>
            <a:r>
              <a:rPr lang="en-GB" sz="1800" dirty="0"/>
              <a:t>C</a:t>
            </a:r>
            <a:r>
              <a:rPr lang="en-GB" sz="1800" dirty="0" smtClean="0"/>
              <a:t>omplete the sentences with using the words from the table</a:t>
            </a:r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96268"/>
              </p:ext>
            </p:extLst>
          </p:nvPr>
        </p:nvGraphicFramePr>
        <p:xfrm>
          <a:off x="1310784" y="1363609"/>
          <a:ext cx="5553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6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who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X2         which         where         whose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6112" y="2188297"/>
            <a:ext cx="81299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Wales is a country     ……..      </a:t>
            </a:r>
            <a:r>
              <a:rPr lang="sr-Latn-BA" dirty="0" smtClean="0"/>
              <a:t> </a:t>
            </a:r>
            <a:r>
              <a:rPr lang="en-GB" dirty="0" smtClean="0"/>
              <a:t>is the part of the United Kingdom.</a:t>
            </a:r>
          </a:p>
          <a:p>
            <a:endParaRPr lang="en-GB" dirty="0" smtClean="0"/>
          </a:p>
          <a:p>
            <a:pPr marL="342900" indent="-342900">
              <a:buAutoNum type="arabicPeriod" startAt="2"/>
            </a:pPr>
            <a:r>
              <a:rPr lang="en-GB" dirty="0" smtClean="0"/>
              <a:t>Leo </a:t>
            </a:r>
            <a:r>
              <a:rPr lang="en-GB" dirty="0" err="1" smtClean="0"/>
              <a:t>Messi</a:t>
            </a:r>
            <a:r>
              <a:rPr lang="en-GB" dirty="0" smtClean="0"/>
              <a:t>,     ………   comes from Argentina, is a famous footballer.</a:t>
            </a:r>
          </a:p>
          <a:p>
            <a:endParaRPr lang="en-GB" dirty="0" smtClean="0"/>
          </a:p>
          <a:p>
            <a:r>
              <a:rPr lang="en-GB" dirty="0" smtClean="0"/>
              <a:t>3.  This is the man    ………..    </a:t>
            </a:r>
            <a:r>
              <a:rPr lang="sr-Latn-BA" dirty="0" smtClean="0"/>
              <a:t> </a:t>
            </a:r>
            <a:r>
              <a:rPr lang="en-GB" dirty="0" smtClean="0"/>
              <a:t>house was on fire yesterday.</a:t>
            </a:r>
          </a:p>
          <a:p>
            <a:endParaRPr lang="en-GB" dirty="0" smtClean="0"/>
          </a:p>
          <a:p>
            <a:pPr marL="342900" indent="-342900">
              <a:buAutoNum type="arabicPeriod" startAt="4"/>
            </a:pPr>
            <a:r>
              <a:rPr lang="en-GB" dirty="0" smtClean="0"/>
              <a:t>They had dinner at the restaurant   ………..  </a:t>
            </a:r>
            <a:r>
              <a:rPr lang="sr-Latn-BA" dirty="0" smtClean="0"/>
              <a:t>  </a:t>
            </a:r>
            <a:r>
              <a:rPr lang="en-GB" dirty="0" smtClean="0"/>
              <a:t> they met.</a:t>
            </a:r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r>
              <a:rPr lang="en-GB" dirty="0" smtClean="0"/>
              <a:t>Have you met the man …………   lives next door?</a:t>
            </a:r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 smtClean="0"/>
          </a:p>
          <a:p>
            <a:pPr marL="342900" indent="-342900">
              <a:buAutoNum type="arabicPeriod" startAt="2"/>
            </a:pPr>
            <a:endParaRPr lang="en-GB" dirty="0"/>
          </a:p>
          <a:p>
            <a:pPr marL="342900" indent="-342900">
              <a:buAutoNum type="arabicPeriod" startAt="2"/>
            </a:pPr>
            <a:endParaRPr lang="en-GB" dirty="0" smtClean="0"/>
          </a:p>
          <a:p>
            <a:pPr marL="342900" indent="-342900">
              <a:buAutoNum type="arabicPeriod" startAt="2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49" y="1085552"/>
            <a:ext cx="3390197" cy="4114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126977" y="2189814"/>
            <a:ext cx="1159099" cy="37670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which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GB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520" y="2730829"/>
            <a:ext cx="953037" cy="41212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67453" y="3307259"/>
            <a:ext cx="1096209" cy="42822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whose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06527" y="4379832"/>
            <a:ext cx="1004552" cy="38636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bg1"/>
                </a:solidFill>
              </a:rPr>
              <a:t>who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52202" y="3810328"/>
            <a:ext cx="1173008" cy="45486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 dirty="0">
                <a:solidFill>
                  <a:schemeClr val="bg1"/>
                </a:solidFill>
              </a:rPr>
              <a:t>w</a:t>
            </a:r>
            <a:r>
              <a:rPr lang="sr-Latn-BA" b="1" dirty="0" smtClean="0">
                <a:solidFill>
                  <a:schemeClr val="bg1"/>
                </a:solidFill>
              </a:rPr>
              <a:t>here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26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3336"/>
            <a:ext cx="9404723" cy="953036"/>
          </a:xfrm>
        </p:spPr>
        <p:txBody>
          <a:bodyPr/>
          <a:lstStyle/>
          <a:p>
            <a:r>
              <a:rPr lang="en-GB" sz="3200" dirty="0"/>
              <a:t>Exercise 5: </a:t>
            </a:r>
            <a:r>
              <a:rPr lang="sr-Latn-BA" sz="3200" dirty="0"/>
              <a:t>I</a:t>
            </a:r>
            <a:r>
              <a:rPr lang="en-GB" sz="3200" dirty="0" err="1"/>
              <a:t>ndirect</a:t>
            </a:r>
            <a:r>
              <a:rPr lang="en-GB" sz="3200" dirty="0"/>
              <a:t> </a:t>
            </a:r>
            <a:r>
              <a:rPr lang="en-GB" sz="3200" dirty="0" smtClean="0"/>
              <a:t>speech</a:t>
            </a: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2400" dirty="0" smtClean="0"/>
              <a:t>Report the following sentences and questions.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39" y="1403797"/>
            <a:ext cx="5190853" cy="4852541"/>
          </a:xfrm>
        </p:spPr>
        <p:txBody>
          <a:bodyPr>
            <a:normAutofit/>
          </a:bodyPr>
          <a:lstStyle/>
          <a:p>
            <a:r>
              <a:rPr lang="sr-Latn-BA" dirty="0"/>
              <a:t>1. </a:t>
            </a:r>
            <a:r>
              <a:rPr lang="sr-Latn-BA" dirty="0" smtClean="0"/>
              <a:t> I </a:t>
            </a:r>
            <a:r>
              <a:rPr lang="sr-Latn-BA" dirty="0"/>
              <a:t>am really hungry. (</a:t>
            </a:r>
            <a:r>
              <a:rPr lang="sr-Latn-BA" i="1" dirty="0"/>
              <a:t>My sister says</a:t>
            </a:r>
            <a:r>
              <a:rPr lang="sr-Latn-BA" i="1" dirty="0" smtClean="0"/>
              <a:t>)</a:t>
            </a:r>
          </a:p>
          <a:p>
            <a:r>
              <a:rPr lang="sr-Latn-BA" dirty="0"/>
              <a:t>2</a:t>
            </a:r>
            <a:r>
              <a:rPr lang="sr-Latn-BA" dirty="0" smtClean="0"/>
              <a:t>. </a:t>
            </a:r>
            <a:r>
              <a:rPr lang="sr-Latn-BA" dirty="0"/>
              <a:t>I have never driven a car because I 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/>
              <a:t> </a:t>
            </a:r>
            <a:r>
              <a:rPr lang="sr-Latn-BA" dirty="0" smtClean="0"/>
              <a:t>         don’t </a:t>
            </a:r>
            <a:r>
              <a:rPr lang="sr-Latn-BA" dirty="0"/>
              <a:t>like it.  (</a:t>
            </a:r>
            <a:r>
              <a:rPr lang="sr-Latn-BA" i="1" dirty="0"/>
              <a:t>He says</a:t>
            </a:r>
            <a:r>
              <a:rPr lang="sr-Latn-BA" i="1" dirty="0" smtClean="0"/>
              <a:t>)</a:t>
            </a:r>
          </a:p>
          <a:p>
            <a:r>
              <a:rPr lang="sr-Latn-BA" dirty="0"/>
              <a:t>3</a:t>
            </a:r>
            <a:r>
              <a:rPr lang="sr-Latn-BA" dirty="0" smtClean="0"/>
              <a:t>. </a:t>
            </a:r>
            <a:r>
              <a:rPr lang="sr-Latn-BA" dirty="0"/>
              <a:t>Stay at home and wash your hands  </a:t>
            </a:r>
            <a:r>
              <a:rPr lang="sr-Latn-BA" dirty="0" smtClean="0"/>
              <a:t>    </a:t>
            </a:r>
          </a:p>
          <a:p>
            <a:pPr marL="0" indent="0">
              <a:buNone/>
            </a:pPr>
            <a:r>
              <a:rPr lang="sr-Latn-BA" dirty="0"/>
              <a:t> </a:t>
            </a:r>
            <a:r>
              <a:rPr lang="sr-Latn-BA" dirty="0" smtClean="0"/>
              <a:t>         regularly</a:t>
            </a:r>
            <a:r>
              <a:rPr lang="sr-Latn-BA" dirty="0"/>
              <a:t>. (</a:t>
            </a:r>
            <a:r>
              <a:rPr lang="sr-Latn-BA" i="1" dirty="0"/>
              <a:t>Doctors tell us</a:t>
            </a:r>
            <a:r>
              <a:rPr lang="sr-Latn-BA" i="1" dirty="0" smtClean="0"/>
              <a:t>)</a:t>
            </a:r>
            <a:endParaRPr lang="sr-Latn-BA" i="1" dirty="0"/>
          </a:p>
          <a:p>
            <a:r>
              <a:rPr lang="sr-Latn-BA" dirty="0"/>
              <a:t>4</a:t>
            </a:r>
            <a:r>
              <a:rPr lang="sr-Latn-BA" dirty="0" smtClean="0"/>
              <a:t>. </a:t>
            </a:r>
            <a:r>
              <a:rPr lang="sr-Latn-BA" dirty="0"/>
              <a:t>Don’t throw garbage here! (</a:t>
            </a:r>
            <a:r>
              <a:rPr lang="sr-Latn-BA" i="1" dirty="0"/>
              <a:t>The man </a:t>
            </a:r>
            <a:endParaRPr lang="sr-Latn-BA" i="1" dirty="0" smtClean="0"/>
          </a:p>
          <a:p>
            <a:pPr marL="0" indent="0">
              <a:buNone/>
            </a:pPr>
            <a:r>
              <a:rPr lang="sr-Latn-BA" i="1" dirty="0"/>
              <a:t> </a:t>
            </a:r>
            <a:r>
              <a:rPr lang="sr-Latn-BA" i="1" dirty="0" smtClean="0"/>
              <a:t>         warns </a:t>
            </a:r>
            <a:r>
              <a:rPr lang="sr-Latn-BA" i="1" dirty="0"/>
              <a:t>us)</a:t>
            </a:r>
          </a:p>
          <a:p>
            <a:r>
              <a:rPr lang="sr-Latn-BA" dirty="0"/>
              <a:t>5</a:t>
            </a:r>
            <a:r>
              <a:rPr lang="sr-Latn-BA" dirty="0" smtClean="0"/>
              <a:t>. </a:t>
            </a:r>
            <a:r>
              <a:rPr lang="sr-Latn-BA" dirty="0"/>
              <a:t>Where are you going? (</a:t>
            </a:r>
            <a:r>
              <a:rPr lang="sr-Latn-BA" i="1" dirty="0"/>
              <a:t>John asks me</a:t>
            </a:r>
            <a:r>
              <a:rPr lang="sr-Latn-BA" i="1" dirty="0" smtClean="0"/>
              <a:t>)</a:t>
            </a:r>
            <a:endParaRPr lang="sr-Latn-BA" i="1" dirty="0"/>
          </a:p>
          <a:p>
            <a:r>
              <a:rPr lang="sr-Latn-BA" dirty="0"/>
              <a:t>6</a:t>
            </a:r>
            <a:r>
              <a:rPr lang="sr-Latn-BA" dirty="0" smtClean="0"/>
              <a:t>. </a:t>
            </a:r>
            <a:r>
              <a:rPr lang="sr-Latn-BA" dirty="0"/>
              <a:t>When did you come home? (</a:t>
            </a:r>
            <a:r>
              <a:rPr lang="sr-Latn-BA" i="1" dirty="0"/>
              <a:t>My dad </a:t>
            </a:r>
            <a:r>
              <a:rPr lang="sr-Latn-BA" i="1" dirty="0" smtClean="0"/>
              <a:t>  </a:t>
            </a:r>
          </a:p>
          <a:p>
            <a:pPr marL="0" indent="0">
              <a:buNone/>
            </a:pPr>
            <a:r>
              <a:rPr lang="sr-Latn-BA" i="1" dirty="0"/>
              <a:t> </a:t>
            </a:r>
            <a:r>
              <a:rPr lang="sr-Latn-BA" i="1" dirty="0" smtClean="0"/>
              <a:t>        wants </a:t>
            </a:r>
            <a:r>
              <a:rPr lang="sr-Latn-BA" i="1" dirty="0"/>
              <a:t>to know)</a:t>
            </a:r>
          </a:p>
          <a:p>
            <a:endParaRPr lang="sr-Latn-BA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403798"/>
            <a:ext cx="5691793" cy="4852540"/>
          </a:xfrm>
        </p:spPr>
        <p:txBody>
          <a:bodyPr>
            <a:normAutofit/>
          </a:bodyPr>
          <a:lstStyle/>
          <a:p>
            <a:r>
              <a:rPr lang="sr-Latn-BA" dirty="0" smtClean="0"/>
              <a:t>1. </a:t>
            </a:r>
            <a:r>
              <a:rPr lang="sr-Latn-BA" dirty="0">
                <a:solidFill>
                  <a:srgbClr val="FFFF00"/>
                </a:solidFill>
              </a:rPr>
              <a:t>My sister</a:t>
            </a:r>
            <a:r>
              <a:rPr lang="sr-Latn-BA" dirty="0"/>
              <a:t> says (that) </a:t>
            </a:r>
            <a:r>
              <a:rPr lang="sr-Latn-BA" dirty="0">
                <a:solidFill>
                  <a:srgbClr val="FFFF00"/>
                </a:solidFill>
              </a:rPr>
              <a:t>she is </a:t>
            </a:r>
            <a:r>
              <a:rPr lang="sr-Latn-BA" dirty="0"/>
              <a:t>really </a:t>
            </a:r>
            <a:r>
              <a:rPr lang="sr-Latn-BA" dirty="0" smtClean="0"/>
              <a:t>hungry.</a:t>
            </a:r>
            <a:endParaRPr lang="sr-Latn-BA" dirty="0"/>
          </a:p>
          <a:p>
            <a:r>
              <a:rPr lang="sr-Latn-BA" dirty="0"/>
              <a:t>2</a:t>
            </a:r>
            <a:r>
              <a:rPr lang="sr-Latn-BA" dirty="0" smtClean="0">
                <a:solidFill>
                  <a:srgbClr val="FFFF00"/>
                </a:solidFill>
              </a:rPr>
              <a:t>. He</a:t>
            </a:r>
            <a:r>
              <a:rPr lang="sr-Latn-BA" dirty="0" smtClean="0"/>
              <a:t> </a:t>
            </a:r>
            <a:r>
              <a:rPr lang="sr-Latn-BA" dirty="0"/>
              <a:t>says that </a:t>
            </a:r>
            <a:r>
              <a:rPr lang="sr-Latn-BA" dirty="0">
                <a:solidFill>
                  <a:srgbClr val="FFFF00"/>
                </a:solidFill>
              </a:rPr>
              <a:t>he has </a:t>
            </a:r>
            <a:r>
              <a:rPr lang="sr-Latn-BA" dirty="0"/>
              <a:t>never driven a car because </a:t>
            </a:r>
            <a:r>
              <a:rPr lang="sr-Latn-BA" dirty="0" smtClean="0">
                <a:solidFill>
                  <a:srgbClr val="FFFF00"/>
                </a:solidFill>
              </a:rPr>
              <a:t>he doesn’t </a:t>
            </a:r>
            <a:r>
              <a:rPr lang="sr-Latn-BA" dirty="0"/>
              <a:t>like it</a:t>
            </a:r>
            <a:r>
              <a:rPr lang="sr-Latn-BA" dirty="0" smtClean="0"/>
              <a:t>.</a:t>
            </a:r>
            <a:endParaRPr lang="sr-Latn-BA" dirty="0"/>
          </a:p>
          <a:p>
            <a:r>
              <a:rPr lang="sr-Latn-BA" dirty="0"/>
              <a:t>3</a:t>
            </a:r>
            <a:r>
              <a:rPr lang="sr-Latn-BA" dirty="0" smtClean="0"/>
              <a:t>. </a:t>
            </a:r>
            <a:r>
              <a:rPr lang="sr-Latn-BA" dirty="0"/>
              <a:t>Doctors tell us </a:t>
            </a:r>
            <a:r>
              <a:rPr lang="sr-Latn-BA" dirty="0">
                <a:solidFill>
                  <a:srgbClr val="FFFF00"/>
                </a:solidFill>
              </a:rPr>
              <a:t>to stay </a:t>
            </a:r>
            <a:r>
              <a:rPr lang="sr-Latn-BA" dirty="0"/>
              <a:t>at home and wash our </a:t>
            </a:r>
            <a:r>
              <a:rPr lang="sr-Latn-BA" dirty="0" smtClean="0"/>
              <a:t>hands regularly.</a:t>
            </a:r>
          </a:p>
          <a:p>
            <a:r>
              <a:rPr lang="sr-Latn-BA" dirty="0"/>
              <a:t>4</a:t>
            </a:r>
            <a:r>
              <a:rPr lang="sr-Latn-BA" dirty="0" smtClean="0"/>
              <a:t>. The </a:t>
            </a:r>
            <a:r>
              <a:rPr lang="sr-Latn-BA" dirty="0"/>
              <a:t>man warns us </a:t>
            </a:r>
            <a:r>
              <a:rPr lang="sr-Latn-BA" dirty="0">
                <a:solidFill>
                  <a:srgbClr val="FFFF00"/>
                </a:solidFill>
              </a:rPr>
              <a:t>not to throw </a:t>
            </a:r>
            <a:r>
              <a:rPr lang="sr-Latn-BA" dirty="0"/>
              <a:t>garbage here</a:t>
            </a:r>
            <a:r>
              <a:rPr lang="sr-Latn-BA" dirty="0" smtClean="0"/>
              <a:t>.</a:t>
            </a:r>
            <a:endParaRPr lang="sr-Latn-BA" dirty="0"/>
          </a:p>
          <a:p>
            <a:r>
              <a:rPr lang="sr-Latn-BA" dirty="0"/>
              <a:t>5</a:t>
            </a:r>
            <a:r>
              <a:rPr lang="sr-Latn-BA" dirty="0" smtClean="0"/>
              <a:t>. </a:t>
            </a:r>
            <a:r>
              <a:rPr lang="sr-Latn-BA" dirty="0"/>
              <a:t>John asks me where </a:t>
            </a:r>
            <a:r>
              <a:rPr lang="sr-Latn-BA" dirty="0">
                <a:solidFill>
                  <a:srgbClr val="FFFF00"/>
                </a:solidFill>
              </a:rPr>
              <a:t>I am going</a:t>
            </a:r>
            <a:r>
              <a:rPr lang="sr-Latn-BA" dirty="0" smtClean="0"/>
              <a:t>.</a:t>
            </a:r>
            <a:endParaRPr lang="sr-Latn-BA" dirty="0"/>
          </a:p>
          <a:p>
            <a:r>
              <a:rPr lang="sr-Latn-BA" dirty="0"/>
              <a:t>6</a:t>
            </a:r>
            <a:r>
              <a:rPr lang="sr-Latn-BA" dirty="0" smtClean="0"/>
              <a:t>.  My </a:t>
            </a:r>
            <a:r>
              <a:rPr lang="sr-Latn-BA" dirty="0"/>
              <a:t>dad wants to know when </a:t>
            </a:r>
            <a:r>
              <a:rPr lang="sr-Latn-BA" dirty="0">
                <a:solidFill>
                  <a:srgbClr val="FFFF00"/>
                </a:solidFill>
              </a:rPr>
              <a:t>I came home</a:t>
            </a:r>
            <a:r>
              <a:rPr lang="sr-Latn-BA" dirty="0"/>
              <a:t>.</a:t>
            </a: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5982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1390918"/>
            <a:ext cx="6014434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1021</TotalTime>
  <Words>548</Words>
  <Application>Microsoft Office PowerPoint</Application>
  <PresentationFormat>Widescreen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REVISION</vt:lpstr>
      <vt:lpstr> Exercise 1: Read the sentences and choose the correct answer: </vt:lpstr>
      <vt:lpstr>Exercise 2: Match the synonyms</vt:lpstr>
      <vt:lpstr>Exercise 3: Complete the sentences with appropriate question tags  </vt:lpstr>
      <vt:lpstr>ANSWERS:</vt:lpstr>
      <vt:lpstr>Exercise 4: Relative clauses Complete the sentences with using the words from the table</vt:lpstr>
      <vt:lpstr>Exercise 5: Indirect speech Report the following sentences and questions.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Lenovo</dc:creator>
  <cp:lastModifiedBy>Lenovo</cp:lastModifiedBy>
  <cp:revision>64</cp:revision>
  <dcterms:created xsi:type="dcterms:W3CDTF">2020-05-08T17:27:21Z</dcterms:created>
  <dcterms:modified xsi:type="dcterms:W3CDTF">2020-05-12T07:07:56Z</dcterms:modified>
</cp:coreProperties>
</file>