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5" r:id="rId4"/>
    <p:sldId id="263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104" y="-33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7F917-1EBB-487B-9DC9-CF391638DD78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31A04-AB2E-4E4D-81C5-C788B95D39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31A04-AB2E-4E4D-81C5-C788B95D39D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C1E4-4046-4AF3-BD4E-6FE1DE8DD200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E72E-2DB0-4004-B55D-161327618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C1E4-4046-4AF3-BD4E-6FE1DE8DD200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E72E-2DB0-4004-B55D-161327618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C1E4-4046-4AF3-BD4E-6FE1DE8DD200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E72E-2DB0-4004-B55D-161327618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C1E4-4046-4AF3-BD4E-6FE1DE8DD200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E72E-2DB0-4004-B55D-161327618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C1E4-4046-4AF3-BD4E-6FE1DE8DD200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E72E-2DB0-4004-B55D-161327618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C1E4-4046-4AF3-BD4E-6FE1DE8DD200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E72E-2DB0-4004-B55D-161327618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C1E4-4046-4AF3-BD4E-6FE1DE8DD200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E72E-2DB0-4004-B55D-161327618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C1E4-4046-4AF3-BD4E-6FE1DE8DD200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E72E-2DB0-4004-B55D-161327618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C1E4-4046-4AF3-BD4E-6FE1DE8DD200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E72E-2DB0-4004-B55D-161327618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C1E4-4046-4AF3-BD4E-6FE1DE8DD200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E72E-2DB0-4004-B55D-161327618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C1E4-4046-4AF3-BD4E-6FE1DE8DD200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E72E-2DB0-4004-B55D-161327618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1C1E4-4046-4AF3-BD4E-6FE1DE8DD200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0E72E-2DB0-4004-B55D-161327618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BA" b="1" dirty="0" smtClean="0">
                <a:solidFill>
                  <a:schemeClr val="bg1"/>
                </a:solidFill>
              </a:rPr>
              <a:t>АЦИКЛИЧНА ОРГАНСКА ЈЕДИЊЕЊА СА КИСЕОНИКОМ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-857250"/>
            <a:ext cx="8229600" cy="48218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0" y="107139"/>
          <a:ext cx="8358246" cy="4950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  <a:gridCol w="1571636"/>
                <a:gridCol w="1928826"/>
                <a:gridCol w="2071702"/>
                <a:gridCol w="1285884"/>
              </a:tblGrid>
              <a:tr h="722248">
                <a:tc>
                  <a:txBody>
                    <a:bodyPr/>
                    <a:lstStyle/>
                    <a:p>
                      <a:pPr algn="ctr"/>
                      <a:endParaRPr lang="sr-Latn-BA" sz="1400" dirty="0" smtClean="0"/>
                    </a:p>
                    <a:p>
                      <a:pPr algn="ctr"/>
                      <a:r>
                        <a:rPr lang="sr-Cyrl-BA" sz="1400" dirty="0" smtClean="0"/>
                        <a:t>ИМЕ</a:t>
                      </a:r>
                      <a:endParaRPr lang="en-US" sz="1400" dirty="0"/>
                    </a:p>
                  </a:txBody>
                  <a:tcPr marT="34290" marB="3429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BA" sz="1400" dirty="0" smtClean="0"/>
                    </a:p>
                    <a:p>
                      <a:pPr algn="ctr"/>
                      <a:r>
                        <a:rPr lang="sr-Cyrl-BA" sz="1400" dirty="0" smtClean="0"/>
                        <a:t>НАСТАВАК</a:t>
                      </a:r>
                      <a:endParaRPr lang="en-US" sz="1400" dirty="0"/>
                    </a:p>
                  </a:txBody>
                  <a:tcPr marT="34290" marB="3429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BA" sz="1400" dirty="0" smtClean="0"/>
                    </a:p>
                    <a:p>
                      <a:pPr algn="ctr"/>
                      <a:r>
                        <a:rPr lang="sr-Cyrl-BA" sz="1400" dirty="0" smtClean="0"/>
                        <a:t>ФУНКЦИОНАЛНА ГРУПА</a:t>
                      </a:r>
                      <a:endParaRPr lang="en-US" sz="1400" dirty="0"/>
                    </a:p>
                  </a:txBody>
                  <a:tcPr marT="34290" marB="3429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НАЗИВ ФУНКЦИОНАЛНЕ</a:t>
                      </a:r>
                    </a:p>
                    <a:p>
                      <a:pPr algn="ctr"/>
                      <a:r>
                        <a:rPr lang="sr-Cyrl-BA" sz="1400" dirty="0" smtClean="0"/>
                        <a:t>ГРУПЕ</a:t>
                      </a:r>
                      <a:endParaRPr lang="en-US" sz="1400" dirty="0"/>
                    </a:p>
                  </a:txBody>
                  <a:tcPr marT="34290" marB="3429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BA" sz="1400" dirty="0" smtClean="0"/>
                    </a:p>
                    <a:p>
                      <a:pPr algn="ctr"/>
                      <a:r>
                        <a:rPr lang="sr-Cyrl-BA" sz="1400" dirty="0" smtClean="0"/>
                        <a:t>ОПШТА ФОРМУЛА</a:t>
                      </a:r>
                      <a:endParaRPr lang="en-US" sz="1400" dirty="0"/>
                    </a:p>
                  </a:txBody>
                  <a:tcPr marT="34290" marB="34290">
                    <a:solidFill>
                      <a:srgbClr val="00B050"/>
                    </a:solidFill>
                  </a:tcPr>
                </a:tc>
              </a:tr>
              <a:tr h="292912"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Алкохоли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- </a:t>
                      </a:r>
                      <a:r>
                        <a:rPr lang="sr-Cyrl-BA" sz="1400" dirty="0" err="1" smtClean="0"/>
                        <a:t>ол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sr-Latn-BA" sz="1400" dirty="0" smtClean="0"/>
                        <a:t>   </a:t>
                      </a:r>
                      <a:r>
                        <a:rPr lang="sr-Cyrl-BA" sz="1400" dirty="0" smtClean="0"/>
                        <a:t>        </a:t>
                      </a:r>
                      <a:r>
                        <a:rPr lang="sr-Latn-BA" sz="1400" dirty="0" smtClean="0"/>
                        <a:t>  —OH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err="1" smtClean="0"/>
                        <a:t>хидроксилна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sr-Cyrl-BA" sz="1400" dirty="0" smtClean="0"/>
                        <a:t>  </a:t>
                      </a:r>
                      <a:r>
                        <a:rPr lang="sr-Latn-BA" sz="1400" dirty="0" smtClean="0"/>
                        <a:t>R—OH</a:t>
                      </a:r>
                      <a:endParaRPr lang="en-US" sz="1400" dirty="0"/>
                    </a:p>
                  </a:txBody>
                  <a:tcPr marT="34290" marB="34290"/>
                </a:tc>
              </a:tr>
              <a:tr h="722248">
                <a:tc>
                  <a:txBody>
                    <a:bodyPr/>
                    <a:lstStyle/>
                    <a:p>
                      <a:pPr algn="ctr"/>
                      <a:endParaRPr lang="sr-Latn-BA" sz="1400" dirty="0" smtClean="0"/>
                    </a:p>
                    <a:p>
                      <a:pPr algn="ctr"/>
                      <a:r>
                        <a:rPr lang="sr-Cyrl-BA" sz="1400" dirty="0" smtClean="0"/>
                        <a:t>Алдехиди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sr-Latn-BA" sz="1400" dirty="0" smtClean="0"/>
                    </a:p>
                    <a:p>
                      <a:pPr algn="ctr"/>
                      <a:r>
                        <a:rPr lang="sr-Cyrl-BA" sz="1400" dirty="0" smtClean="0"/>
                        <a:t>- ал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sr-Latn-BA" sz="1400" dirty="0" smtClean="0"/>
                        <a:t>  </a:t>
                      </a:r>
                      <a:r>
                        <a:rPr lang="sr-Cyrl-BA" sz="1400" dirty="0" smtClean="0"/>
                        <a:t>         </a:t>
                      </a:r>
                      <a:r>
                        <a:rPr lang="sr-Latn-BA" sz="1400" dirty="0" smtClean="0"/>
                        <a:t>  —C=O</a:t>
                      </a:r>
                    </a:p>
                    <a:p>
                      <a:r>
                        <a:rPr lang="sr-Latn-BA" sz="1400" dirty="0" smtClean="0"/>
                        <a:t>    </a:t>
                      </a:r>
                      <a:r>
                        <a:rPr lang="sr-Cyrl-BA" sz="1400" dirty="0" smtClean="0"/>
                        <a:t>         </a:t>
                      </a:r>
                      <a:r>
                        <a:rPr lang="sr-Latn-BA" sz="1400" dirty="0" smtClean="0"/>
                        <a:t>    |</a:t>
                      </a:r>
                    </a:p>
                    <a:p>
                      <a:r>
                        <a:rPr lang="sr-Latn-BA" sz="1400" dirty="0" smtClean="0"/>
                        <a:t>     </a:t>
                      </a:r>
                      <a:r>
                        <a:rPr lang="sr-Cyrl-BA" sz="1400" dirty="0" smtClean="0"/>
                        <a:t>         </a:t>
                      </a:r>
                      <a:r>
                        <a:rPr lang="sr-Latn-BA" sz="1400" dirty="0" smtClean="0"/>
                        <a:t>   H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bs-Cyrl-BA" sz="1400" dirty="0" smtClean="0"/>
                        <a:t>карбонилна</a:t>
                      </a:r>
                      <a:endParaRPr lang="sr-Latn-BA" sz="1400" dirty="0" smtClean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sr-Cyrl-BA" sz="1400" dirty="0" smtClean="0"/>
                        <a:t>  </a:t>
                      </a:r>
                      <a:r>
                        <a:rPr lang="sr-Latn-BA" sz="1400" dirty="0" smtClean="0"/>
                        <a:t>R—C=O</a:t>
                      </a:r>
                    </a:p>
                    <a:p>
                      <a:r>
                        <a:rPr lang="sr-Latn-BA" sz="1400" dirty="0" smtClean="0"/>
                        <a:t>      </a:t>
                      </a:r>
                      <a:r>
                        <a:rPr lang="sr-Cyrl-BA" sz="1400" dirty="0" smtClean="0"/>
                        <a:t>  </a:t>
                      </a:r>
                      <a:r>
                        <a:rPr lang="sr-Latn-BA" sz="1400" dirty="0" smtClean="0"/>
                        <a:t>|</a:t>
                      </a:r>
                    </a:p>
                    <a:p>
                      <a:r>
                        <a:rPr lang="sr-Latn-BA" sz="1400" dirty="0" smtClean="0"/>
                        <a:t>     </a:t>
                      </a:r>
                      <a:r>
                        <a:rPr lang="sr-Cyrl-BA" sz="1400" dirty="0" smtClean="0"/>
                        <a:t>  </a:t>
                      </a:r>
                      <a:r>
                        <a:rPr lang="sr-Latn-BA" sz="1400" dirty="0" smtClean="0"/>
                        <a:t> H</a:t>
                      </a:r>
                      <a:endParaRPr lang="en-US" sz="1400" dirty="0"/>
                    </a:p>
                  </a:txBody>
                  <a:tcPr marT="34290" marB="34290"/>
                </a:tc>
              </a:tr>
              <a:tr h="891540">
                <a:tc>
                  <a:txBody>
                    <a:bodyPr/>
                    <a:lstStyle/>
                    <a:p>
                      <a:pPr algn="ctr"/>
                      <a:endParaRPr lang="sr-Latn-BA" sz="1400" dirty="0" smtClean="0"/>
                    </a:p>
                    <a:p>
                      <a:pPr algn="ctr"/>
                      <a:r>
                        <a:rPr lang="sr-Cyrl-BA" sz="1400" dirty="0" err="1" smtClean="0"/>
                        <a:t>Кетони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sr-Latn-BA" sz="1400" dirty="0" smtClean="0"/>
                    </a:p>
                    <a:p>
                      <a:pPr algn="ctr"/>
                      <a:r>
                        <a:rPr lang="sr-Cyrl-BA" sz="1400" dirty="0" smtClean="0"/>
                        <a:t>- он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sr-Latn-BA" sz="1400" dirty="0" smtClean="0"/>
                    </a:p>
                    <a:p>
                      <a:r>
                        <a:rPr lang="sr-Latn-BA" sz="1400" dirty="0" smtClean="0"/>
                        <a:t>   </a:t>
                      </a:r>
                      <a:r>
                        <a:rPr lang="sr-Cyrl-BA" sz="1400" dirty="0" smtClean="0"/>
                        <a:t>        </a:t>
                      </a:r>
                      <a:r>
                        <a:rPr lang="sr-Latn-BA" sz="1400" dirty="0" smtClean="0"/>
                        <a:t> </a:t>
                      </a:r>
                      <a:r>
                        <a:rPr lang="en-US" sz="1400" dirty="0" smtClean="0"/>
                        <a:t>—</a:t>
                      </a:r>
                      <a:r>
                        <a:rPr lang="sr-Latn-BA" sz="1400" dirty="0" smtClean="0"/>
                        <a:t>C=O</a:t>
                      </a:r>
                    </a:p>
                    <a:p>
                      <a:r>
                        <a:rPr lang="sr-Latn-BA" sz="1400" dirty="0" smtClean="0"/>
                        <a:t>   </a:t>
                      </a:r>
                      <a:r>
                        <a:rPr lang="sr-Cyrl-BA" sz="1400" dirty="0" smtClean="0"/>
                        <a:t>        </a:t>
                      </a:r>
                      <a:r>
                        <a:rPr lang="sr-Latn-BA" sz="1400" dirty="0" smtClean="0"/>
                        <a:t>     |</a:t>
                      </a:r>
                    </a:p>
                    <a:p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sr-Latn-BA" sz="1400" dirty="0" smtClean="0"/>
                    </a:p>
                    <a:p>
                      <a:pPr algn="ctr"/>
                      <a:r>
                        <a:rPr lang="sr-Cyrl-BA" sz="1400" dirty="0" smtClean="0"/>
                        <a:t>карбонилна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sr-Cyrl-BA" sz="1400" dirty="0" smtClean="0"/>
                        <a:t> </a:t>
                      </a:r>
                    </a:p>
                    <a:p>
                      <a:r>
                        <a:rPr lang="sr-Cyrl-BA" sz="1400" dirty="0" smtClean="0"/>
                        <a:t>  </a:t>
                      </a:r>
                      <a:r>
                        <a:rPr lang="sr-Latn-BA" sz="1400" dirty="0" smtClean="0"/>
                        <a:t>R</a:t>
                      </a:r>
                      <a:r>
                        <a:rPr lang="en-US" sz="1400" dirty="0" smtClean="0"/>
                        <a:t>—</a:t>
                      </a:r>
                      <a:r>
                        <a:rPr lang="sr-Latn-BA" sz="1400" dirty="0" smtClean="0"/>
                        <a:t>C=O</a:t>
                      </a:r>
                    </a:p>
                    <a:p>
                      <a:r>
                        <a:rPr lang="sr-Latn-BA" sz="1400" dirty="0" smtClean="0"/>
                        <a:t>     </a:t>
                      </a:r>
                      <a:r>
                        <a:rPr lang="sr-Cyrl-BA" sz="1400" dirty="0" smtClean="0"/>
                        <a:t>  </a:t>
                      </a:r>
                      <a:r>
                        <a:rPr lang="sr-Latn-BA" sz="1400" dirty="0" smtClean="0"/>
                        <a:t> |</a:t>
                      </a:r>
                    </a:p>
                    <a:p>
                      <a:r>
                        <a:rPr lang="sr-Latn-BA" sz="1400" dirty="0" smtClean="0"/>
                        <a:t>     </a:t>
                      </a:r>
                      <a:r>
                        <a:rPr lang="sr-Cyrl-BA" sz="1400" dirty="0" smtClean="0"/>
                        <a:t>  </a:t>
                      </a:r>
                      <a:r>
                        <a:rPr lang="sr-Latn-BA" sz="1400" dirty="0" smtClean="0"/>
                        <a:t> R</a:t>
                      </a:r>
                      <a:endParaRPr lang="en-US" sz="1400" dirty="0"/>
                    </a:p>
                  </a:txBody>
                  <a:tcPr marT="34290" marB="34290"/>
                </a:tc>
              </a:tr>
              <a:tr h="1155596">
                <a:tc>
                  <a:txBody>
                    <a:bodyPr/>
                    <a:lstStyle/>
                    <a:p>
                      <a:pPr algn="ctr"/>
                      <a:endParaRPr lang="sr-Latn-BA" sz="1400" dirty="0" smtClean="0"/>
                    </a:p>
                    <a:p>
                      <a:pPr algn="ctr"/>
                      <a:r>
                        <a:rPr lang="sr-Cyrl-BA" sz="1400" dirty="0" err="1" smtClean="0"/>
                        <a:t>Карбоксилне</a:t>
                      </a:r>
                      <a:r>
                        <a:rPr lang="sr-Cyrl-BA" sz="1400" baseline="0" dirty="0" smtClean="0"/>
                        <a:t> киселине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sr-Latn-BA" sz="1400" dirty="0" smtClean="0"/>
                    </a:p>
                    <a:p>
                      <a:pPr algn="ctr"/>
                      <a:r>
                        <a:rPr lang="sr-Cyrl-BA" sz="1400" dirty="0" smtClean="0"/>
                        <a:t>- </a:t>
                      </a:r>
                      <a:r>
                        <a:rPr lang="sr-Cyrl-BA" sz="1400" dirty="0" err="1" smtClean="0"/>
                        <a:t>ска</a:t>
                      </a:r>
                      <a:r>
                        <a:rPr lang="sr-Cyrl-BA" sz="1400" dirty="0" smtClean="0"/>
                        <a:t> и ријеч киселина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sr-Latn-BA" sz="1400" dirty="0" smtClean="0"/>
                        <a:t>         </a:t>
                      </a:r>
                      <a:r>
                        <a:rPr lang="sr-Cyrl-BA" sz="1400" dirty="0" smtClean="0"/>
                        <a:t>      </a:t>
                      </a:r>
                      <a:r>
                        <a:rPr lang="sr-Latn-BA" sz="1400" dirty="0" smtClean="0"/>
                        <a:t>   </a:t>
                      </a:r>
                      <a:r>
                        <a:rPr lang="sr-Cyrl-BA" sz="1400" dirty="0" smtClean="0"/>
                        <a:t> </a:t>
                      </a:r>
                      <a:r>
                        <a:rPr lang="sr-Latn-BA" sz="1400" dirty="0" smtClean="0"/>
                        <a:t> O</a:t>
                      </a:r>
                    </a:p>
                    <a:p>
                      <a:r>
                        <a:rPr lang="sr-Latn-BA" sz="1400" dirty="0" smtClean="0"/>
                        <a:t>        </a:t>
                      </a:r>
                      <a:r>
                        <a:rPr lang="sr-Cyrl-BA" sz="1400" dirty="0" smtClean="0"/>
                        <a:t>       </a:t>
                      </a:r>
                      <a:r>
                        <a:rPr lang="sr-Latn-BA" sz="1400" dirty="0" smtClean="0"/>
                        <a:t>  ⁄⁄</a:t>
                      </a:r>
                    </a:p>
                    <a:p>
                      <a:r>
                        <a:rPr lang="sr-Latn-BA" sz="1400" dirty="0" smtClean="0"/>
                        <a:t> </a:t>
                      </a:r>
                      <a:r>
                        <a:rPr lang="sr-Cyrl-BA" sz="1400" dirty="0" smtClean="0"/>
                        <a:t>       </a:t>
                      </a:r>
                      <a:r>
                        <a:rPr lang="sr-Latn-BA" sz="1400" dirty="0" smtClean="0"/>
                        <a:t>  </a:t>
                      </a:r>
                      <a:r>
                        <a:rPr lang="en-US" sz="1400" dirty="0" smtClean="0"/>
                        <a:t>—</a:t>
                      </a:r>
                      <a:r>
                        <a:rPr lang="sr-Latn-BA" sz="1400" dirty="0" smtClean="0"/>
                        <a:t> C</a:t>
                      </a:r>
                    </a:p>
                    <a:p>
                      <a:r>
                        <a:rPr lang="sr-Latn-BA" sz="1400" dirty="0" smtClean="0"/>
                        <a:t>        </a:t>
                      </a:r>
                      <a:r>
                        <a:rPr lang="sr-Cyrl-BA" sz="1400" dirty="0" smtClean="0"/>
                        <a:t>       </a:t>
                      </a:r>
                      <a:r>
                        <a:rPr lang="sr-Latn-BA" sz="1400" dirty="0" smtClean="0"/>
                        <a:t> \</a:t>
                      </a:r>
                    </a:p>
                    <a:p>
                      <a:r>
                        <a:rPr lang="sr-Latn-BA" sz="1400" dirty="0" smtClean="0"/>
                        <a:t>        </a:t>
                      </a:r>
                      <a:r>
                        <a:rPr lang="sr-Cyrl-BA" sz="1400" dirty="0" smtClean="0"/>
                        <a:t>      </a:t>
                      </a:r>
                      <a:r>
                        <a:rPr lang="sr-Latn-BA" sz="1400" dirty="0" smtClean="0"/>
                        <a:t> </a:t>
                      </a:r>
                      <a:r>
                        <a:rPr lang="sr-Cyrl-BA" sz="1400" dirty="0" smtClean="0"/>
                        <a:t> </a:t>
                      </a:r>
                      <a:r>
                        <a:rPr lang="sr-Latn-BA" sz="1400" dirty="0" smtClean="0"/>
                        <a:t>  OH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sr-Latn-BA" sz="1400" dirty="0" smtClean="0"/>
                    </a:p>
                    <a:p>
                      <a:pPr algn="ctr"/>
                      <a:endParaRPr lang="sr-Latn-BA" sz="1400" dirty="0" smtClean="0"/>
                    </a:p>
                    <a:p>
                      <a:pPr algn="ctr"/>
                      <a:r>
                        <a:rPr lang="sr-Cyrl-BA" sz="1400" dirty="0" err="1" smtClean="0"/>
                        <a:t>карбоксилна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sr-Latn-BA" sz="1400" dirty="0" smtClean="0"/>
                        <a:t>          </a:t>
                      </a:r>
                      <a:r>
                        <a:rPr lang="sr-Cyrl-BA" sz="1400" dirty="0" smtClean="0"/>
                        <a:t> </a:t>
                      </a:r>
                      <a:r>
                        <a:rPr lang="sr-Latn-BA" sz="1400" dirty="0" smtClean="0"/>
                        <a:t> </a:t>
                      </a:r>
                      <a:r>
                        <a:rPr lang="sr-Cyrl-BA" sz="1400" dirty="0" smtClean="0"/>
                        <a:t> </a:t>
                      </a:r>
                      <a:r>
                        <a:rPr lang="sr-Latn-BA" sz="1400" dirty="0" smtClean="0"/>
                        <a:t> O</a:t>
                      </a:r>
                    </a:p>
                    <a:p>
                      <a:r>
                        <a:rPr lang="sr-Latn-BA" sz="1400" dirty="0" smtClean="0"/>
                        <a:t>         </a:t>
                      </a:r>
                      <a:r>
                        <a:rPr lang="sr-Cyrl-BA" sz="1400" dirty="0" smtClean="0"/>
                        <a:t> </a:t>
                      </a:r>
                      <a:r>
                        <a:rPr lang="sr-Latn-BA" sz="1400" dirty="0" smtClean="0"/>
                        <a:t> ⁄⁄</a:t>
                      </a:r>
                    </a:p>
                    <a:p>
                      <a:r>
                        <a:rPr lang="sr-Cyrl-BA" sz="1400" dirty="0" smtClean="0"/>
                        <a:t> </a:t>
                      </a:r>
                      <a:r>
                        <a:rPr lang="sr-Latn-BA" sz="1400" dirty="0" smtClean="0"/>
                        <a:t>R</a:t>
                      </a:r>
                      <a:r>
                        <a:rPr lang="en-US" sz="1400" dirty="0" smtClean="0"/>
                        <a:t>—</a:t>
                      </a:r>
                      <a:r>
                        <a:rPr lang="sr-Latn-BA" sz="1400" dirty="0" smtClean="0"/>
                        <a:t> C</a:t>
                      </a:r>
                    </a:p>
                    <a:p>
                      <a:r>
                        <a:rPr lang="sr-Latn-BA" sz="1400" dirty="0" smtClean="0"/>
                        <a:t>        </a:t>
                      </a:r>
                      <a:r>
                        <a:rPr lang="sr-Cyrl-BA" sz="1400" dirty="0" smtClean="0"/>
                        <a:t> </a:t>
                      </a:r>
                      <a:r>
                        <a:rPr lang="sr-Latn-BA" sz="1400" dirty="0" smtClean="0"/>
                        <a:t> \</a:t>
                      </a:r>
                    </a:p>
                    <a:p>
                      <a:r>
                        <a:rPr lang="sr-Latn-BA" sz="1400" dirty="0" smtClean="0"/>
                        <a:t>         </a:t>
                      </a:r>
                      <a:r>
                        <a:rPr lang="sr-Cyrl-BA" sz="1400" dirty="0" smtClean="0"/>
                        <a:t>  </a:t>
                      </a:r>
                      <a:r>
                        <a:rPr lang="sr-Latn-BA" sz="1400" dirty="0" smtClean="0"/>
                        <a:t> OH</a:t>
                      </a:r>
                      <a:endParaRPr lang="en-US" sz="1400" dirty="0"/>
                    </a:p>
                  </a:txBody>
                  <a:tcPr marT="34290" marB="34290"/>
                </a:tc>
              </a:tr>
              <a:tr h="1097280">
                <a:tc>
                  <a:txBody>
                    <a:bodyPr/>
                    <a:lstStyle/>
                    <a:p>
                      <a:endParaRPr lang="sr-Latn-BA" sz="1400" dirty="0" smtClean="0"/>
                    </a:p>
                    <a:p>
                      <a:endParaRPr lang="sr-Latn-BA" sz="1400" dirty="0" smtClean="0"/>
                    </a:p>
                    <a:p>
                      <a:pPr algn="ctr"/>
                      <a:r>
                        <a:rPr lang="sr-Cyrl-BA" sz="1400" dirty="0" err="1" smtClean="0"/>
                        <a:t>Естри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err="1" smtClean="0"/>
                        <a:t>алкил</a:t>
                      </a:r>
                      <a:r>
                        <a:rPr lang="sr-Cyrl-BA" sz="1400" dirty="0" smtClean="0"/>
                        <a:t> група алкохола и наставак</a:t>
                      </a:r>
                    </a:p>
                    <a:p>
                      <a:pPr algn="ctr"/>
                      <a:r>
                        <a:rPr lang="sr-Cyrl-BA" sz="1400" dirty="0" smtClean="0"/>
                        <a:t>– </a:t>
                      </a:r>
                      <a:r>
                        <a:rPr lang="sr-Cyrl-BA" sz="1400" dirty="0" err="1" smtClean="0"/>
                        <a:t>оат</a:t>
                      </a:r>
                      <a:r>
                        <a:rPr lang="sr-Cyrl-BA" sz="1400" dirty="0" smtClean="0"/>
                        <a:t> на назив киселине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sr-Latn-BA" sz="1400" dirty="0" smtClean="0"/>
                        <a:t>             </a:t>
                      </a:r>
                      <a:r>
                        <a:rPr lang="sr-Cyrl-BA" sz="1400" dirty="0" smtClean="0"/>
                        <a:t>     </a:t>
                      </a:r>
                      <a:r>
                        <a:rPr lang="sr-Latn-BA" sz="1400" dirty="0" smtClean="0"/>
                        <a:t> O</a:t>
                      </a:r>
                    </a:p>
                    <a:p>
                      <a:r>
                        <a:rPr lang="sr-Latn-BA" sz="1400" dirty="0" smtClean="0"/>
                        <a:t>         </a:t>
                      </a:r>
                      <a:r>
                        <a:rPr lang="sr-Cyrl-BA" sz="1400" dirty="0" smtClean="0"/>
                        <a:t>   </a:t>
                      </a:r>
                      <a:r>
                        <a:rPr lang="sr-Latn-BA" sz="1400" dirty="0" smtClean="0"/>
                        <a:t> </a:t>
                      </a:r>
                      <a:r>
                        <a:rPr lang="sr-Cyrl-BA" sz="1400" dirty="0" smtClean="0"/>
                        <a:t>  </a:t>
                      </a:r>
                      <a:r>
                        <a:rPr lang="sr-Latn-BA" sz="1400" dirty="0" smtClean="0"/>
                        <a:t> ⁄⁄</a:t>
                      </a:r>
                    </a:p>
                    <a:p>
                      <a:r>
                        <a:rPr lang="sr-Latn-BA" sz="1400" dirty="0" smtClean="0"/>
                        <a:t>  </a:t>
                      </a:r>
                      <a:r>
                        <a:rPr lang="sr-Cyrl-BA" sz="1400" dirty="0" smtClean="0"/>
                        <a:t>    </a:t>
                      </a:r>
                      <a:r>
                        <a:rPr lang="sr-Latn-BA" sz="1400" dirty="0" smtClean="0"/>
                        <a:t> —</a:t>
                      </a:r>
                      <a:r>
                        <a:rPr lang="sr-Cyrl-BA" sz="1400" dirty="0" smtClean="0"/>
                        <a:t>  </a:t>
                      </a:r>
                      <a:r>
                        <a:rPr lang="sr-Latn-BA" sz="1400" dirty="0" smtClean="0"/>
                        <a:t> C</a:t>
                      </a:r>
                    </a:p>
                    <a:p>
                      <a:r>
                        <a:rPr lang="sr-Latn-BA" sz="1400" dirty="0" smtClean="0"/>
                        <a:t>         </a:t>
                      </a:r>
                      <a:r>
                        <a:rPr lang="sr-Cyrl-BA" sz="1400" dirty="0" smtClean="0"/>
                        <a:t>     </a:t>
                      </a:r>
                      <a:r>
                        <a:rPr lang="sr-Latn-BA" sz="1400" dirty="0" smtClean="0"/>
                        <a:t> \</a:t>
                      </a:r>
                    </a:p>
                    <a:p>
                      <a:r>
                        <a:rPr lang="sr-Latn-BA" sz="1400" dirty="0" smtClean="0"/>
                        <a:t>          </a:t>
                      </a:r>
                      <a:r>
                        <a:rPr lang="sr-Cyrl-BA" sz="1400" dirty="0" smtClean="0"/>
                        <a:t>     </a:t>
                      </a:r>
                      <a:r>
                        <a:rPr lang="sr-Latn-BA" sz="1400" dirty="0" smtClean="0"/>
                        <a:t>  OR'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sr-Latn-BA" sz="1400" dirty="0" smtClean="0"/>
                    </a:p>
                    <a:p>
                      <a:pPr algn="ctr"/>
                      <a:endParaRPr lang="sr-Latn-BA" sz="1400" dirty="0" smtClean="0"/>
                    </a:p>
                    <a:p>
                      <a:pPr algn="ctr"/>
                      <a:r>
                        <a:rPr lang="sr-Cyrl-BA" sz="1400" dirty="0" smtClean="0"/>
                        <a:t>естарска  веза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sr-Latn-BA" sz="1400" dirty="0" smtClean="0"/>
                        <a:t>            </a:t>
                      </a:r>
                      <a:r>
                        <a:rPr lang="sr-Cyrl-BA" sz="1400" dirty="0" smtClean="0"/>
                        <a:t>  </a:t>
                      </a:r>
                      <a:r>
                        <a:rPr lang="sr-Latn-BA" sz="1400" dirty="0" smtClean="0"/>
                        <a:t>O</a:t>
                      </a:r>
                    </a:p>
                    <a:p>
                      <a:r>
                        <a:rPr lang="sr-Latn-BA" sz="1400" dirty="0" smtClean="0"/>
                        <a:t>       </a:t>
                      </a:r>
                      <a:r>
                        <a:rPr lang="sr-Cyrl-BA" sz="1400" dirty="0" smtClean="0"/>
                        <a:t>  </a:t>
                      </a:r>
                      <a:r>
                        <a:rPr lang="sr-Latn-BA" sz="1400" dirty="0" smtClean="0"/>
                        <a:t>  ⁄⁄</a:t>
                      </a:r>
                    </a:p>
                    <a:p>
                      <a:r>
                        <a:rPr lang="sr-Cyrl-BA" sz="1400" dirty="0" smtClean="0"/>
                        <a:t>   </a:t>
                      </a:r>
                      <a:r>
                        <a:rPr lang="sr-Latn-BA" sz="1400" dirty="0" smtClean="0"/>
                        <a:t>R—C</a:t>
                      </a:r>
                    </a:p>
                    <a:p>
                      <a:r>
                        <a:rPr lang="sr-Latn-BA" sz="1400" dirty="0" smtClean="0"/>
                        <a:t>       </a:t>
                      </a:r>
                      <a:r>
                        <a:rPr lang="sr-Cyrl-BA" sz="1400" dirty="0" smtClean="0"/>
                        <a:t>  </a:t>
                      </a:r>
                      <a:r>
                        <a:rPr lang="sr-Latn-BA" sz="1400" dirty="0" smtClean="0"/>
                        <a:t> \</a:t>
                      </a:r>
                    </a:p>
                    <a:p>
                      <a:r>
                        <a:rPr lang="sr-Latn-BA" sz="1400" dirty="0" smtClean="0"/>
                        <a:t>          </a:t>
                      </a:r>
                      <a:r>
                        <a:rPr lang="sr-Cyrl-BA" sz="1400" dirty="0" smtClean="0"/>
                        <a:t>  </a:t>
                      </a:r>
                      <a:r>
                        <a:rPr lang="sr-Latn-BA" sz="1400" dirty="0" smtClean="0"/>
                        <a:t>OR'</a:t>
                      </a:r>
                      <a:endParaRPr lang="en-US" sz="1400" dirty="0"/>
                    </a:p>
                  </a:txBody>
                  <a:tcPr marT="34290" marB="3429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Cyrl-BA" sz="2400" dirty="0" smtClean="0">
                <a:solidFill>
                  <a:schemeClr val="bg1"/>
                </a:solidFill>
                <a:latin typeface="Arial Black" pitchFamily="34" charset="0"/>
              </a:rPr>
              <a:t>Колико је грама етанске киселине потребно за неутрализацију са натријум-хидроксидом како би добили 20 грама натријум-етаноата?</a:t>
            </a:r>
            <a:endParaRPr lang="en-US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10" y="1821651"/>
            <a:ext cx="7786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2800" dirty="0" smtClean="0">
                <a:solidFill>
                  <a:schemeClr val="bg1"/>
                </a:solidFill>
              </a:rPr>
              <a:t>CH</a:t>
            </a:r>
            <a:r>
              <a:rPr lang="bs-Latn-BA" sz="2800" baseline="-25000" dirty="0" smtClean="0">
                <a:solidFill>
                  <a:schemeClr val="bg1"/>
                </a:solidFill>
              </a:rPr>
              <a:t>3</a:t>
            </a:r>
            <a:r>
              <a:rPr lang="bs-Latn-BA" sz="2800" dirty="0" smtClean="0">
                <a:solidFill>
                  <a:schemeClr val="bg1"/>
                </a:solidFill>
              </a:rPr>
              <a:t>-COOH   +  NaOH             CH</a:t>
            </a:r>
            <a:r>
              <a:rPr lang="bs-Latn-BA" sz="2800" baseline="-25000" dirty="0" smtClean="0">
                <a:solidFill>
                  <a:schemeClr val="bg1"/>
                </a:solidFill>
              </a:rPr>
              <a:t>3</a:t>
            </a:r>
            <a:r>
              <a:rPr lang="bs-Latn-BA" sz="2800" dirty="0" smtClean="0">
                <a:solidFill>
                  <a:schemeClr val="bg1"/>
                </a:solidFill>
              </a:rPr>
              <a:t>-COONa + H</a:t>
            </a:r>
            <a:r>
              <a:rPr lang="bs-Latn-BA" sz="2800" baseline="-25000" dirty="0" smtClean="0">
                <a:solidFill>
                  <a:schemeClr val="bg1"/>
                </a:solidFill>
              </a:rPr>
              <a:t>2</a:t>
            </a:r>
            <a:r>
              <a:rPr lang="bs-Latn-BA" sz="2800" dirty="0" smtClean="0">
                <a:solidFill>
                  <a:schemeClr val="bg1"/>
                </a:solidFill>
              </a:rPr>
              <a:t>O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000496" y="2035965"/>
            <a:ext cx="571504" cy="1191"/>
          </a:xfrm>
          <a:prstGeom prst="straightConnector1">
            <a:avLst/>
          </a:prstGeom>
          <a:ln w="19050" cmpd="sng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000100" y="1393023"/>
            <a:ext cx="1357322" cy="42862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357290" y="1428742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chemeClr val="bg1"/>
                </a:solidFill>
              </a:rPr>
              <a:t>X </a:t>
            </a:r>
            <a:r>
              <a:rPr lang="bs-Latn-BA" dirty="0" smtClean="0">
                <a:solidFill>
                  <a:schemeClr val="bg1"/>
                </a:solidFill>
              </a:rPr>
              <a:t>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786314" y="1446602"/>
            <a:ext cx="1357322" cy="42862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72066" y="150018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 smtClean="0">
                <a:solidFill>
                  <a:schemeClr val="bg1"/>
                </a:solidFill>
              </a:rPr>
              <a:t>  </a:t>
            </a:r>
            <a:r>
              <a:rPr lang="bs-Cyrl-BA" dirty="0" smtClean="0">
                <a:solidFill>
                  <a:schemeClr val="bg1"/>
                </a:solidFill>
              </a:rPr>
              <a:t>20</a:t>
            </a:r>
            <a:r>
              <a:rPr lang="bs-Latn-BA" dirty="0" smtClean="0">
                <a:solidFill>
                  <a:schemeClr val="bg1"/>
                </a:solidFill>
              </a:rPr>
              <a:t> </a:t>
            </a:r>
            <a:r>
              <a:rPr lang="bs-Latn-BA" dirty="0" smtClean="0">
                <a:solidFill>
                  <a:schemeClr val="bg1"/>
                </a:solidFill>
              </a:rPr>
              <a:t>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5720" y="2464593"/>
            <a:ext cx="4286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 smtClean="0">
                <a:solidFill>
                  <a:schemeClr val="bg1"/>
                </a:solidFill>
              </a:rPr>
              <a:t>n</a:t>
            </a:r>
          </a:p>
          <a:p>
            <a:endParaRPr lang="bs-Latn-BA" dirty="0" smtClean="0">
              <a:solidFill>
                <a:schemeClr val="bg1"/>
              </a:solidFill>
            </a:endParaRPr>
          </a:p>
          <a:p>
            <a:r>
              <a:rPr lang="bs-Latn-BA" dirty="0" smtClean="0">
                <a:solidFill>
                  <a:schemeClr val="bg1"/>
                </a:solidFill>
              </a:rPr>
              <a:t>M</a:t>
            </a:r>
          </a:p>
          <a:p>
            <a:endParaRPr lang="bs-Latn-BA" dirty="0" smtClean="0">
              <a:solidFill>
                <a:schemeClr val="bg1"/>
              </a:solidFill>
            </a:endParaRPr>
          </a:p>
          <a:p>
            <a:r>
              <a:rPr lang="bs-Latn-BA" dirty="0" smtClean="0">
                <a:solidFill>
                  <a:schemeClr val="bg1"/>
                </a:solidFill>
              </a:rPr>
              <a:t>m</a:t>
            </a:r>
          </a:p>
          <a:p>
            <a:endParaRPr lang="bs-Latn-BA" dirty="0" smtClean="0">
              <a:solidFill>
                <a:schemeClr val="bg1"/>
              </a:solidFill>
            </a:endParaRPr>
          </a:p>
          <a:p>
            <a:r>
              <a:rPr lang="bs-Latn-BA" dirty="0" smtClean="0">
                <a:solidFill>
                  <a:schemeClr val="bg1"/>
                </a:solidFill>
              </a:rPr>
              <a:t>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14942" y="2428874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chemeClr val="bg1"/>
                </a:solidFill>
              </a:rPr>
              <a:t> 1 </a:t>
            </a:r>
            <a:r>
              <a:rPr lang="bs-Latn-BA" dirty="0" smtClean="0">
                <a:solidFill>
                  <a:schemeClr val="bg1"/>
                </a:solidFill>
              </a:rPr>
              <a:t>mol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00101" y="2464593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chemeClr val="bg1"/>
                </a:solidFill>
              </a:rPr>
              <a:t>1 </a:t>
            </a:r>
            <a:r>
              <a:rPr lang="bs-Latn-BA" dirty="0" smtClean="0">
                <a:solidFill>
                  <a:schemeClr val="bg1"/>
                </a:solidFill>
              </a:rPr>
              <a:t>mol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28662" y="3000378"/>
            <a:ext cx="1249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chemeClr val="bg1"/>
                </a:solidFill>
              </a:rPr>
              <a:t>  60</a:t>
            </a:r>
            <a:r>
              <a:rPr lang="bs-Cyrl-BA" dirty="0" smtClean="0">
                <a:solidFill>
                  <a:schemeClr val="bg1"/>
                </a:solidFill>
              </a:rPr>
              <a:t> </a:t>
            </a:r>
            <a:r>
              <a:rPr lang="bs-Latn-BA" dirty="0" smtClean="0">
                <a:solidFill>
                  <a:schemeClr val="bg1"/>
                </a:solidFill>
              </a:rPr>
              <a:t>g</a:t>
            </a:r>
            <a:r>
              <a:rPr lang="bs-Cyrl-BA" dirty="0" smtClean="0">
                <a:solidFill>
                  <a:schemeClr val="bg1"/>
                </a:solidFill>
              </a:rPr>
              <a:t>/</a:t>
            </a:r>
            <a:r>
              <a:rPr lang="bs-Latn-BA" dirty="0" smtClean="0">
                <a:solidFill>
                  <a:schemeClr val="bg1"/>
                </a:solidFill>
              </a:rPr>
              <a:t>mol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43504" y="3000378"/>
            <a:ext cx="119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chemeClr val="bg1"/>
                </a:solidFill>
              </a:rPr>
              <a:t>   82</a:t>
            </a:r>
            <a:r>
              <a:rPr lang="bs-Cyrl-BA" dirty="0" smtClean="0">
                <a:solidFill>
                  <a:schemeClr val="bg1"/>
                </a:solidFill>
              </a:rPr>
              <a:t> </a:t>
            </a:r>
            <a:r>
              <a:rPr lang="bs-Latn-BA" dirty="0" smtClean="0">
                <a:solidFill>
                  <a:schemeClr val="bg1"/>
                </a:solidFill>
              </a:rPr>
              <a:t>g</a:t>
            </a:r>
            <a:r>
              <a:rPr lang="bs-Cyrl-BA" dirty="0" smtClean="0">
                <a:solidFill>
                  <a:schemeClr val="bg1"/>
                </a:solidFill>
              </a:rPr>
              <a:t>/</a:t>
            </a:r>
            <a:r>
              <a:rPr lang="bs-Latn-BA" dirty="0" smtClean="0">
                <a:solidFill>
                  <a:schemeClr val="bg1"/>
                </a:solidFill>
              </a:rPr>
              <a:t>mol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785786" y="3571882"/>
            <a:ext cx="1357322" cy="42862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072066" y="3500444"/>
            <a:ext cx="1357322" cy="42862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071538" y="3643320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chemeClr val="bg1"/>
                </a:solidFill>
              </a:rPr>
              <a:t>60</a:t>
            </a:r>
            <a:r>
              <a:rPr lang="bs-Cyrl-BA" dirty="0" smtClean="0">
                <a:solidFill>
                  <a:schemeClr val="bg1"/>
                </a:solidFill>
              </a:rPr>
              <a:t> </a:t>
            </a:r>
            <a:r>
              <a:rPr lang="bs-Latn-BA" dirty="0" smtClean="0">
                <a:solidFill>
                  <a:schemeClr val="bg1"/>
                </a:solidFill>
              </a:rPr>
              <a:t>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86380" y="3571882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chemeClr val="bg1"/>
                </a:solidFill>
              </a:rPr>
              <a:t>82</a:t>
            </a:r>
            <a:r>
              <a:rPr lang="bs-Cyrl-BA" dirty="0" smtClean="0">
                <a:solidFill>
                  <a:schemeClr val="bg1"/>
                </a:solidFill>
              </a:rPr>
              <a:t> </a:t>
            </a:r>
            <a:r>
              <a:rPr lang="bs-Latn-BA" dirty="0" smtClean="0">
                <a:solidFill>
                  <a:schemeClr val="bg1"/>
                </a:solidFill>
              </a:rPr>
              <a:t>g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357422" y="1785932"/>
            <a:ext cx="2714644" cy="185738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 flipV="1">
            <a:off x="2214546" y="1857370"/>
            <a:ext cx="2643206" cy="185738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071670" y="3929072"/>
            <a:ext cx="53779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 smtClean="0">
                <a:solidFill>
                  <a:schemeClr val="bg1"/>
                </a:solidFill>
              </a:rPr>
              <a:t>X </a:t>
            </a:r>
            <a:r>
              <a:rPr lang="bs-Latn-BA" dirty="0" smtClean="0">
                <a:solidFill>
                  <a:schemeClr val="bg1"/>
                </a:solidFill>
              </a:rPr>
              <a:t>g</a:t>
            </a:r>
            <a:r>
              <a:rPr lang="bs-Cyrl-BA" dirty="0" smtClean="0">
                <a:solidFill>
                  <a:schemeClr val="bg1"/>
                </a:solidFill>
              </a:rPr>
              <a:t> </a:t>
            </a:r>
            <a:r>
              <a:rPr lang="bs-Cyrl-BA" dirty="0" smtClean="0">
                <a:solidFill>
                  <a:schemeClr val="bg1"/>
                </a:solidFill>
              </a:rPr>
              <a:t>(</a:t>
            </a:r>
            <a:r>
              <a:rPr lang="bs-Latn-BA" dirty="0" smtClean="0">
                <a:solidFill>
                  <a:schemeClr val="bg1"/>
                </a:solidFill>
              </a:rPr>
              <a:t>CH</a:t>
            </a:r>
            <a:r>
              <a:rPr lang="bs-Latn-BA" baseline="-25000" dirty="0" smtClean="0">
                <a:solidFill>
                  <a:schemeClr val="bg1"/>
                </a:solidFill>
              </a:rPr>
              <a:t>3</a:t>
            </a:r>
            <a:r>
              <a:rPr lang="bs-Latn-BA" dirty="0" smtClean="0">
                <a:solidFill>
                  <a:schemeClr val="bg1"/>
                </a:solidFill>
              </a:rPr>
              <a:t>-COOH</a:t>
            </a:r>
            <a:r>
              <a:rPr lang="bs-Cyrl-BA" dirty="0" smtClean="0">
                <a:solidFill>
                  <a:schemeClr val="bg1"/>
                </a:solidFill>
              </a:rPr>
              <a:t>) </a:t>
            </a:r>
            <a:r>
              <a:rPr lang="bs-Latn-BA" smtClean="0">
                <a:solidFill>
                  <a:schemeClr val="bg1"/>
                </a:solidFill>
              </a:rPr>
              <a:t>*</a:t>
            </a:r>
            <a:r>
              <a:rPr lang="bs-Cyrl-BA" smtClean="0">
                <a:solidFill>
                  <a:schemeClr val="bg1"/>
                </a:solidFill>
              </a:rPr>
              <a:t> </a:t>
            </a:r>
            <a:r>
              <a:rPr lang="bs-Cyrl-BA" dirty="0" smtClean="0">
                <a:solidFill>
                  <a:schemeClr val="bg1"/>
                </a:solidFill>
              </a:rPr>
              <a:t>82 </a:t>
            </a:r>
            <a:r>
              <a:rPr lang="bs-Latn-BA" dirty="0" smtClean="0">
                <a:solidFill>
                  <a:schemeClr val="bg1"/>
                </a:solidFill>
              </a:rPr>
              <a:t>g</a:t>
            </a:r>
            <a:r>
              <a:rPr lang="bs-Cyrl-BA" dirty="0" smtClean="0">
                <a:solidFill>
                  <a:schemeClr val="bg1"/>
                </a:solidFill>
              </a:rPr>
              <a:t> </a:t>
            </a:r>
            <a:r>
              <a:rPr lang="bs-Latn-BA" dirty="0" smtClean="0">
                <a:solidFill>
                  <a:schemeClr val="bg1"/>
                </a:solidFill>
              </a:rPr>
              <a:t>= 60 </a:t>
            </a:r>
            <a:r>
              <a:rPr lang="bs-Latn-BA" dirty="0" smtClean="0">
                <a:solidFill>
                  <a:schemeClr val="bg1"/>
                </a:solidFill>
              </a:rPr>
              <a:t>g</a:t>
            </a:r>
            <a:r>
              <a:rPr lang="bs-Cyrl-BA" dirty="0" smtClean="0">
                <a:solidFill>
                  <a:schemeClr val="bg1"/>
                </a:solidFill>
              </a:rPr>
              <a:t> </a:t>
            </a:r>
            <a:r>
              <a:rPr lang="bs-Cyrl-BA" dirty="0" smtClean="0">
                <a:solidFill>
                  <a:schemeClr val="bg1"/>
                </a:solidFill>
              </a:rPr>
              <a:t>* 20 </a:t>
            </a:r>
            <a:r>
              <a:rPr lang="bs-Latn-BA" dirty="0" smtClean="0">
                <a:solidFill>
                  <a:schemeClr val="bg1"/>
                </a:solidFill>
              </a:rPr>
              <a:t>g</a:t>
            </a:r>
            <a:endParaRPr lang="bs-Cyrl-BA" dirty="0" smtClean="0">
              <a:solidFill>
                <a:schemeClr val="bg1"/>
              </a:solidFill>
            </a:endParaRPr>
          </a:p>
          <a:p>
            <a:r>
              <a:rPr lang="bs-Latn-BA" dirty="0" smtClean="0">
                <a:solidFill>
                  <a:schemeClr val="bg1"/>
                </a:solidFill>
              </a:rPr>
              <a:t>X </a:t>
            </a:r>
            <a:r>
              <a:rPr lang="bs-Latn-BA" dirty="0" smtClean="0">
                <a:solidFill>
                  <a:schemeClr val="bg1"/>
                </a:solidFill>
              </a:rPr>
              <a:t>g</a:t>
            </a:r>
            <a:r>
              <a:rPr lang="bs-Cyrl-BA" dirty="0" smtClean="0">
                <a:solidFill>
                  <a:schemeClr val="bg1"/>
                </a:solidFill>
              </a:rPr>
              <a:t> </a:t>
            </a:r>
            <a:r>
              <a:rPr lang="bs-Cyrl-BA" dirty="0" smtClean="0">
                <a:solidFill>
                  <a:schemeClr val="bg1"/>
                </a:solidFill>
              </a:rPr>
              <a:t>(</a:t>
            </a:r>
            <a:r>
              <a:rPr lang="bs-Latn-BA" dirty="0" smtClean="0">
                <a:solidFill>
                  <a:schemeClr val="bg1"/>
                </a:solidFill>
              </a:rPr>
              <a:t>CH</a:t>
            </a:r>
            <a:r>
              <a:rPr lang="bs-Latn-BA" baseline="-25000" dirty="0" smtClean="0">
                <a:solidFill>
                  <a:schemeClr val="bg1"/>
                </a:solidFill>
              </a:rPr>
              <a:t>3</a:t>
            </a:r>
            <a:r>
              <a:rPr lang="bs-Latn-BA" dirty="0" smtClean="0">
                <a:solidFill>
                  <a:schemeClr val="bg1"/>
                </a:solidFill>
              </a:rPr>
              <a:t>-COOH</a:t>
            </a:r>
            <a:r>
              <a:rPr lang="bs-Cyrl-BA" dirty="0" smtClean="0">
                <a:solidFill>
                  <a:schemeClr val="bg1"/>
                </a:solidFill>
              </a:rPr>
              <a:t>)  </a:t>
            </a:r>
            <a:r>
              <a:rPr lang="bs-Latn-BA" dirty="0" smtClean="0">
                <a:solidFill>
                  <a:schemeClr val="bg1"/>
                </a:solidFill>
              </a:rPr>
              <a:t>= 1200/82</a:t>
            </a:r>
          </a:p>
          <a:p>
            <a:r>
              <a:rPr lang="bs-Latn-BA" dirty="0" smtClean="0">
                <a:solidFill>
                  <a:schemeClr val="bg1"/>
                </a:solidFill>
              </a:rPr>
              <a:t>X </a:t>
            </a:r>
            <a:r>
              <a:rPr lang="bs-Latn-BA" dirty="0" smtClean="0">
                <a:solidFill>
                  <a:schemeClr val="bg1"/>
                </a:solidFill>
              </a:rPr>
              <a:t>g</a:t>
            </a:r>
            <a:r>
              <a:rPr lang="bs-Cyrl-BA" dirty="0" smtClean="0">
                <a:solidFill>
                  <a:schemeClr val="bg1"/>
                </a:solidFill>
              </a:rPr>
              <a:t> </a:t>
            </a:r>
            <a:r>
              <a:rPr lang="bs-Cyrl-BA" dirty="0" smtClean="0">
                <a:solidFill>
                  <a:schemeClr val="bg1"/>
                </a:solidFill>
              </a:rPr>
              <a:t>(</a:t>
            </a:r>
            <a:r>
              <a:rPr lang="bs-Latn-BA" dirty="0" smtClean="0">
                <a:solidFill>
                  <a:schemeClr val="bg1"/>
                </a:solidFill>
              </a:rPr>
              <a:t>CH</a:t>
            </a:r>
            <a:r>
              <a:rPr lang="bs-Latn-BA" baseline="-25000" dirty="0" smtClean="0">
                <a:solidFill>
                  <a:schemeClr val="bg1"/>
                </a:solidFill>
              </a:rPr>
              <a:t>3</a:t>
            </a:r>
            <a:r>
              <a:rPr lang="bs-Latn-BA" dirty="0" smtClean="0">
                <a:solidFill>
                  <a:schemeClr val="bg1"/>
                </a:solidFill>
              </a:rPr>
              <a:t>-COOH</a:t>
            </a:r>
            <a:r>
              <a:rPr lang="bs-Cyrl-BA" dirty="0" smtClean="0">
                <a:solidFill>
                  <a:schemeClr val="bg1"/>
                </a:solidFill>
              </a:rPr>
              <a:t>)</a:t>
            </a:r>
            <a:r>
              <a:rPr lang="bs-Latn-BA" dirty="0" smtClean="0">
                <a:solidFill>
                  <a:schemeClr val="bg1"/>
                </a:solidFill>
              </a:rPr>
              <a:t> = 14,63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9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9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 animBg="1"/>
      <p:bldP spid="16" grpId="0"/>
      <p:bldP spid="17" grpId="0" animBg="1"/>
      <p:bldP spid="18" grpId="0"/>
      <p:bldP spid="19" grpId="0"/>
      <p:bldP spid="20" grpId="0"/>
      <p:bldP spid="21" grpId="0"/>
      <p:bldP spid="24" grpId="0"/>
      <p:bldP spid="25" grpId="0"/>
      <p:bldP spid="26" grpId="0" animBg="1"/>
      <p:bldP spid="27" grpId="0" animBg="1"/>
      <p:bldP spid="28" grpId="0"/>
      <p:bldP spid="29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sz="2800" dirty="0" smtClean="0">
                <a:solidFill>
                  <a:schemeClr val="bg1"/>
                </a:solidFill>
              </a:rPr>
              <a:t>ЗАДАЦИ ЗА САМОСТАЛАН РАД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BA" sz="2400" smtClean="0">
                <a:solidFill>
                  <a:schemeClr val="bg1"/>
                </a:solidFill>
              </a:rPr>
              <a:t>Колико је грама сирћетне киселине потребно за реакцију неутрализације са 3 мола калцијум-хидроксида?</a:t>
            </a:r>
            <a:endParaRPr lang="sr-Cyrl-BA" sz="24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sr-Cyrl-BA" sz="2400" dirty="0" smtClean="0">
              <a:solidFill>
                <a:schemeClr val="bg1"/>
              </a:solidFill>
            </a:endParaRPr>
          </a:p>
          <a:p>
            <a:r>
              <a:rPr lang="sr-Cyrl-BA" sz="2400" dirty="0" smtClean="0">
                <a:solidFill>
                  <a:schemeClr val="bg1"/>
                </a:solidFill>
              </a:rPr>
              <a:t>Написати рационалне формуле сљедећих једињења:</a:t>
            </a:r>
          </a:p>
          <a:p>
            <a:r>
              <a:rPr lang="sr-Cyrl-BA" sz="2400" dirty="0" smtClean="0">
                <a:solidFill>
                  <a:schemeClr val="bg1"/>
                </a:solidFill>
              </a:rPr>
              <a:t>2,2,3-</a:t>
            </a:r>
            <a:r>
              <a:rPr lang="sr-Cyrl-BA" sz="2400" dirty="0" err="1" smtClean="0">
                <a:solidFill>
                  <a:schemeClr val="bg1"/>
                </a:solidFill>
              </a:rPr>
              <a:t>триметил</a:t>
            </a:r>
            <a:r>
              <a:rPr lang="sr-Cyrl-BA" sz="2400" dirty="0" smtClean="0">
                <a:solidFill>
                  <a:schemeClr val="bg1"/>
                </a:solidFill>
              </a:rPr>
              <a:t>-3-</a:t>
            </a:r>
            <a:r>
              <a:rPr lang="sr-Cyrl-BA" sz="2400" dirty="0" err="1" smtClean="0">
                <a:solidFill>
                  <a:schemeClr val="bg1"/>
                </a:solidFill>
              </a:rPr>
              <a:t>хексанол</a:t>
            </a:r>
            <a:r>
              <a:rPr lang="sr-Cyrl-BA" sz="2400" dirty="0" smtClean="0">
                <a:solidFill>
                  <a:schemeClr val="bg1"/>
                </a:solidFill>
              </a:rPr>
              <a:t>;</a:t>
            </a:r>
          </a:p>
          <a:p>
            <a:r>
              <a:rPr lang="sr-Cyrl-BA" sz="2400" dirty="0" err="1" smtClean="0">
                <a:solidFill>
                  <a:schemeClr val="bg1"/>
                </a:solidFill>
              </a:rPr>
              <a:t>пропанал</a:t>
            </a:r>
            <a:r>
              <a:rPr lang="sr-Cyrl-BA" sz="2400" dirty="0" smtClean="0">
                <a:solidFill>
                  <a:schemeClr val="bg1"/>
                </a:solidFill>
              </a:rPr>
              <a:t>;</a:t>
            </a:r>
          </a:p>
          <a:p>
            <a:r>
              <a:rPr lang="sr-Cyrl-BA" sz="2400" dirty="0" smtClean="0">
                <a:solidFill>
                  <a:schemeClr val="bg1"/>
                </a:solidFill>
              </a:rPr>
              <a:t>2-</a:t>
            </a:r>
            <a:r>
              <a:rPr lang="sr-Cyrl-BA" sz="2400" dirty="0" err="1" smtClean="0">
                <a:solidFill>
                  <a:schemeClr val="bg1"/>
                </a:solidFill>
              </a:rPr>
              <a:t>пентанон</a:t>
            </a:r>
            <a:r>
              <a:rPr lang="sr-Cyrl-BA" sz="2400" dirty="0" smtClean="0">
                <a:solidFill>
                  <a:schemeClr val="bg1"/>
                </a:solidFill>
              </a:rPr>
              <a:t>;</a:t>
            </a:r>
          </a:p>
          <a:p>
            <a:r>
              <a:rPr lang="sr-Cyrl-BA" sz="2400" dirty="0" smtClean="0">
                <a:solidFill>
                  <a:schemeClr val="bg1"/>
                </a:solidFill>
              </a:rPr>
              <a:t>2,2-</a:t>
            </a:r>
            <a:r>
              <a:rPr lang="sr-Cyrl-BA" sz="2400" dirty="0" err="1" smtClean="0">
                <a:solidFill>
                  <a:schemeClr val="bg1"/>
                </a:solidFill>
              </a:rPr>
              <a:t>диметил</a:t>
            </a:r>
            <a:r>
              <a:rPr lang="sr-Cyrl-BA" sz="2400" dirty="0" smtClean="0">
                <a:solidFill>
                  <a:schemeClr val="bg1"/>
                </a:solidFill>
              </a:rPr>
              <a:t>-бутанска киселина.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2293</TotalTime>
  <Words>238</Words>
  <Application>Microsoft Office PowerPoint</Application>
  <PresentationFormat>On-screen Show (16:9)</PresentationFormat>
  <Paragraphs>105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АЦИКЛИЧНА ОРГАНСКА ЈЕДИЊЕЊА СА КИСЕОНИКОМ</vt:lpstr>
      <vt:lpstr>Slide 2</vt:lpstr>
      <vt:lpstr>Колико је грама етанске киселине потребно за неутрализацију са натријум-хидроксидом како би добили 20 грама натријум-етаноата?</vt:lpstr>
      <vt:lpstr>ЗАДАЦИ ЗА САМОСТАЛАН РАД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АЦИКЛИЧНА ОРГАНСКА ЈЕДИЊЕЊА СА КИСЕОНИКОМ</dc:title>
  <dc:creator>user</dc:creator>
  <cp:lastModifiedBy>Work</cp:lastModifiedBy>
  <cp:revision>50</cp:revision>
  <dcterms:created xsi:type="dcterms:W3CDTF">2020-03-30T07:19:27Z</dcterms:created>
  <dcterms:modified xsi:type="dcterms:W3CDTF">2020-04-07T08:13:58Z</dcterms:modified>
</cp:coreProperties>
</file>