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EB9EFA-4B86-4DB1-8E07-5852703EBB41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BA"/>
        </a:p>
      </dgm:t>
    </dgm:pt>
    <dgm:pt modelId="{5C9F76E2-79C4-458D-8AB5-18D710178281}">
      <dgm:prSet phldrT="[Text]"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sr-Cyrl-BA" sz="2000" dirty="0" smtClean="0"/>
            <a:t>ТЕХНИЧКИ ОПИС</a:t>
          </a:r>
          <a:endParaRPr lang="sr-Latn-BA" sz="2000" dirty="0"/>
        </a:p>
      </dgm:t>
    </dgm:pt>
    <dgm:pt modelId="{52557FCF-D857-4659-AC1E-0695F3025109}" type="parTrans" cxnId="{87179626-ADAA-41DB-A1D6-7788F1E05217}">
      <dgm:prSet/>
      <dgm:spPr/>
      <dgm:t>
        <a:bodyPr/>
        <a:lstStyle/>
        <a:p>
          <a:endParaRPr lang="sr-Latn-BA"/>
        </a:p>
      </dgm:t>
    </dgm:pt>
    <dgm:pt modelId="{DB508671-243B-4D3A-8CD9-CF74BC41B8F1}" type="sibTrans" cxnId="{87179626-ADAA-41DB-A1D6-7788F1E05217}">
      <dgm:prSet/>
      <dgm:spPr/>
      <dgm:t>
        <a:bodyPr/>
        <a:lstStyle/>
        <a:p>
          <a:endParaRPr lang="sr-Latn-BA"/>
        </a:p>
      </dgm:t>
    </dgm:pt>
    <dgm:pt modelId="{B9A34019-EAC3-43B5-B22A-D36EBE878C7A}">
      <dgm:prSet phldrT="[Text]"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sr-Cyrl-BA" sz="2000" dirty="0" smtClean="0"/>
            <a:t>ЈАСНО</a:t>
          </a:r>
          <a:endParaRPr lang="sr-Latn-BA" sz="2000" dirty="0"/>
        </a:p>
      </dgm:t>
    </dgm:pt>
    <dgm:pt modelId="{00291704-5EC4-4F07-9C6C-0735718AB145}" type="parTrans" cxnId="{8A842F44-031F-46C8-BBA6-8B22F121FD8B}">
      <dgm:prSet/>
      <dgm:spPr/>
      <dgm:t>
        <a:bodyPr/>
        <a:lstStyle/>
        <a:p>
          <a:endParaRPr lang="sr-Latn-BA"/>
        </a:p>
      </dgm:t>
    </dgm:pt>
    <dgm:pt modelId="{38ABBAA9-768D-4D79-9CEA-3C709811F16F}" type="sibTrans" cxnId="{8A842F44-031F-46C8-BBA6-8B22F121FD8B}">
      <dgm:prSet/>
      <dgm:spPr/>
      <dgm:t>
        <a:bodyPr/>
        <a:lstStyle/>
        <a:p>
          <a:endParaRPr lang="sr-Latn-BA"/>
        </a:p>
      </dgm:t>
    </dgm:pt>
    <dgm:pt modelId="{2B4B50E2-7864-433F-B63E-AFE3AEBE0572}">
      <dgm:prSet phldrT="[Text]"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sr-Cyrl-BA" sz="2000" dirty="0" smtClean="0"/>
            <a:t>ОБЈЕКТИВНО</a:t>
          </a:r>
          <a:endParaRPr lang="sr-Latn-BA" sz="2000" dirty="0"/>
        </a:p>
      </dgm:t>
    </dgm:pt>
    <dgm:pt modelId="{B70D154D-AB68-46B3-B5C7-E320CD0CE17F}" type="parTrans" cxnId="{CE410E62-B97C-49CA-B07D-A7B0F2FBAFDB}">
      <dgm:prSet/>
      <dgm:spPr/>
      <dgm:t>
        <a:bodyPr/>
        <a:lstStyle/>
        <a:p>
          <a:endParaRPr lang="sr-Latn-BA"/>
        </a:p>
      </dgm:t>
    </dgm:pt>
    <dgm:pt modelId="{375CD3F2-A6E4-4501-9F77-5155C704B1A4}" type="sibTrans" cxnId="{CE410E62-B97C-49CA-B07D-A7B0F2FBAFDB}">
      <dgm:prSet/>
      <dgm:spPr/>
      <dgm:t>
        <a:bodyPr/>
        <a:lstStyle/>
        <a:p>
          <a:endParaRPr lang="sr-Latn-BA"/>
        </a:p>
      </dgm:t>
    </dgm:pt>
    <dgm:pt modelId="{CB95ACC9-7125-4044-A706-0CF503FC5B27}">
      <dgm:prSet phldrT="[Text]"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sr-Cyrl-BA" sz="2000" dirty="0" smtClean="0"/>
            <a:t>НАУЧНО</a:t>
          </a:r>
          <a:endParaRPr lang="sr-Latn-BA" sz="2000" dirty="0"/>
        </a:p>
      </dgm:t>
    </dgm:pt>
    <dgm:pt modelId="{0A1791B0-75E7-47C0-B493-EA02C659B879}" type="parTrans" cxnId="{5B0B7D65-9FCA-4FAA-9823-988E68CC883B}">
      <dgm:prSet/>
      <dgm:spPr/>
      <dgm:t>
        <a:bodyPr/>
        <a:lstStyle/>
        <a:p>
          <a:endParaRPr lang="sr-Latn-BA"/>
        </a:p>
      </dgm:t>
    </dgm:pt>
    <dgm:pt modelId="{E8C6DE39-2611-40D2-A186-5B8B48B1597F}" type="sibTrans" cxnId="{5B0B7D65-9FCA-4FAA-9823-988E68CC883B}">
      <dgm:prSet/>
      <dgm:spPr/>
      <dgm:t>
        <a:bodyPr/>
        <a:lstStyle/>
        <a:p>
          <a:endParaRPr lang="sr-Latn-BA"/>
        </a:p>
      </dgm:t>
    </dgm:pt>
    <dgm:pt modelId="{B92E4FD4-2348-48D6-BDB9-0213FD3B6E7D}">
      <dgm:prSet phldrT="[Text]"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sr-Cyrl-BA" sz="2000" dirty="0" smtClean="0"/>
            <a:t>ПРЕЦИЗНО</a:t>
          </a:r>
          <a:endParaRPr lang="sr-Latn-BA" sz="2000" dirty="0"/>
        </a:p>
      </dgm:t>
    </dgm:pt>
    <dgm:pt modelId="{AAF01CA4-6347-4D00-895B-48C45F70DFE5}" type="parTrans" cxnId="{0259F9A0-3390-4DB0-95D0-43E922F46E63}">
      <dgm:prSet/>
      <dgm:spPr/>
      <dgm:t>
        <a:bodyPr/>
        <a:lstStyle/>
        <a:p>
          <a:endParaRPr lang="sr-Latn-BA"/>
        </a:p>
      </dgm:t>
    </dgm:pt>
    <dgm:pt modelId="{C2039D89-A8D3-4AC1-82BD-5C11699FB32F}" type="sibTrans" cxnId="{0259F9A0-3390-4DB0-95D0-43E922F46E63}">
      <dgm:prSet/>
      <dgm:spPr/>
      <dgm:t>
        <a:bodyPr/>
        <a:lstStyle/>
        <a:p>
          <a:endParaRPr lang="sr-Latn-BA"/>
        </a:p>
      </dgm:t>
    </dgm:pt>
    <dgm:pt modelId="{DF248848-E68E-4E96-9A9F-F285C26391EA}" type="pres">
      <dgm:prSet presAssocID="{E7EB9EFA-4B86-4DB1-8E07-5852703EBB4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BA"/>
        </a:p>
      </dgm:t>
    </dgm:pt>
    <dgm:pt modelId="{39B6E010-2A76-45F3-A71D-98371AF1E610}" type="pres">
      <dgm:prSet presAssocID="{E7EB9EFA-4B86-4DB1-8E07-5852703EBB41}" presName="radial" presStyleCnt="0">
        <dgm:presLayoutVars>
          <dgm:animLvl val="ctr"/>
        </dgm:presLayoutVars>
      </dgm:prSet>
      <dgm:spPr/>
    </dgm:pt>
    <dgm:pt modelId="{0AA49593-D334-4C21-9E2A-803A192B602F}" type="pres">
      <dgm:prSet presAssocID="{5C9F76E2-79C4-458D-8AB5-18D710178281}" presName="centerShape" presStyleLbl="vennNode1" presStyleIdx="0" presStyleCnt="5" custScaleX="142846" custScaleY="68408"/>
      <dgm:spPr/>
      <dgm:t>
        <a:bodyPr/>
        <a:lstStyle/>
        <a:p>
          <a:endParaRPr lang="sr-Latn-BA"/>
        </a:p>
      </dgm:t>
    </dgm:pt>
    <dgm:pt modelId="{CBF8E8C9-9BE9-4C5E-AAEB-71EA2E55D39E}" type="pres">
      <dgm:prSet presAssocID="{B9A34019-EAC3-43B5-B22A-D36EBE878C7A}" presName="node" presStyleLbl="vennNode1" presStyleIdx="1" presStyleCnt="5" custScaleX="165507" custRadScaleRad="90119" custRadScaleInc="-1272">
        <dgm:presLayoutVars>
          <dgm:bulletEnabled val="1"/>
        </dgm:presLayoutVars>
      </dgm:prSet>
      <dgm:spPr/>
      <dgm:t>
        <a:bodyPr/>
        <a:lstStyle/>
        <a:p>
          <a:endParaRPr lang="sr-Latn-BA"/>
        </a:p>
      </dgm:t>
    </dgm:pt>
    <dgm:pt modelId="{B0491ECF-39FD-4402-B7FA-94D18F25DE6B}" type="pres">
      <dgm:prSet presAssocID="{2B4B50E2-7864-433F-B63E-AFE3AEBE0572}" presName="node" presStyleLbl="vennNode1" presStyleIdx="2" presStyleCnt="5" custScaleX="236707" custRadScaleRad="202601" custRadScaleInc="641">
        <dgm:presLayoutVars>
          <dgm:bulletEnabled val="1"/>
        </dgm:presLayoutVars>
      </dgm:prSet>
      <dgm:spPr/>
      <dgm:t>
        <a:bodyPr/>
        <a:lstStyle/>
        <a:p>
          <a:endParaRPr lang="sr-Latn-BA"/>
        </a:p>
      </dgm:t>
    </dgm:pt>
    <dgm:pt modelId="{C75B8849-3133-4B72-B481-2C55F0935CCC}" type="pres">
      <dgm:prSet presAssocID="{CB95ACC9-7125-4044-A706-0CF503FC5B27}" presName="node" presStyleLbl="vennNode1" presStyleIdx="3" presStyleCnt="5" custScaleX="158476" custRadScaleRad="91005" custRadScaleInc="630">
        <dgm:presLayoutVars>
          <dgm:bulletEnabled val="1"/>
        </dgm:presLayoutVars>
      </dgm:prSet>
      <dgm:spPr/>
      <dgm:t>
        <a:bodyPr/>
        <a:lstStyle/>
        <a:p>
          <a:endParaRPr lang="sr-Latn-BA"/>
        </a:p>
      </dgm:t>
    </dgm:pt>
    <dgm:pt modelId="{4A07BC69-3D4B-4EC8-B56B-0734BCC13FD7}" type="pres">
      <dgm:prSet presAssocID="{B92E4FD4-2348-48D6-BDB9-0213FD3B6E7D}" presName="node" presStyleLbl="vennNode1" presStyleIdx="4" presStyleCnt="5" custScaleX="242171" custRadScaleRad="209564" custRadScaleInc="-620">
        <dgm:presLayoutVars>
          <dgm:bulletEnabled val="1"/>
        </dgm:presLayoutVars>
      </dgm:prSet>
      <dgm:spPr/>
      <dgm:t>
        <a:bodyPr/>
        <a:lstStyle/>
        <a:p>
          <a:endParaRPr lang="sr-Latn-BA"/>
        </a:p>
      </dgm:t>
    </dgm:pt>
  </dgm:ptLst>
  <dgm:cxnLst>
    <dgm:cxn modelId="{CE410E62-B97C-49CA-B07D-A7B0F2FBAFDB}" srcId="{5C9F76E2-79C4-458D-8AB5-18D710178281}" destId="{2B4B50E2-7864-433F-B63E-AFE3AEBE0572}" srcOrd="1" destOrd="0" parTransId="{B70D154D-AB68-46B3-B5C7-E320CD0CE17F}" sibTransId="{375CD3F2-A6E4-4501-9F77-5155C704B1A4}"/>
    <dgm:cxn modelId="{5B0B7D65-9FCA-4FAA-9823-988E68CC883B}" srcId="{5C9F76E2-79C4-458D-8AB5-18D710178281}" destId="{CB95ACC9-7125-4044-A706-0CF503FC5B27}" srcOrd="2" destOrd="0" parTransId="{0A1791B0-75E7-47C0-B493-EA02C659B879}" sibTransId="{E8C6DE39-2611-40D2-A186-5B8B48B1597F}"/>
    <dgm:cxn modelId="{8A842F44-031F-46C8-BBA6-8B22F121FD8B}" srcId="{5C9F76E2-79C4-458D-8AB5-18D710178281}" destId="{B9A34019-EAC3-43B5-B22A-D36EBE878C7A}" srcOrd="0" destOrd="0" parTransId="{00291704-5EC4-4F07-9C6C-0735718AB145}" sibTransId="{38ABBAA9-768D-4D79-9CEA-3C709811F16F}"/>
    <dgm:cxn modelId="{87179626-ADAA-41DB-A1D6-7788F1E05217}" srcId="{E7EB9EFA-4B86-4DB1-8E07-5852703EBB41}" destId="{5C9F76E2-79C4-458D-8AB5-18D710178281}" srcOrd="0" destOrd="0" parTransId="{52557FCF-D857-4659-AC1E-0695F3025109}" sibTransId="{DB508671-243B-4D3A-8CD9-CF74BC41B8F1}"/>
    <dgm:cxn modelId="{39B71884-A4AF-4B07-A658-2F5CE4EE9443}" type="presOf" srcId="{5C9F76E2-79C4-458D-8AB5-18D710178281}" destId="{0AA49593-D334-4C21-9E2A-803A192B602F}" srcOrd="0" destOrd="0" presId="urn:microsoft.com/office/officeart/2005/8/layout/radial3"/>
    <dgm:cxn modelId="{2F7A6B46-DB0E-4CF5-BEA7-B3DA649FD538}" type="presOf" srcId="{CB95ACC9-7125-4044-A706-0CF503FC5B27}" destId="{C75B8849-3133-4B72-B481-2C55F0935CCC}" srcOrd="0" destOrd="0" presId="urn:microsoft.com/office/officeart/2005/8/layout/radial3"/>
    <dgm:cxn modelId="{0259F9A0-3390-4DB0-95D0-43E922F46E63}" srcId="{5C9F76E2-79C4-458D-8AB5-18D710178281}" destId="{B92E4FD4-2348-48D6-BDB9-0213FD3B6E7D}" srcOrd="3" destOrd="0" parTransId="{AAF01CA4-6347-4D00-895B-48C45F70DFE5}" sibTransId="{C2039D89-A8D3-4AC1-82BD-5C11699FB32F}"/>
    <dgm:cxn modelId="{C431630D-5D29-4952-890C-46FD85B5F04F}" type="presOf" srcId="{B92E4FD4-2348-48D6-BDB9-0213FD3B6E7D}" destId="{4A07BC69-3D4B-4EC8-B56B-0734BCC13FD7}" srcOrd="0" destOrd="0" presId="urn:microsoft.com/office/officeart/2005/8/layout/radial3"/>
    <dgm:cxn modelId="{195A2F04-7C72-4EEF-99E4-6DD81FE0FE2E}" type="presOf" srcId="{2B4B50E2-7864-433F-B63E-AFE3AEBE0572}" destId="{B0491ECF-39FD-4402-B7FA-94D18F25DE6B}" srcOrd="0" destOrd="0" presId="urn:microsoft.com/office/officeart/2005/8/layout/radial3"/>
    <dgm:cxn modelId="{050A46E5-DDAF-4471-B921-9E3541AF9976}" type="presOf" srcId="{B9A34019-EAC3-43B5-B22A-D36EBE878C7A}" destId="{CBF8E8C9-9BE9-4C5E-AAEB-71EA2E55D39E}" srcOrd="0" destOrd="0" presId="urn:microsoft.com/office/officeart/2005/8/layout/radial3"/>
    <dgm:cxn modelId="{55F46219-9015-419D-998C-BF82C1A3EB8C}" type="presOf" srcId="{E7EB9EFA-4B86-4DB1-8E07-5852703EBB41}" destId="{DF248848-E68E-4E96-9A9F-F285C26391EA}" srcOrd="0" destOrd="0" presId="urn:microsoft.com/office/officeart/2005/8/layout/radial3"/>
    <dgm:cxn modelId="{A3237AE2-2BA2-43E4-81B2-7CDECC4379B0}" type="presParOf" srcId="{DF248848-E68E-4E96-9A9F-F285C26391EA}" destId="{39B6E010-2A76-45F3-A71D-98371AF1E610}" srcOrd="0" destOrd="0" presId="urn:microsoft.com/office/officeart/2005/8/layout/radial3"/>
    <dgm:cxn modelId="{3CB3EBFB-9FBA-47E1-8732-64EBD87DD711}" type="presParOf" srcId="{39B6E010-2A76-45F3-A71D-98371AF1E610}" destId="{0AA49593-D334-4C21-9E2A-803A192B602F}" srcOrd="0" destOrd="0" presId="urn:microsoft.com/office/officeart/2005/8/layout/radial3"/>
    <dgm:cxn modelId="{FFD035FE-7CA0-46E7-9456-E781ACF64912}" type="presParOf" srcId="{39B6E010-2A76-45F3-A71D-98371AF1E610}" destId="{CBF8E8C9-9BE9-4C5E-AAEB-71EA2E55D39E}" srcOrd="1" destOrd="0" presId="urn:microsoft.com/office/officeart/2005/8/layout/radial3"/>
    <dgm:cxn modelId="{5379D123-26B8-45ED-BDE2-93107131094E}" type="presParOf" srcId="{39B6E010-2A76-45F3-A71D-98371AF1E610}" destId="{B0491ECF-39FD-4402-B7FA-94D18F25DE6B}" srcOrd="2" destOrd="0" presId="urn:microsoft.com/office/officeart/2005/8/layout/radial3"/>
    <dgm:cxn modelId="{728A1FA1-6C24-4B6D-A7F0-FAB8C1B259FA}" type="presParOf" srcId="{39B6E010-2A76-45F3-A71D-98371AF1E610}" destId="{C75B8849-3133-4B72-B481-2C55F0935CCC}" srcOrd="3" destOrd="0" presId="urn:microsoft.com/office/officeart/2005/8/layout/radial3"/>
    <dgm:cxn modelId="{67B24A6E-81E1-4D1C-A646-7383EC759099}" type="presParOf" srcId="{39B6E010-2A76-45F3-A71D-98371AF1E610}" destId="{4A07BC69-3D4B-4EC8-B56B-0734BCC13FD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F101DB-9134-4572-ABF7-824F0C2CBD9C}" type="doc">
      <dgm:prSet loTypeId="urn:microsoft.com/office/officeart/2005/8/layout/architecture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BA"/>
        </a:p>
      </dgm:t>
    </dgm:pt>
    <dgm:pt modelId="{A55A42C1-B1FD-48FF-8DCA-5A67C35FAD58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BA" sz="4400" dirty="0" smtClean="0"/>
            <a:t>КЊИЖЕВНОУМЈЕТНИЧКИ ОПИС</a:t>
          </a:r>
          <a:endParaRPr lang="sr-Latn-BA" sz="4400" dirty="0"/>
        </a:p>
      </dgm:t>
    </dgm:pt>
    <dgm:pt modelId="{2E8A2DDB-3A0E-4A0A-B3FA-B75A465B9F99}" type="parTrans" cxnId="{5542E8F1-CE85-454B-924E-D1363B0EF572}">
      <dgm:prSet/>
      <dgm:spPr/>
      <dgm:t>
        <a:bodyPr/>
        <a:lstStyle/>
        <a:p>
          <a:endParaRPr lang="sr-Latn-BA"/>
        </a:p>
      </dgm:t>
    </dgm:pt>
    <dgm:pt modelId="{E5471063-7DD5-43ED-A785-6A35684DC9ED}" type="sibTrans" cxnId="{5542E8F1-CE85-454B-924E-D1363B0EF572}">
      <dgm:prSet/>
      <dgm:spPr/>
      <dgm:t>
        <a:bodyPr/>
        <a:lstStyle/>
        <a:p>
          <a:endParaRPr lang="sr-Latn-BA"/>
        </a:p>
      </dgm:t>
    </dgm:pt>
    <dgm:pt modelId="{15157E1C-41B7-49DA-AE9A-4F76623B69A8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BA" sz="4400" dirty="0" smtClean="0"/>
            <a:t>СУГЕСТИВНИ ОПИС</a:t>
          </a:r>
          <a:endParaRPr lang="sr-Latn-BA" sz="4400" dirty="0"/>
        </a:p>
      </dgm:t>
    </dgm:pt>
    <dgm:pt modelId="{507CA6AF-2BBA-4A04-82CF-6B9ED7CBC464}" type="parTrans" cxnId="{3F35E9D3-64ED-4956-8EF3-293CA00CDEFF}">
      <dgm:prSet/>
      <dgm:spPr/>
      <dgm:t>
        <a:bodyPr/>
        <a:lstStyle/>
        <a:p>
          <a:endParaRPr lang="sr-Latn-BA"/>
        </a:p>
      </dgm:t>
    </dgm:pt>
    <dgm:pt modelId="{91A39997-F51B-4487-8A18-13744B91D006}" type="sibTrans" cxnId="{3F35E9D3-64ED-4956-8EF3-293CA00CDEFF}">
      <dgm:prSet/>
      <dgm:spPr/>
      <dgm:t>
        <a:bodyPr/>
        <a:lstStyle/>
        <a:p>
          <a:endParaRPr lang="sr-Latn-BA"/>
        </a:p>
      </dgm:t>
    </dgm:pt>
    <dgm:pt modelId="{438ECBAB-D810-419E-8149-EA36B45F694D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BA" sz="2400" dirty="0" smtClean="0"/>
            <a:t>РАСПОЛОЖЕЊА И УТИСЦИ</a:t>
          </a:r>
          <a:endParaRPr lang="sr-Latn-BA" sz="2400" dirty="0"/>
        </a:p>
      </dgm:t>
    </dgm:pt>
    <dgm:pt modelId="{1FA340ED-F375-4523-8DA6-B899414F66C6}" type="parTrans" cxnId="{407BA399-EF57-4779-84F9-048FCCFC0AFB}">
      <dgm:prSet/>
      <dgm:spPr/>
      <dgm:t>
        <a:bodyPr/>
        <a:lstStyle/>
        <a:p>
          <a:endParaRPr lang="sr-Latn-BA"/>
        </a:p>
      </dgm:t>
    </dgm:pt>
    <dgm:pt modelId="{EA1AA05E-A780-4271-9C13-4F87BAD9A478}" type="sibTrans" cxnId="{407BA399-EF57-4779-84F9-048FCCFC0AFB}">
      <dgm:prSet/>
      <dgm:spPr/>
      <dgm:t>
        <a:bodyPr/>
        <a:lstStyle/>
        <a:p>
          <a:endParaRPr lang="sr-Latn-BA"/>
        </a:p>
      </dgm:t>
    </dgm:pt>
    <dgm:pt modelId="{8AE58D81-37DE-43A1-99E8-1F3BB03721AB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BA" sz="2400" dirty="0" smtClean="0"/>
            <a:t>СЛИКОВИТОСТ</a:t>
          </a:r>
          <a:endParaRPr lang="sr-Latn-BA" sz="2400" dirty="0"/>
        </a:p>
      </dgm:t>
    </dgm:pt>
    <dgm:pt modelId="{59E3EE10-E061-4FA8-94D1-8F53F2837B99}" type="parTrans" cxnId="{B4530855-B543-44AD-B21F-CC8E40421093}">
      <dgm:prSet/>
      <dgm:spPr/>
      <dgm:t>
        <a:bodyPr/>
        <a:lstStyle/>
        <a:p>
          <a:endParaRPr lang="sr-Latn-BA"/>
        </a:p>
      </dgm:t>
    </dgm:pt>
    <dgm:pt modelId="{35E20001-E91A-424E-907E-EFEE0ADA12A3}" type="sibTrans" cxnId="{B4530855-B543-44AD-B21F-CC8E40421093}">
      <dgm:prSet/>
      <dgm:spPr/>
      <dgm:t>
        <a:bodyPr/>
        <a:lstStyle/>
        <a:p>
          <a:endParaRPr lang="sr-Latn-BA"/>
        </a:p>
      </dgm:t>
    </dgm:pt>
    <dgm:pt modelId="{FD04FE82-369B-4B98-9B23-581FFE19EE1E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BA" sz="2800" dirty="0" smtClean="0"/>
            <a:t>УМЈЕТНИЧКИ ДОЖИВЉАЈ</a:t>
          </a:r>
          <a:endParaRPr lang="sr-Latn-BA" sz="2800" dirty="0"/>
        </a:p>
      </dgm:t>
    </dgm:pt>
    <dgm:pt modelId="{1AB68930-C79A-4A72-8C8D-8F0CD0EAE5F7}" type="parTrans" cxnId="{683C0D76-4513-4086-8AE5-7FC5D7BAB5ED}">
      <dgm:prSet/>
      <dgm:spPr/>
      <dgm:t>
        <a:bodyPr/>
        <a:lstStyle/>
        <a:p>
          <a:endParaRPr lang="sr-Latn-BA"/>
        </a:p>
      </dgm:t>
    </dgm:pt>
    <dgm:pt modelId="{2DF697A0-F3A5-4198-ABC9-35DDD294EBB4}" type="sibTrans" cxnId="{683C0D76-4513-4086-8AE5-7FC5D7BAB5ED}">
      <dgm:prSet/>
      <dgm:spPr/>
      <dgm:t>
        <a:bodyPr/>
        <a:lstStyle/>
        <a:p>
          <a:endParaRPr lang="sr-Latn-BA"/>
        </a:p>
      </dgm:t>
    </dgm:pt>
    <dgm:pt modelId="{BD935B4B-8459-411A-B1AC-90117261F2A3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Cyrl-BA" sz="2400" dirty="0" smtClean="0"/>
            <a:t>СУБЈЕКТИВНОСТ</a:t>
          </a:r>
          <a:endParaRPr lang="sr-Latn-BA" sz="2400" dirty="0"/>
        </a:p>
      </dgm:t>
    </dgm:pt>
    <dgm:pt modelId="{7DF136DA-B69C-4065-AA2C-3EAB8A638015}" type="parTrans" cxnId="{B412227C-0397-4D17-BDE0-D66AF2D12272}">
      <dgm:prSet/>
      <dgm:spPr/>
      <dgm:t>
        <a:bodyPr/>
        <a:lstStyle/>
        <a:p>
          <a:endParaRPr lang="sr-Latn-BA"/>
        </a:p>
      </dgm:t>
    </dgm:pt>
    <dgm:pt modelId="{3ABDB506-2718-4839-92F9-AB3046159E49}" type="sibTrans" cxnId="{B412227C-0397-4D17-BDE0-D66AF2D12272}">
      <dgm:prSet/>
      <dgm:spPr/>
      <dgm:t>
        <a:bodyPr/>
        <a:lstStyle/>
        <a:p>
          <a:endParaRPr lang="sr-Latn-BA"/>
        </a:p>
      </dgm:t>
    </dgm:pt>
    <dgm:pt modelId="{42C147DF-D4D3-4687-8F7F-817AC5366DF4}" type="pres">
      <dgm:prSet presAssocID="{42F101DB-9134-4572-ABF7-824F0C2CBD9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r-Latn-BA"/>
        </a:p>
      </dgm:t>
    </dgm:pt>
    <dgm:pt modelId="{82779E58-67D5-49D2-8AA0-D7A9FE0FAA5A}" type="pres">
      <dgm:prSet presAssocID="{A55A42C1-B1FD-48FF-8DCA-5A67C35FAD58}" presName="vertOne" presStyleCnt="0"/>
      <dgm:spPr/>
    </dgm:pt>
    <dgm:pt modelId="{5E2A6C1F-EE37-4B07-969F-BC7792D55D53}" type="pres">
      <dgm:prSet presAssocID="{A55A42C1-B1FD-48FF-8DCA-5A67C35FAD5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70B6BF0E-3680-4BC3-A6C8-81F4C20B4FA7}" type="pres">
      <dgm:prSet presAssocID="{A55A42C1-B1FD-48FF-8DCA-5A67C35FAD58}" presName="parTransOne" presStyleCnt="0"/>
      <dgm:spPr/>
    </dgm:pt>
    <dgm:pt modelId="{C0F9166C-E268-472E-9A2C-B8B8C7B5512F}" type="pres">
      <dgm:prSet presAssocID="{A55A42C1-B1FD-48FF-8DCA-5A67C35FAD58}" presName="horzOne" presStyleCnt="0"/>
      <dgm:spPr/>
    </dgm:pt>
    <dgm:pt modelId="{F56272B6-2322-4461-BE14-33F942ABEFFD}" type="pres">
      <dgm:prSet presAssocID="{15157E1C-41B7-49DA-AE9A-4F76623B69A8}" presName="vertTwo" presStyleCnt="0"/>
      <dgm:spPr/>
    </dgm:pt>
    <dgm:pt modelId="{EBC02D81-E535-48D3-832E-B9EC3C794835}" type="pres">
      <dgm:prSet presAssocID="{15157E1C-41B7-49DA-AE9A-4F76623B69A8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2D474A9D-0B67-42AE-BCBA-E263AC486878}" type="pres">
      <dgm:prSet presAssocID="{15157E1C-41B7-49DA-AE9A-4F76623B69A8}" presName="parTransTwo" presStyleCnt="0"/>
      <dgm:spPr/>
    </dgm:pt>
    <dgm:pt modelId="{FFB1A60B-28A1-4535-8DFC-647A21098236}" type="pres">
      <dgm:prSet presAssocID="{15157E1C-41B7-49DA-AE9A-4F76623B69A8}" presName="horzTwo" presStyleCnt="0"/>
      <dgm:spPr/>
    </dgm:pt>
    <dgm:pt modelId="{857A3694-B4B7-45E6-8C3D-BA2CE8C93461}" type="pres">
      <dgm:prSet presAssocID="{438ECBAB-D810-419E-8149-EA36B45F694D}" presName="vertThree" presStyleCnt="0"/>
      <dgm:spPr/>
    </dgm:pt>
    <dgm:pt modelId="{03D68D1C-7680-45F3-BA41-7E4F40D7851D}" type="pres">
      <dgm:prSet presAssocID="{438ECBAB-D810-419E-8149-EA36B45F694D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D1B2DF6E-FCD2-48D9-8B39-6F934DA17B72}" type="pres">
      <dgm:prSet presAssocID="{438ECBAB-D810-419E-8149-EA36B45F694D}" presName="horzThree" presStyleCnt="0"/>
      <dgm:spPr/>
    </dgm:pt>
    <dgm:pt modelId="{ECDC92BA-67C3-4350-B39B-19326E869292}" type="pres">
      <dgm:prSet presAssocID="{EA1AA05E-A780-4271-9C13-4F87BAD9A478}" presName="sibSpaceThree" presStyleCnt="0"/>
      <dgm:spPr/>
    </dgm:pt>
    <dgm:pt modelId="{945918D6-2531-43F5-8A2D-C8785A7F11EB}" type="pres">
      <dgm:prSet presAssocID="{8AE58D81-37DE-43A1-99E8-1F3BB03721AB}" presName="vertThree" presStyleCnt="0"/>
      <dgm:spPr/>
    </dgm:pt>
    <dgm:pt modelId="{3EAFCF4F-5FAD-4AB3-805B-8A0545D1747D}" type="pres">
      <dgm:prSet presAssocID="{8AE58D81-37DE-43A1-99E8-1F3BB03721AB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9A6D56C3-517B-4CFE-836A-6142B018B7CC}" type="pres">
      <dgm:prSet presAssocID="{8AE58D81-37DE-43A1-99E8-1F3BB03721AB}" presName="horzThree" presStyleCnt="0"/>
      <dgm:spPr/>
    </dgm:pt>
    <dgm:pt modelId="{AF59EE6B-45D8-4FCB-8C8C-67CD80501120}" type="pres">
      <dgm:prSet presAssocID="{91A39997-F51B-4487-8A18-13744B91D006}" presName="sibSpaceTwo" presStyleCnt="0"/>
      <dgm:spPr/>
    </dgm:pt>
    <dgm:pt modelId="{05AF5B8D-4EB3-4406-8A23-2255AF54A0E6}" type="pres">
      <dgm:prSet presAssocID="{FD04FE82-369B-4B98-9B23-581FFE19EE1E}" presName="vertTwo" presStyleCnt="0"/>
      <dgm:spPr/>
    </dgm:pt>
    <dgm:pt modelId="{51F3A64F-3C55-4B12-B30B-98A9112C3ADF}" type="pres">
      <dgm:prSet presAssocID="{FD04FE82-369B-4B98-9B23-581FFE19EE1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C53F98C2-A747-4ED1-AF9A-FF1897C72C5F}" type="pres">
      <dgm:prSet presAssocID="{FD04FE82-369B-4B98-9B23-581FFE19EE1E}" presName="parTransTwo" presStyleCnt="0"/>
      <dgm:spPr/>
    </dgm:pt>
    <dgm:pt modelId="{4BE6D790-521D-4C54-A151-772A1D09DCC6}" type="pres">
      <dgm:prSet presAssocID="{FD04FE82-369B-4B98-9B23-581FFE19EE1E}" presName="horzTwo" presStyleCnt="0"/>
      <dgm:spPr/>
    </dgm:pt>
    <dgm:pt modelId="{48E7107A-303F-4E5D-833E-9C519A904DA7}" type="pres">
      <dgm:prSet presAssocID="{BD935B4B-8459-411A-B1AC-90117261F2A3}" presName="vertThree" presStyleCnt="0"/>
      <dgm:spPr/>
    </dgm:pt>
    <dgm:pt modelId="{B4E20CBC-DF11-45BB-95B0-98518300826F}" type="pres">
      <dgm:prSet presAssocID="{BD935B4B-8459-411A-B1AC-90117261F2A3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sr-Latn-BA"/>
        </a:p>
      </dgm:t>
    </dgm:pt>
    <dgm:pt modelId="{C314965C-11F5-45A5-8212-B846C1D79FF0}" type="pres">
      <dgm:prSet presAssocID="{BD935B4B-8459-411A-B1AC-90117261F2A3}" presName="horzThree" presStyleCnt="0"/>
      <dgm:spPr/>
    </dgm:pt>
  </dgm:ptLst>
  <dgm:cxnLst>
    <dgm:cxn modelId="{27211664-C8AC-4E9E-A282-8251B2D2AF6F}" type="presOf" srcId="{BD935B4B-8459-411A-B1AC-90117261F2A3}" destId="{B4E20CBC-DF11-45BB-95B0-98518300826F}" srcOrd="0" destOrd="0" presId="urn:microsoft.com/office/officeart/2005/8/layout/architecture"/>
    <dgm:cxn modelId="{5542E8F1-CE85-454B-924E-D1363B0EF572}" srcId="{42F101DB-9134-4572-ABF7-824F0C2CBD9C}" destId="{A55A42C1-B1FD-48FF-8DCA-5A67C35FAD58}" srcOrd="0" destOrd="0" parTransId="{2E8A2DDB-3A0E-4A0A-B3FA-B75A465B9F99}" sibTransId="{E5471063-7DD5-43ED-A785-6A35684DC9ED}"/>
    <dgm:cxn modelId="{3F35E9D3-64ED-4956-8EF3-293CA00CDEFF}" srcId="{A55A42C1-B1FD-48FF-8DCA-5A67C35FAD58}" destId="{15157E1C-41B7-49DA-AE9A-4F76623B69A8}" srcOrd="0" destOrd="0" parTransId="{507CA6AF-2BBA-4A04-82CF-6B9ED7CBC464}" sibTransId="{91A39997-F51B-4487-8A18-13744B91D006}"/>
    <dgm:cxn modelId="{683C0D76-4513-4086-8AE5-7FC5D7BAB5ED}" srcId="{A55A42C1-B1FD-48FF-8DCA-5A67C35FAD58}" destId="{FD04FE82-369B-4B98-9B23-581FFE19EE1E}" srcOrd="1" destOrd="0" parTransId="{1AB68930-C79A-4A72-8C8D-8F0CD0EAE5F7}" sibTransId="{2DF697A0-F3A5-4198-ABC9-35DDD294EBB4}"/>
    <dgm:cxn modelId="{B412227C-0397-4D17-BDE0-D66AF2D12272}" srcId="{FD04FE82-369B-4B98-9B23-581FFE19EE1E}" destId="{BD935B4B-8459-411A-B1AC-90117261F2A3}" srcOrd="0" destOrd="0" parTransId="{7DF136DA-B69C-4065-AA2C-3EAB8A638015}" sibTransId="{3ABDB506-2718-4839-92F9-AB3046159E49}"/>
    <dgm:cxn modelId="{407BA399-EF57-4779-84F9-048FCCFC0AFB}" srcId="{15157E1C-41B7-49DA-AE9A-4F76623B69A8}" destId="{438ECBAB-D810-419E-8149-EA36B45F694D}" srcOrd="0" destOrd="0" parTransId="{1FA340ED-F375-4523-8DA6-B899414F66C6}" sibTransId="{EA1AA05E-A780-4271-9C13-4F87BAD9A478}"/>
    <dgm:cxn modelId="{FF07F0F0-4774-4494-B389-4721D19C4EC1}" type="presOf" srcId="{42F101DB-9134-4572-ABF7-824F0C2CBD9C}" destId="{42C147DF-D4D3-4687-8F7F-817AC5366DF4}" srcOrd="0" destOrd="0" presId="urn:microsoft.com/office/officeart/2005/8/layout/architecture"/>
    <dgm:cxn modelId="{A1B669F0-1F7A-4FE0-A35A-951F3341A363}" type="presOf" srcId="{A55A42C1-B1FD-48FF-8DCA-5A67C35FAD58}" destId="{5E2A6C1F-EE37-4B07-969F-BC7792D55D53}" srcOrd="0" destOrd="0" presId="urn:microsoft.com/office/officeart/2005/8/layout/architecture"/>
    <dgm:cxn modelId="{F47EB652-3864-4050-B5EE-DF5FC0E82DD7}" type="presOf" srcId="{FD04FE82-369B-4B98-9B23-581FFE19EE1E}" destId="{51F3A64F-3C55-4B12-B30B-98A9112C3ADF}" srcOrd="0" destOrd="0" presId="urn:microsoft.com/office/officeart/2005/8/layout/architecture"/>
    <dgm:cxn modelId="{B4530855-B543-44AD-B21F-CC8E40421093}" srcId="{15157E1C-41B7-49DA-AE9A-4F76623B69A8}" destId="{8AE58D81-37DE-43A1-99E8-1F3BB03721AB}" srcOrd="1" destOrd="0" parTransId="{59E3EE10-E061-4FA8-94D1-8F53F2837B99}" sibTransId="{35E20001-E91A-424E-907E-EFEE0ADA12A3}"/>
    <dgm:cxn modelId="{BB522373-98E4-4F27-A098-52BF69DD2003}" type="presOf" srcId="{8AE58D81-37DE-43A1-99E8-1F3BB03721AB}" destId="{3EAFCF4F-5FAD-4AB3-805B-8A0545D1747D}" srcOrd="0" destOrd="0" presId="urn:microsoft.com/office/officeart/2005/8/layout/architecture"/>
    <dgm:cxn modelId="{B2DBEAC2-F2FF-472E-A4B3-C0DF8A296931}" type="presOf" srcId="{15157E1C-41B7-49DA-AE9A-4F76623B69A8}" destId="{EBC02D81-E535-48D3-832E-B9EC3C794835}" srcOrd="0" destOrd="0" presId="urn:microsoft.com/office/officeart/2005/8/layout/architecture"/>
    <dgm:cxn modelId="{C749E0C7-6BB6-4DD7-89E5-5BEC02B9F067}" type="presOf" srcId="{438ECBAB-D810-419E-8149-EA36B45F694D}" destId="{03D68D1C-7680-45F3-BA41-7E4F40D7851D}" srcOrd="0" destOrd="0" presId="urn:microsoft.com/office/officeart/2005/8/layout/architecture"/>
    <dgm:cxn modelId="{39FB2500-F33E-449E-8040-7DB24955423F}" type="presParOf" srcId="{42C147DF-D4D3-4687-8F7F-817AC5366DF4}" destId="{82779E58-67D5-49D2-8AA0-D7A9FE0FAA5A}" srcOrd="0" destOrd="0" presId="urn:microsoft.com/office/officeart/2005/8/layout/architecture"/>
    <dgm:cxn modelId="{FDCF4A9F-EA9E-4ACF-B733-4CC1D1F2FCEE}" type="presParOf" srcId="{82779E58-67D5-49D2-8AA0-D7A9FE0FAA5A}" destId="{5E2A6C1F-EE37-4B07-969F-BC7792D55D53}" srcOrd="0" destOrd="0" presId="urn:microsoft.com/office/officeart/2005/8/layout/architecture"/>
    <dgm:cxn modelId="{BAED4CFC-FCD5-4BA0-8111-67E540683A58}" type="presParOf" srcId="{82779E58-67D5-49D2-8AA0-D7A9FE0FAA5A}" destId="{70B6BF0E-3680-4BC3-A6C8-81F4C20B4FA7}" srcOrd="1" destOrd="0" presId="urn:microsoft.com/office/officeart/2005/8/layout/architecture"/>
    <dgm:cxn modelId="{549D583C-3078-42CD-B2BF-0D4EEDC98CAD}" type="presParOf" srcId="{82779E58-67D5-49D2-8AA0-D7A9FE0FAA5A}" destId="{C0F9166C-E268-472E-9A2C-B8B8C7B5512F}" srcOrd="2" destOrd="0" presId="urn:microsoft.com/office/officeart/2005/8/layout/architecture"/>
    <dgm:cxn modelId="{52A9D141-D99E-4F23-AADD-CB00A951C889}" type="presParOf" srcId="{C0F9166C-E268-472E-9A2C-B8B8C7B5512F}" destId="{F56272B6-2322-4461-BE14-33F942ABEFFD}" srcOrd="0" destOrd="0" presId="urn:microsoft.com/office/officeart/2005/8/layout/architecture"/>
    <dgm:cxn modelId="{2E2BF797-7608-4987-A54E-F6AACE242FA3}" type="presParOf" srcId="{F56272B6-2322-4461-BE14-33F942ABEFFD}" destId="{EBC02D81-E535-48D3-832E-B9EC3C794835}" srcOrd="0" destOrd="0" presId="urn:microsoft.com/office/officeart/2005/8/layout/architecture"/>
    <dgm:cxn modelId="{AD5B53AE-153B-4A6D-980E-41915A5E020E}" type="presParOf" srcId="{F56272B6-2322-4461-BE14-33F942ABEFFD}" destId="{2D474A9D-0B67-42AE-BCBA-E263AC486878}" srcOrd="1" destOrd="0" presId="urn:microsoft.com/office/officeart/2005/8/layout/architecture"/>
    <dgm:cxn modelId="{4AA9AD40-644A-48A5-BDD4-6D48D1DEA868}" type="presParOf" srcId="{F56272B6-2322-4461-BE14-33F942ABEFFD}" destId="{FFB1A60B-28A1-4535-8DFC-647A21098236}" srcOrd="2" destOrd="0" presId="urn:microsoft.com/office/officeart/2005/8/layout/architecture"/>
    <dgm:cxn modelId="{FDA1D2C7-AEB4-4DED-AC08-4C7CF4C33CCF}" type="presParOf" srcId="{FFB1A60B-28A1-4535-8DFC-647A21098236}" destId="{857A3694-B4B7-45E6-8C3D-BA2CE8C93461}" srcOrd="0" destOrd="0" presId="urn:microsoft.com/office/officeart/2005/8/layout/architecture"/>
    <dgm:cxn modelId="{409EDF19-320E-4EA1-8C8A-C1C7FFBC7524}" type="presParOf" srcId="{857A3694-B4B7-45E6-8C3D-BA2CE8C93461}" destId="{03D68D1C-7680-45F3-BA41-7E4F40D7851D}" srcOrd="0" destOrd="0" presId="urn:microsoft.com/office/officeart/2005/8/layout/architecture"/>
    <dgm:cxn modelId="{60E7F156-8273-4EFC-94E5-73135EE97B72}" type="presParOf" srcId="{857A3694-B4B7-45E6-8C3D-BA2CE8C93461}" destId="{D1B2DF6E-FCD2-48D9-8B39-6F934DA17B72}" srcOrd="1" destOrd="0" presId="urn:microsoft.com/office/officeart/2005/8/layout/architecture"/>
    <dgm:cxn modelId="{C826AE03-5396-41ED-B4F4-1115FE20227A}" type="presParOf" srcId="{FFB1A60B-28A1-4535-8DFC-647A21098236}" destId="{ECDC92BA-67C3-4350-B39B-19326E869292}" srcOrd="1" destOrd="0" presId="urn:microsoft.com/office/officeart/2005/8/layout/architecture"/>
    <dgm:cxn modelId="{6A8E612A-E9C8-4B21-8A00-13AC92491328}" type="presParOf" srcId="{FFB1A60B-28A1-4535-8DFC-647A21098236}" destId="{945918D6-2531-43F5-8A2D-C8785A7F11EB}" srcOrd="2" destOrd="0" presId="urn:microsoft.com/office/officeart/2005/8/layout/architecture"/>
    <dgm:cxn modelId="{9784C263-0D09-4F5A-B420-302A44AF354C}" type="presParOf" srcId="{945918D6-2531-43F5-8A2D-C8785A7F11EB}" destId="{3EAFCF4F-5FAD-4AB3-805B-8A0545D1747D}" srcOrd="0" destOrd="0" presId="urn:microsoft.com/office/officeart/2005/8/layout/architecture"/>
    <dgm:cxn modelId="{908B01D0-1E10-4545-949B-357093DD698B}" type="presParOf" srcId="{945918D6-2531-43F5-8A2D-C8785A7F11EB}" destId="{9A6D56C3-517B-4CFE-836A-6142B018B7CC}" srcOrd="1" destOrd="0" presId="urn:microsoft.com/office/officeart/2005/8/layout/architecture"/>
    <dgm:cxn modelId="{66C43938-8A18-459B-A14F-34BB8475A8B4}" type="presParOf" srcId="{C0F9166C-E268-472E-9A2C-B8B8C7B5512F}" destId="{AF59EE6B-45D8-4FCB-8C8C-67CD80501120}" srcOrd="1" destOrd="0" presId="urn:microsoft.com/office/officeart/2005/8/layout/architecture"/>
    <dgm:cxn modelId="{44B88E18-A7ED-4BE7-A468-657DEEE2DEFF}" type="presParOf" srcId="{C0F9166C-E268-472E-9A2C-B8B8C7B5512F}" destId="{05AF5B8D-4EB3-4406-8A23-2255AF54A0E6}" srcOrd="2" destOrd="0" presId="urn:microsoft.com/office/officeart/2005/8/layout/architecture"/>
    <dgm:cxn modelId="{02B03B12-CA39-410F-A69B-9597FFFE8AD7}" type="presParOf" srcId="{05AF5B8D-4EB3-4406-8A23-2255AF54A0E6}" destId="{51F3A64F-3C55-4B12-B30B-98A9112C3ADF}" srcOrd="0" destOrd="0" presId="urn:microsoft.com/office/officeart/2005/8/layout/architecture"/>
    <dgm:cxn modelId="{ACACB798-387C-4D82-8F85-9F0C4DD06639}" type="presParOf" srcId="{05AF5B8D-4EB3-4406-8A23-2255AF54A0E6}" destId="{C53F98C2-A747-4ED1-AF9A-FF1897C72C5F}" srcOrd="1" destOrd="0" presId="urn:microsoft.com/office/officeart/2005/8/layout/architecture"/>
    <dgm:cxn modelId="{B604CBFA-553A-4F16-9B24-15D57E1C1F5A}" type="presParOf" srcId="{05AF5B8D-4EB3-4406-8A23-2255AF54A0E6}" destId="{4BE6D790-521D-4C54-A151-772A1D09DCC6}" srcOrd="2" destOrd="0" presId="urn:microsoft.com/office/officeart/2005/8/layout/architecture"/>
    <dgm:cxn modelId="{5E2A6465-AB55-41FA-8CB4-E4AF8731F2BB}" type="presParOf" srcId="{4BE6D790-521D-4C54-A151-772A1D09DCC6}" destId="{48E7107A-303F-4E5D-833E-9C519A904DA7}" srcOrd="0" destOrd="0" presId="urn:microsoft.com/office/officeart/2005/8/layout/architecture"/>
    <dgm:cxn modelId="{06CAE7DE-DE42-434B-A14C-6F7C4B186D1B}" type="presParOf" srcId="{48E7107A-303F-4E5D-833E-9C519A904DA7}" destId="{B4E20CBC-DF11-45BB-95B0-98518300826F}" srcOrd="0" destOrd="0" presId="urn:microsoft.com/office/officeart/2005/8/layout/architecture"/>
    <dgm:cxn modelId="{9CB78A8A-DA1C-4766-9DDD-4CA4A1C1A68C}" type="presParOf" srcId="{48E7107A-303F-4E5D-833E-9C519A904DA7}" destId="{C314965C-11F5-45A5-8212-B846C1D79FF0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49593-D334-4C21-9E2A-803A192B602F}">
      <dsp:nvSpPr>
        <dsp:cNvPr id="0" name=""/>
        <dsp:cNvSpPr/>
      </dsp:nvSpPr>
      <dsp:spPr>
        <a:xfrm>
          <a:off x="2553804" y="1229247"/>
          <a:ext cx="3139131" cy="1503309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ТЕХНИЧКИ ОПИС</a:t>
          </a:r>
          <a:endParaRPr lang="sr-Latn-BA" sz="2000" kern="1200" dirty="0"/>
        </a:p>
      </dsp:txBody>
      <dsp:txXfrm>
        <a:off x="3013519" y="1449402"/>
        <a:ext cx="2219701" cy="1062999"/>
      </dsp:txXfrm>
    </dsp:sp>
    <dsp:sp modelId="{CBF8E8C9-9BE9-4C5E-AAEB-71EA2E55D39E}">
      <dsp:nvSpPr>
        <dsp:cNvPr id="0" name=""/>
        <dsp:cNvSpPr/>
      </dsp:nvSpPr>
      <dsp:spPr>
        <a:xfrm>
          <a:off x="3188322" y="142058"/>
          <a:ext cx="1818560" cy="1098781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ЈАСНО</a:t>
          </a:r>
          <a:endParaRPr lang="sr-Latn-BA" sz="2000" kern="1200" dirty="0"/>
        </a:p>
      </dsp:txBody>
      <dsp:txXfrm>
        <a:off x="3454644" y="302971"/>
        <a:ext cx="1285916" cy="776955"/>
      </dsp:txXfrm>
    </dsp:sp>
    <dsp:sp modelId="{B0491ECF-39FD-4402-B7FA-94D18F25DE6B}">
      <dsp:nvSpPr>
        <dsp:cNvPr id="0" name=""/>
        <dsp:cNvSpPr/>
      </dsp:nvSpPr>
      <dsp:spPr>
        <a:xfrm>
          <a:off x="5615828" y="1460704"/>
          <a:ext cx="2600892" cy="1098781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ОБЈЕКТИВНО</a:t>
          </a:r>
          <a:endParaRPr lang="sr-Latn-BA" sz="2000" kern="1200" dirty="0"/>
        </a:p>
      </dsp:txBody>
      <dsp:txXfrm>
        <a:off x="5996720" y="1621617"/>
        <a:ext cx="1839108" cy="776955"/>
      </dsp:txXfrm>
    </dsp:sp>
    <dsp:sp modelId="{C75B8849-3133-4B72-B481-2C55F0935CCC}">
      <dsp:nvSpPr>
        <dsp:cNvPr id="0" name=""/>
        <dsp:cNvSpPr/>
      </dsp:nvSpPr>
      <dsp:spPr>
        <a:xfrm>
          <a:off x="3239829" y="2733837"/>
          <a:ext cx="1741305" cy="1098781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НАУЧНО</a:t>
          </a:r>
          <a:endParaRPr lang="sr-Latn-BA" sz="2000" kern="1200" dirty="0"/>
        </a:p>
      </dsp:txBody>
      <dsp:txXfrm>
        <a:off x="3494837" y="2894750"/>
        <a:ext cx="1231289" cy="776955"/>
      </dsp:txXfrm>
    </dsp:sp>
    <dsp:sp modelId="{4A07BC69-3D4B-4EC8-B56B-0734BCC13FD7}">
      <dsp:nvSpPr>
        <dsp:cNvPr id="0" name=""/>
        <dsp:cNvSpPr/>
      </dsp:nvSpPr>
      <dsp:spPr>
        <a:xfrm>
          <a:off x="0" y="1460718"/>
          <a:ext cx="2660930" cy="1098781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000" kern="1200" dirty="0" smtClean="0"/>
            <a:t>ПРЕЦИЗНО</a:t>
          </a:r>
          <a:endParaRPr lang="sr-Latn-BA" sz="2000" kern="1200" dirty="0"/>
        </a:p>
      </dsp:txBody>
      <dsp:txXfrm>
        <a:off x="389684" y="1621631"/>
        <a:ext cx="1881562" cy="776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A6C1F-EE37-4B07-969F-BC7792D55D53}">
      <dsp:nvSpPr>
        <dsp:cNvPr id="0" name=""/>
        <dsp:cNvSpPr/>
      </dsp:nvSpPr>
      <dsp:spPr>
        <a:xfrm>
          <a:off x="932" y="3707511"/>
          <a:ext cx="8126134" cy="17092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4400" kern="1200" dirty="0" smtClean="0"/>
            <a:t>КЊИЖЕВНОУМЈЕТНИЧКИ ОПИС</a:t>
          </a:r>
          <a:endParaRPr lang="sr-Latn-BA" sz="4400" kern="1200" dirty="0"/>
        </a:p>
      </dsp:txBody>
      <dsp:txXfrm>
        <a:off x="50993" y="3757572"/>
        <a:ext cx="8026012" cy="1609086"/>
      </dsp:txXfrm>
    </dsp:sp>
    <dsp:sp modelId="{EBC02D81-E535-48D3-832E-B9EC3C794835}">
      <dsp:nvSpPr>
        <dsp:cNvPr id="0" name=""/>
        <dsp:cNvSpPr/>
      </dsp:nvSpPr>
      <dsp:spPr>
        <a:xfrm>
          <a:off x="932" y="1854729"/>
          <a:ext cx="5308242" cy="17092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4400" kern="1200" dirty="0" smtClean="0"/>
            <a:t>СУГЕСТИВНИ ОПИС</a:t>
          </a:r>
          <a:endParaRPr lang="sr-Latn-BA" sz="4400" kern="1200" dirty="0"/>
        </a:p>
      </dsp:txBody>
      <dsp:txXfrm>
        <a:off x="50993" y="1904790"/>
        <a:ext cx="5208120" cy="1609086"/>
      </dsp:txXfrm>
    </dsp:sp>
    <dsp:sp modelId="{03D68D1C-7680-45F3-BA41-7E4F40D7851D}">
      <dsp:nvSpPr>
        <dsp:cNvPr id="0" name=""/>
        <dsp:cNvSpPr/>
      </dsp:nvSpPr>
      <dsp:spPr>
        <a:xfrm>
          <a:off x="932" y="1947"/>
          <a:ext cx="2599531" cy="17092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400" kern="1200" dirty="0" smtClean="0"/>
            <a:t>РАСПОЛОЖЕЊА И УТИСЦИ</a:t>
          </a:r>
          <a:endParaRPr lang="sr-Latn-BA" sz="2400" kern="1200" dirty="0"/>
        </a:p>
      </dsp:txBody>
      <dsp:txXfrm>
        <a:off x="50993" y="52008"/>
        <a:ext cx="2499409" cy="1609086"/>
      </dsp:txXfrm>
    </dsp:sp>
    <dsp:sp modelId="{3EAFCF4F-5FAD-4AB3-805B-8A0545D1747D}">
      <dsp:nvSpPr>
        <dsp:cNvPr id="0" name=""/>
        <dsp:cNvSpPr/>
      </dsp:nvSpPr>
      <dsp:spPr>
        <a:xfrm>
          <a:off x="2709644" y="1947"/>
          <a:ext cx="2599531" cy="17092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400" kern="1200" dirty="0" smtClean="0"/>
            <a:t>СЛИКОВИТОСТ</a:t>
          </a:r>
          <a:endParaRPr lang="sr-Latn-BA" sz="2400" kern="1200" dirty="0"/>
        </a:p>
      </dsp:txBody>
      <dsp:txXfrm>
        <a:off x="2759705" y="52008"/>
        <a:ext cx="2499409" cy="1609086"/>
      </dsp:txXfrm>
    </dsp:sp>
    <dsp:sp modelId="{51F3A64F-3C55-4B12-B30B-98A9112C3ADF}">
      <dsp:nvSpPr>
        <dsp:cNvPr id="0" name=""/>
        <dsp:cNvSpPr/>
      </dsp:nvSpPr>
      <dsp:spPr>
        <a:xfrm>
          <a:off x="5527536" y="1854729"/>
          <a:ext cx="2599531" cy="17092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800" kern="1200" dirty="0" smtClean="0"/>
            <a:t>УМЈЕТНИЧКИ ДОЖИВЉАЈ</a:t>
          </a:r>
          <a:endParaRPr lang="sr-Latn-BA" sz="2800" kern="1200" dirty="0"/>
        </a:p>
      </dsp:txBody>
      <dsp:txXfrm>
        <a:off x="5577597" y="1904790"/>
        <a:ext cx="2499409" cy="1609086"/>
      </dsp:txXfrm>
    </dsp:sp>
    <dsp:sp modelId="{B4E20CBC-DF11-45BB-95B0-98518300826F}">
      <dsp:nvSpPr>
        <dsp:cNvPr id="0" name=""/>
        <dsp:cNvSpPr/>
      </dsp:nvSpPr>
      <dsp:spPr>
        <a:xfrm>
          <a:off x="5527536" y="1947"/>
          <a:ext cx="2599531" cy="17092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2400" kern="1200" dirty="0" smtClean="0"/>
            <a:t>СУБЈЕКТИВНОСТ</a:t>
          </a:r>
          <a:endParaRPr lang="sr-Latn-BA" sz="2400" kern="1200" dirty="0"/>
        </a:p>
      </dsp:txBody>
      <dsp:txXfrm>
        <a:off x="5577597" y="52008"/>
        <a:ext cx="2499409" cy="1609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9BB-5D16-4315-BA2D-B86F06F24474}" type="datetimeFigureOut">
              <a:rPr lang="sr-Latn-BA" smtClean="0"/>
              <a:t>9.4.2020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87C-6A8E-41AC-830A-4FF29758A58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0078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9BB-5D16-4315-BA2D-B86F06F24474}" type="datetimeFigureOut">
              <a:rPr lang="sr-Latn-BA" smtClean="0"/>
              <a:t>9.4.2020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87C-6A8E-41AC-830A-4FF29758A58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368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9BB-5D16-4315-BA2D-B86F06F24474}" type="datetimeFigureOut">
              <a:rPr lang="sr-Latn-BA" smtClean="0"/>
              <a:t>9.4.2020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87C-6A8E-41AC-830A-4FF29758A58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5800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9BB-5D16-4315-BA2D-B86F06F24474}" type="datetimeFigureOut">
              <a:rPr lang="sr-Latn-BA" smtClean="0"/>
              <a:t>9.4.2020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87C-6A8E-41AC-830A-4FF29758A58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8352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9BB-5D16-4315-BA2D-B86F06F24474}" type="datetimeFigureOut">
              <a:rPr lang="sr-Latn-BA" smtClean="0"/>
              <a:t>9.4.2020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87C-6A8E-41AC-830A-4FF29758A58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2171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9BB-5D16-4315-BA2D-B86F06F24474}" type="datetimeFigureOut">
              <a:rPr lang="sr-Latn-BA" smtClean="0"/>
              <a:t>9.4.2020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87C-6A8E-41AC-830A-4FF29758A58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976618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9BB-5D16-4315-BA2D-B86F06F24474}" type="datetimeFigureOut">
              <a:rPr lang="sr-Latn-BA" smtClean="0"/>
              <a:t>9.4.2020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87C-6A8E-41AC-830A-4FF29758A58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207292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9BB-5D16-4315-BA2D-B86F06F24474}" type="datetimeFigureOut">
              <a:rPr lang="sr-Latn-BA" smtClean="0"/>
              <a:t>9.4.2020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87C-6A8E-41AC-830A-4FF29758A58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465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9BB-5D16-4315-BA2D-B86F06F24474}" type="datetimeFigureOut">
              <a:rPr lang="sr-Latn-BA" smtClean="0"/>
              <a:t>9.4.2020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87C-6A8E-41AC-830A-4FF29758A58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17552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9BB-5D16-4315-BA2D-B86F06F24474}" type="datetimeFigureOut">
              <a:rPr lang="sr-Latn-BA" smtClean="0"/>
              <a:t>9.4.2020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87C-6A8E-41AC-830A-4FF29758A58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640990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F9BB-5D16-4315-BA2D-B86F06F24474}" type="datetimeFigureOut">
              <a:rPr lang="sr-Latn-BA" smtClean="0"/>
              <a:t>9.4.2020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E87C-6A8E-41AC-830A-4FF29758A58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21405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EF9BB-5D16-4315-BA2D-B86F06F24474}" type="datetimeFigureOut">
              <a:rPr lang="sr-Latn-BA" smtClean="0"/>
              <a:t>9.4.2020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4E87C-6A8E-41AC-830A-4FF29758A58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5636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962141" y="2125014"/>
            <a:ext cx="6658377" cy="28075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3200" i="1" dirty="0" smtClean="0">
                <a:solidFill>
                  <a:srgbClr val="FF0000"/>
                </a:solidFill>
              </a:rPr>
              <a:t>ТЕХНИЧКИ И СУГЕСТИВНИ ОПИС</a:t>
            </a:r>
            <a:endParaRPr lang="sr-Latn-BA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4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62" y="1957588"/>
            <a:ext cx="4211391" cy="27818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0456" y="579548"/>
            <a:ext cx="3103806" cy="36447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" name="Rectangle 5"/>
          <p:cNvSpPr/>
          <p:nvPr/>
        </p:nvSpPr>
        <p:spPr>
          <a:xfrm>
            <a:off x="8461420" y="529741"/>
            <a:ext cx="3206840" cy="36945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7" name="Rectangle 6"/>
          <p:cNvSpPr/>
          <p:nvPr/>
        </p:nvSpPr>
        <p:spPr>
          <a:xfrm>
            <a:off x="270457" y="4404575"/>
            <a:ext cx="3348506" cy="20219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8" name="Rectangle 7"/>
          <p:cNvSpPr/>
          <p:nvPr/>
        </p:nvSpPr>
        <p:spPr>
          <a:xfrm>
            <a:off x="8461419" y="4404574"/>
            <a:ext cx="3206841" cy="20219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9" name="TextBox 8"/>
          <p:cNvSpPr txBox="1"/>
          <p:nvPr/>
        </p:nvSpPr>
        <p:spPr>
          <a:xfrm>
            <a:off x="270457" y="579549"/>
            <a:ext cx="3103806" cy="36933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sr-Cyrl-BA" i="1" dirty="0" smtClean="0"/>
              <a:t>„...сасвим издвојени стоје сеоски млинови поточари. Јесу </a:t>
            </a:r>
            <a:r>
              <a:rPr lang="sr-Cyrl-BA" i="1" u="sng" dirty="0" smtClean="0"/>
              <a:t>забити</a:t>
            </a:r>
            <a:r>
              <a:rPr lang="sr-Cyrl-BA" i="1" dirty="0" smtClean="0"/>
              <a:t>, </a:t>
            </a:r>
            <a:r>
              <a:rPr lang="sr-Cyrl-BA" i="1" u="sng" dirty="0" smtClean="0"/>
              <a:t>укривени</a:t>
            </a:r>
            <a:r>
              <a:rPr lang="sr-Cyrl-BA" i="1" dirty="0" smtClean="0"/>
              <a:t>, приче око њих се плету, па ипак...никакав освит, макар како јасан не скида прозрачне трепетљике тајанствености које играју око </a:t>
            </a:r>
            <a:r>
              <a:rPr lang="sr-Cyrl-BA" i="1" u="sng" dirty="0" smtClean="0"/>
              <a:t>распричана</a:t>
            </a:r>
            <a:r>
              <a:rPr lang="sr-Cyrl-BA" i="1" dirty="0" smtClean="0"/>
              <a:t> млинчића. Он само брише таму и страх и оставља бајку да живи...“</a:t>
            </a:r>
          </a:p>
          <a:p>
            <a:r>
              <a:rPr lang="sr-Cyrl-BA" dirty="0" smtClean="0"/>
              <a:t>(„Млин поточар“)</a:t>
            </a:r>
            <a:endParaRPr lang="sr-Latn-BA" dirty="0"/>
          </a:p>
        </p:txBody>
      </p:sp>
      <p:sp>
        <p:nvSpPr>
          <p:cNvPr id="11" name="TextBox 10"/>
          <p:cNvSpPr txBox="1"/>
          <p:nvPr/>
        </p:nvSpPr>
        <p:spPr>
          <a:xfrm>
            <a:off x="8564453" y="579548"/>
            <a:ext cx="28204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i="1" dirty="0" smtClean="0"/>
              <a:t>„Пролазе године, кажу...а </a:t>
            </a:r>
            <a:r>
              <a:rPr lang="sr-Cyrl-BA" i="1" u="sng" dirty="0" smtClean="0"/>
              <a:t>у мени никако да ишчили и остари сјећање </a:t>
            </a:r>
            <a:r>
              <a:rPr lang="sr-Cyrl-BA" i="1" dirty="0" smtClean="0"/>
              <a:t>на један сјеновит богат таван пун тишине, препун изненађења, крцат смиреним тајнама. Никад га до краја нисам истражио...Шта ли сам тамо нашао?  Шта ли заборавио, а шта ли запамтио?“ </a:t>
            </a:r>
          </a:p>
          <a:p>
            <a:r>
              <a:rPr lang="sr-Cyrl-BA" dirty="0" smtClean="0"/>
              <a:t>(„Дјечак с тавана“)</a:t>
            </a:r>
            <a:endParaRPr lang="sr-Latn-BA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92804" y="4416259"/>
            <a:ext cx="28591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Употреба стилских фигура доприноси да опис добије </a:t>
            </a:r>
            <a:r>
              <a:rPr lang="sr-Cyrl-BA" u="sng" dirty="0" smtClean="0"/>
              <a:t>умјетнички карактер</a:t>
            </a:r>
            <a:r>
              <a:rPr lang="sr-Cyrl-BA" dirty="0" smtClean="0"/>
              <a:t> и </a:t>
            </a:r>
            <a:r>
              <a:rPr lang="sr-Cyrl-BA" u="sng" dirty="0" smtClean="0"/>
              <a:t>сугестивност</a:t>
            </a:r>
            <a:r>
              <a:rPr lang="sr-Cyrl-BA" dirty="0" smtClean="0"/>
              <a:t>.</a:t>
            </a:r>
          </a:p>
          <a:p>
            <a:r>
              <a:rPr lang="sr-Cyrl-BA" dirty="0" smtClean="0"/>
              <a:t>- епитети,персонификација</a:t>
            </a:r>
            <a:endParaRPr lang="sr-Latn-BA" dirty="0"/>
          </a:p>
        </p:txBody>
      </p:sp>
      <p:sp>
        <p:nvSpPr>
          <p:cNvPr id="13" name="TextBox 12"/>
          <p:cNvSpPr txBox="1"/>
          <p:nvPr/>
        </p:nvSpPr>
        <p:spPr>
          <a:xfrm>
            <a:off x="8693239" y="4538402"/>
            <a:ext cx="26916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Писцу таван призива </a:t>
            </a:r>
            <a:r>
              <a:rPr lang="sr-Cyrl-BA" u="sng" dirty="0" smtClean="0"/>
              <a:t>сјећање</a:t>
            </a:r>
            <a:r>
              <a:rPr lang="sr-Cyrl-BA" dirty="0" smtClean="0"/>
              <a:t> на дјетињство и на дане </a:t>
            </a:r>
            <a:r>
              <a:rPr lang="sr-Cyrl-BA" dirty="0" smtClean="0"/>
              <a:t>када је све око њега било испуњено </a:t>
            </a:r>
            <a:r>
              <a:rPr lang="sr-Cyrl-BA" dirty="0" smtClean="0"/>
              <a:t>маштом и тајном.</a:t>
            </a:r>
            <a:endParaRPr lang="sr-Latn-BA" dirty="0"/>
          </a:p>
        </p:txBody>
      </p:sp>
      <p:cxnSp>
        <p:nvCxnSpPr>
          <p:cNvPr id="17" name="Straight Arrow Connector 16"/>
          <p:cNvCxnSpPr>
            <a:stCxn id="11" idx="2"/>
          </p:cNvCxnSpPr>
          <p:nvPr/>
        </p:nvCxnSpPr>
        <p:spPr>
          <a:xfrm flipH="1">
            <a:off x="9974689" y="4272867"/>
            <a:ext cx="1" cy="143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2"/>
            <a:endCxn id="12" idx="0"/>
          </p:cNvCxnSpPr>
          <p:nvPr/>
        </p:nvCxnSpPr>
        <p:spPr>
          <a:xfrm flipH="1">
            <a:off x="1822359" y="4272869"/>
            <a:ext cx="1" cy="143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399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661" y="1727713"/>
            <a:ext cx="2540089" cy="2640169"/>
          </a:xfrm>
          <a:prstGeom prst="rect">
            <a:avLst/>
          </a:prstGeom>
        </p:spPr>
      </p:pic>
      <p:sp>
        <p:nvSpPr>
          <p:cNvPr id="5" name="Folded Corner 4"/>
          <p:cNvSpPr/>
          <p:nvPr/>
        </p:nvSpPr>
        <p:spPr>
          <a:xfrm>
            <a:off x="515153" y="1378038"/>
            <a:ext cx="3953815" cy="3065173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" name="Folded Corner 5"/>
          <p:cNvSpPr/>
          <p:nvPr/>
        </p:nvSpPr>
        <p:spPr>
          <a:xfrm>
            <a:off x="7804597" y="1378038"/>
            <a:ext cx="3850783" cy="3116689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7" name="TextBox 6"/>
          <p:cNvSpPr txBox="1"/>
          <p:nvPr/>
        </p:nvSpPr>
        <p:spPr>
          <a:xfrm>
            <a:off x="515153" y="1378038"/>
            <a:ext cx="32969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i="1" dirty="0" smtClean="0"/>
              <a:t>„Сретао сам </a:t>
            </a:r>
            <a:r>
              <a:rPr lang="sr-Cyrl-BA" i="1" u="sng" dirty="0" smtClean="0"/>
              <a:t>душу Венеције</a:t>
            </a:r>
            <a:r>
              <a:rPr lang="sr-Cyrl-BA" i="1" dirty="0" smtClean="0"/>
              <a:t>, мирну и меланхоличну, </a:t>
            </a:r>
            <a:r>
              <a:rPr lang="sr-Cyrl-BA" i="1" u="sng" dirty="0" smtClean="0"/>
              <a:t>као неку високу госпођу</a:t>
            </a:r>
            <a:r>
              <a:rPr lang="sr-Cyrl-BA" i="1" dirty="0" smtClean="0"/>
              <a:t>...Виђао сам је како прође преко пијаце, мине преко каквог мостића, и изгуби се у неком предграђу...</a:t>
            </a:r>
            <a:r>
              <a:rPr lang="sr-Cyrl-BA" i="1" u="sng" dirty="0" smtClean="0"/>
              <a:t>Оставите је у једном крају града, да је опет угледате на другом крају...“</a:t>
            </a:r>
          </a:p>
          <a:p>
            <a:r>
              <a:rPr lang="sr-Cyrl-BA" dirty="0" smtClean="0"/>
              <a:t>(„Градови и химере“)</a:t>
            </a:r>
            <a:endParaRPr lang="sr-Cyrl-BA" dirty="0"/>
          </a:p>
        </p:txBody>
      </p:sp>
      <p:sp>
        <p:nvSpPr>
          <p:cNvPr id="8" name="TextBox 7"/>
          <p:cNvSpPr txBox="1"/>
          <p:nvPr/>
        </p:nvSpPr>
        <p:spPr>
          <a:xfrm>
            <a:off x="7946265" y="1727713"/>
            <a:ext cx="35674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Јован Дучић доживљава један град на посебан начин. Грађевине Венеције буде необичне слике у пјесниковој машти.</a:t>
            </a:r>
          </a:p>
          <a:p>
            <a:r>
              <a:rPr lang="sr-Cyrl-BA" dirty="0" smtClean="0"/>
              <a:t>Сугестивни опис постигнут је необичним </a:t>
            </a:r>
            <a:r>
              <a:rPr lang="sr-Cyrl-BA" u="sng" dirty="0" smtClean="0"/>
              <a:t>поређењем</a:t>
            </a:r>
            <a:r>
              <a:rPr lang="sr-Cyrl-BA" dirty="0" smtClean="0"/>
              <a:t>, </a:t>
            </a:r>
            <a:r>
              <a:rPr lang="sr-Cyrl-BA" u="sng" dirty="0" smtClean="0"/>
              <a:t>персонификацијом</a:t>
            </a:r>
            <a:r>
              <a:rPr lang="sr-Cyrl-BA" dirty="0" smtClean="0"/>
              <a:t>, </a:t>
            </a:r>
            <a:r>
              <a:rPr lang="sr-Cyrl-BA" u="sng" dirty="0" smtClean="0"/>
              <a:t>метафором</a:t>
            </a:r>
            <a:r>
              <a:rPr lang="sr-Cyrl-BA" dirty="0" smtClean="0"/>
              <a:t>.</a:t>
            </a:r>
          </a:p>
          <a:p>
            <a:endParaRPr lang="sr-Cyrl-BA" dirty="0"/>
          </a:p>
          <a:p>
            <a:r>
              <a:rPr lang="sr-Cyrl-BA" dirty="0" smtClean="0"/>
              <a:t> 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4251499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76518" y="463639"/>
            <a:ext cx="5499279" cy="58856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8" name="Rounded Rectangle 7"/>
          <p:cNvSpPr/>
          <p:nvPr/>
        </p:nvSpPr>
        <p:spPr>
          <a:xfrm>
            <a:off x="6452315" y="463639"/>
            <a:ext cx="5396249" cy="58856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9" name="TextBox 8"/>
          <p:cNvSpPr txBox="1"/>
          <p:nvPr/>
        </p:nvSpPr>
        <p:spPr>
          <a:xfrm>
            <a:off x="985233" y="463639"/>
            <a:ext cx="448184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ПРАВОПИСНЕ ГРЕШКЕ:</a:t>
            </a:r>
          </a:p>
          <a:p>
            <a:endParaRPr lang="sr-Cyrl-BA" dirty="0" smtClean="0"/>
          </a:p>
          <a:p>
            <a:r>
              <a:rPr lang="sr-Cyrl-BA" dirty="0" smtClean="0"/>
              <a:t>- ОБРАТИТИ ПАЖЊУ НА ПИСАЊЕ РЕФЛЕКСА СТАРОГ ГЛАСА </a:t>
            </a:r>
            <a:r>
              <a:rPr lang="sr-Cyrl-BA" i="1" dirty="0" smtClean="0"/>
              <a:t>ЈАТ </a:t>
            </a:r>
            <a:r>
              <a:rPr lang="sr-Cyrl-BA" dirty="0" smtClean="0"/>
              <a:t> </a:t>
            </a:r>
            <a:r>
              <a:rPr lang="sr-Cyrl-BA" dirty="0" smtClean="0">
                <a:solidFill>
                  <a:srgbClr val="FF0000"/>
                </a:solidFill>
              </a:rPr>
              <a:t>-ИЈЕ- -ЈЕ- </a:t>
            </a:r>
            <a:r>
              <a:rPr lang="sr-Cyrl-BA" dirty="0" smtClean="0"/>
              <a:t>(УВ</a:t>
            </a:r>
            <a:r>
              <a:rPr lang="sr-Cyrl-BA" dirty="0" smtClean="0">
                <a:solidFill>
                  <a:srgbClr val="FF0000"/>
                </a:solidFill>
              </a:rPr>
              <a:t>ИЈЕ</a:t>
            </a:r>
            <a:r>
              <a:rPr lang="sr-Cyrl-BA" dirty="0" smtClean="0"/>
              <a:t>К, СВ</a:t>
            </a:r>
            <a:r>
              <a:rPr lang="sr-Cyrl-BA" dirty="0" smtClean="0">
                <a:solidFill>
                  <a:srgbClr val="FF0000"/>
                </a:solidFill>
              </a:rPr>
              <a:t>ЈЕ</a:t>
            </a:r>
            <a:r>
              <a:rPr lang="sr-Cyrl-BA" dirty="0" smtClean="0"/>
              <a:t>ТЛОСТ, ЦВ</a:t>
            </a:r>
            <a:r>
              <a:rPr lang="sr-Cyrl-BA" dirty="0" smtClean="0">
                <a:solidFill>
                  <a:srgbClr val="FF0000"/>
                </a:solidFill>
              </a:rPr>
              <a:t>ИЈЕ</a:t>
            </a:r>
            <a:r>
              <a:rPr lang="sr-Cyrl-BA" dirty="0" smtClean="0"/>
              <a:t>ЋЕ, ЦВ</a:t>
            </a:r>
            <a:r>
              <a:rPr lang="sr-Cyrl-BA" dirty="0" smtClean="0">
                <a:solidFill>
                  <a:srgbClr val="FF0000"/>
                </a:solidFill>
              </a:rPr>
              <a:t>ЈЕ</a:t>
            </a:r>
            <a:r>
              <a:rPr lang="sr-Cyrl-BA" dirty="0" smtClean="0"/>
              <a:t>ТАТИ)</a:t>
            </a:r>
          </a:p>
          <a:p>
            <a:r>
              <a:rPr lang="sr-Cyrl-BA" dirty="0" smtClean="0"/>
              <a:t>- ПИСАЊЕ РИЈЕЧЦЕ </a:t>
            </a:r>
            <a:r>
              <a:rPr lang="sr-Cyrl-BA" dirty="0" smtClean="0">
                <a:solidFill>
                  <a:srgbClr val="FF0000"/>
                </a:solidFill>
              </a:rPr>
              <a:t>НЕ </a:t>
            </a:r>
            <a:r>
              <a:rPr lang="sr-Cyrl-BA" dirty="0" smtClean="0"/>
              <a:t>(НЕ ЗНАМ, НЕМОГУЋНОСТ, НЕОБИЧНО)</a:t>
            </a:r>
          </a:p>
          <a:p>
            <a:r>
              <a:rPr lang="sr-Cyrl-BA" dirty="0" smtClean="0"/>
              <a:t>- ПИСАЊЕ ГЛАСА </a:t>
            </a:r>
            <a:r>
              <a:rPr lang="sr-Cyrl-BA" dirty="0" smtClean="0">
                <a:solidFill>
                  <a:srgbClr val="FF0000"/>
                </a:solidFill>
              </a:rPr>
              <a:t>Ј</a:t>
            </a:r>
            <a:r>
              <a:rPr lang="sr-Cyrl-BA" dirty="0" smtClean="0"/>
              <a:t> (БИО, ПРАВИО, КО</a:t>
            </a:r>
            <a:r>
              <a:rPr lang="sr-Cyrl-BA" dirty="0" smtClean="0">
                <a:solidFill>
                  <a:srgbClr val="FF0000"/>
                </a:solidFill>
              </a:rPr>
              <a:t>Ј</a:t>
            </a:r>
            <a:r>
              <a:rPr lang="sr-Cyrl-BA" dirty="0" smtClean="0"/>
              <a:t>И, СВО</a:t>
            </a:r>
            <a:r>
              <a:rPr lang="sr-Cyrl-BA" dirty="0" smtClean="0">
                <a:solidFill>
                  <a:srgbClr val="FF0000"/>
                </a:solidFill>
              </a:rPr>
              <a:t>Ј</a:t>
            </a:r>
            <a:r>
              <a:rPr lang="sr-Cyrl-BA" dirty="0" smtClean="0"/>
              <a:t>ИМА)</a:t>
            </a:r>
          </a:p>
          <a:p>
            <a:endParaRPr lang="sr-Cyrl-BA" dirty="0" smtClean="0"/>
          </a:p>
          <a:p>
            <a:r>
              <a:rPr lang="sr-Cyrl-BA" dirty="0" smtClean="0"/>
              <a:t>КОМПОЗИЦИЈА (УВОД, РАЗРАДА, ЗАКЉУЧАК)</a:t>
            </a:r>
          </a:p>
          <a:p>
            <a:r>
              <a:rPr lang="sr-Cyrl-BA" dirty="0" smtClean="0"/>
              <a:t>СТИЛСКЕ </a:t>
            </a:r>
            <a:r>
              <a:rPr lang="sr-Cyrl-BA" dirty="0" smtClean="0"/>
              <a:t>ГРЕШКЕ:</a:t>
            </a:r>
          </a:p>
          <a:p>
            <a:endParaRPr lang="sr-Cyrl-BA" dirty="0"/>
          </a:p>
          <a:p>
            <a:r>
              <a:rPr lang="sr-Cyrl-BA" dirty="0" smtClean="0"/>
              <a:t>- ПОНАВЉАЊА, ЗАПОЧИЊАЊЕ НИЗА РЕЧЕНИЦА НА ИСТИ </a:t>
            </a:r>
            <a:r>
              <a:rPr lang="sr-Cyrl-BA" dirty="0" smtClean="0"/>
              <a:t>НАЧИН, ПРЕДУГЕ РЕЧЕНИЦЕ</a:t>
            </a:r>
            <a:endParaRPr lang="sr-Cyrl-BA" dirty="0" smtClean="0"/>
          </a:p>
          <a:p>
            <a:r>
              <a:rPr lang="sr-Cyrl-BA" dirty="0" smtClean="0"/>
              <a:t>- РЕД РИЈЕЧИ УНУТАР РЕЧЕНИЦЕ</a:t>
            </a:r>
          </a:p>
          <a:p>
            <a:r>
              <a:rPr lang="sr-Cyrl-BA" dirty="0" smtClean="0"/>
              <a:t>- ИЗБОР РИЈЕЧИ И ИЗРАЗА (ПОТРЕБНО ЈЕ ОБОГАТИТИ РАД УПОТРЕБОМ СТИЛСКИХ СРЕДСТАВА – ЕПИТЕТА, ПОРЕЂЕЊА...)  </a:t>
            </a:r>
            <a:endParaRPr lang="sr-Latn-BA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61029" y="901521"/>
            <a:ext cx="4501167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i="1" dirty="0" smtClean="0"/>
              <a:t>ДОМАЋИ ЗАДАТАК</a:t>
            </a:r>
          </a:p>
          <a:p>
            <a:pPr algn="ctr"/>
            <a:endParaRPr lang="sr-Cyrl-BA" sz="2400" i="1" dirty="0"/>
          </a:p>
          <a:p>
            <a:pPr algn="just"/>
            <a:r>
              <a:rPr lang="sr-Cyrl-BA" dirty="0" smtClean="0"/>
              <a:t>1. ИЗАБРАТИ НЕКИ ПРЕДМЕТ ИЛИ ПОЈАВУ И ОПИСАТИ ИХ ОСЛАЊАЈУЋИ СЕ НА </a:t>
            </a:r>
            <a:r>
              <a:rPr lang="sr-Cyrl-BA" i="1" u="sng" dirty="0" smtClean="0"/>
              <a:t>СОПСТВЕНЕ ДОЖИВЉАЈЕ И УТИСКЕ </a:t>
            </a:r>
            <a:r>
              <a:rPr lang="sr-Cyrl-BA" dirty="0" smtClean="0"/>
              <a:t>(ПРИМИЈЕНИТИ СУГЕСТИВНИ ОПИС</a:t>
            </a:r>
            <a:r>
              <a:rPr lang="sr-Cyrl-BA" dirty="0" smtClean="0"/>
              <a:t>)!</a:t>
            </a:r>
            <a:endParaRPr lang="sr-Cyrl-BA" dirty="0" smtClean="0"/>
          </a:p>
          <a:p>
            <a:pPr algn="just"/>
            <a:endParaRPr lang="sr-Cyrl-BA" dirty="0" smtClean="0"/>
          </a:p>
          <a:p>
            <a:pPr algn="just"/>
            <a:r>
              <a:rPr lang="sr-Cyrl-BA" dirty="0" smtClean="0"/>
              <a:t>2. ПРОНАЋИ ШТО ВИШЕ ЕПИТЕТА ЗА РИЈЕЧИ </a:t>
            </a:r>
            <a:r>
              <a:rPr lang="sr-Cyrl-BA" i="1" u="sng" dirty="0" smtClean="0"/>
              <a:t>ОБЛАК</a:t>
            </a:r>
            <a:r>
              <a:rPr lang="sr-Cyrl-BA" dirty="0" smtClean="0"/>
              <a:t> И </a:t>
            </a:r>
            <a:r>
              <a:rPr lang="sr-Cyrl-BA" i="1" u="sng" dirty="0" smtClean="0"/>
              <a:t>СРЦЕ!</a:t>
            </a:r>
            <a:endParaRPr lang="sr-Cyrl-BA" i="1" u="sng" dirty="0" smtClean="0"/>
          </a:p>
          <a:p>
            <a:pPr algn="just"/>
            <a:endParaRPr lang="sr-Cyrl-BA" dirty="0" smtClean="0"/>
          </a:p>
          <a:p>
            <a:pPr algn="just"/>
            <a:r>
              <a:rPr lang="sr-Cyrl-BA" dirty="0" smtClean="0"/>
              <a:t>          ОБЛАК                            (епитети)</a:t>
            </a:r>
          </a:p>
          <a:p>
            <a:pPr algn="just"/>
            <a:endParaRPr lang="sr-Cyrl-BA" dirty="0"/>
          </a:p>
          <a:p>
            <a:pPr algn="just"/>
            <a:r>
              <a:rPr lang="sr-Cyrl-BA" dirty="0" smtClean="0"/>
              <a:t> </a:t>
            </a:r>
          </a:p>
          <a:p>
            <a:pPr algn="ctr"/>
            <a:endParaRPr lang="sr-Cyrl-BA" sz="2400" i="1" dirty="0"/>
          </a:p>
          <a:p>
            <a:pPr algn="ctr"/>
            <a:endParaRPr lang="sr-Cyrl-BA" sz="2400" i="1" dirty="0" smtClean="0"/>
          </a:p>
          <a:p>
            <a:pPr algn="just"/>
            <a:endParaRPr lang="sr-Cyrl-BA" sz="2400" i="1" dirty="0"/>
          </a:p>
          <a:p>
            <a:pPr algn="ctr"/>
            <a:endParaRPr lang="sr-Cyrl-BA" sz="2400" i="1" dirty="0" smtClean="0"/>
          </a:p>
          <a:p>
            <a:pPr algn="ctr"/>
            <a:endParaRPr lang="sr-Cyrl-BA" sz="2400" i="1" dirty="0"/>
          </a:p>
          <a:p>
            <a:pPr algn="ctr"/>
            <a:endParaRPr lang="sr-Cyrl-BA" sz="2400" i="1" dirty="0" smtClean="0"/>
          </a:p>
          <a:p>
            <a:pPr algn="ctr"/>
            <a:endParaRPr lang="sr-Cyrl-BA" sz="2400" i="1" dirty="0"/>
          </a:p>
          <a:p>
            <a:pPr algn="ctr"/>
            <a:endParaRPr lang="sr-Cyrl-BA" sz="2400" i="1" dirty="0" smtClean="0"/>
          </a:p>
          <a:p>
            <a:pPr algn="ctr"/>
            <a:endParaRPr lang="sr-Cyrl-BA" sz="2400" i="1" dirty="0"/>
          </a:p>
          <a:p>
            <a:pPr algn="ctr"/>
            <a:endParaRPr lang="sr-Cyrl-BA" sz="2400" i="1" dirty="0" smtClean="0"/>
          </a:p>
          <a:p>
            <a:pPr algn="ctr"/>
            <a:endParaRPr lang="sr-Latn-BA" sz="2400" i="1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976575" y="3928056"/>
            <a:ext cx="12879" cy="2292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5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838200" y="244699"/>
            <a:ext cx="10515600" cy="5988676"/>
          </a:xfrm>
        </p:spPr>
        <p:txBody>
          <a:bodyPr/>
          <a:lstStyle/>
          <a:p>
            <a:r>
              <a:rPr lang="sr-Cyrl-BA" u="sng" dirty="0" smtClean="0">
                <a:solidFill>
                  <a:srgbClr val="FF0000"/>
                </a:solidFill>
              </a:rPr>
              <a:t>ПОЈАМ И ОСОБИНЕ ТЕХНИЧКОГ ОПИСА</a:t>
            </a:r>
          </a:p>
          <a:p>
            <a:pPr marL="0" indent="0">
              <a:buNone/>
            </a:pPr>
            <a:endParaRPr lang="sr-Cyrl-BA" sz="18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Cyrl-BA" sz="1800" i="1" dirty="0" smtClean="0"/>
              <a:t>- ОПИСИВАЊЕ (ДЕСКРИПЦИЈА) </a:t>
            </a:r>
            <a:r>
              <a:rPr lang="sr-Cyrl-BA" sz="1800" dirty="0" smtClean="0"/>
              <a:t>КАО</a:t>
            </a:r>
            <a:r>
              <a:rPr lang="sr-Cyrl-BA" sz="1800" i="1" dirty="0" smtClean="0"/>
              <a:t> </a:t>
            </a:r>
            <a:r>
              <a:rPr lang="sr-Cyrl-BA" sz="1800" dirty="0" smtClean="0"/>
              <a:t>ЈЕДАН ОД ОБЛИКА КАЗИВАЊА</a:t>
            </a:r>
            <a:endParaRPr lang="sr-Cyrl-BA" sz="1800" i="1" dirty="0" smtClean="0"/>
          </a:p>
          <a:p>
            <a:pPr marL="0" indent="0">
              <a:buNone/>
            </a:pPr>
            <a:r>
              <a:rPr lang="sr-Cyrl-BA" sz="1800" i="1" dirty="0" smtClean="0">
                <a:solidFill>
                  <a:srgbClr val="FF0000"/>
                </a:solidFill>
              </a:rPr>
              <a:t>ТЕХНИЧКИ </a:t>
            </a:r>
            <a:r>
              <a:rPr lang="sr-Cyrl-BA" sz="1800" i="1" dirty="0" smtClean="0">
                <a:solidFill>
                  <a:srgbClr val="FF0000"/>
                </a:solidFill>
              </a:rPr>
              <a:t>ОПИС </a:t>
            </a:r>
            <a:r>
              <a:rPr lang="sr-Cyrl-BA" sz="1800" dirty="0" smtClean="0"/>
              <a:t>ЗАСНИВА СЕ НА </a:t>
            </a:r>
            <a:r>
              <a:rPr lang="sr-Cyrl-BA" sz="1800" dirty="0" smtClean="0">
                <a:solidFill>
                  <a:srgbClr val="FF0000"/>
                </a:solidFill>
              </a:rPr>
              <a:t>ЈАСНОМ</a:t>
            </a:r>
            <a:r>
              <a:rPr lang="sr-Cyrl-BA" sz="1800" dirty="0" smtClean="0"/>
              <a:t> И </a:t>
            </a:r>
            <a:r>
              <a:rPr lang="sr-Cyrl-BA" sz="1800" dirty="0" smtClean="0">
                <a:solidFill>
                  <a:srgbClr val="FF0000"/>
                </a:solidFill>
              </a:rPr>
              <a:t>ПРЕЦИЗНОМ</a:t>
            </a:r>
          </a:p>
          <a:p>
            <a:pPr marL="0" indent="0">
              <a:buNone/>
            </a:pPr>
            <a:r>
              <a:rPr lang="sr-Cyrl-BA" sz="1800" dirty="0" smtClean="0"/>
              <a:t>ОПИСУ НЕКОГ </a:t>
            </a:r>
            <a:r>
              <a:rPr lang="sr-Cyrl-BA" sz="1800" dirty="0" smtClean="0"/>
              <a:t>ПРЕДМЕТА.</a:t>
            </a:r>
            <a:endParaRPr lang="sr-Cyrl-BA" sz="1800" dirty="0" smtClean="0"/>
          </a:p>
          <a:p>
            <a:pPr marL="0" indent="0">
              <a:buNone/>
            </a:pPr>
            <a:r>
              <a:rPr lang="sr-Cyrl-BA" sz="1800" dirty="0" smtClean="0">
                <a:solidFill>
                  <a:srgbClr val="FF0000"/>
                </a:solidFill>
              </a:rPr>
              <a:t>ТЕХНИЧКИ </a:t>
            </a:r>
            <a:r>
              <a:rPr lang="sr-Cyrl-BA" sz="1800" dirty="0" smtClean="0">
                <a:solidFill>
                  <a:srgbClr val="FF0000"/>
                </a:solidFill>
              </a:rPr>
              <a:t>ОПИС </a:t>
            </a:r>
            <a:r>
              <a:rPr lang="sr-Cyrl-BA" sz="1800" dirty="0" smtClean="0"/>
              <a:t>ПОДРАЗУМИЈЕВА ИСТИЦАЊЕ </a:t>
            </a:r>
          </a:p>
          <a:p>
            <a:pPr marL="0" indent="0">
              <a:buNone/>
            </a:pPr>
            <a:r>
              <a:rPr lang="sr-Cyrl-BA" sz="1800" dirty="0" smtClean="0"/>
              <a:t>ТЕХНИЧКИХ ПОДАТАКА О НЕКОМ ПРЕДМЕТУ, ЊЕГОВИХ </a:t>
            </a:r>
          </a:p>
          <a:p>
            <a:pPr marL="0" indent="0">
              <a:buNone/>
            </a:pPr>
            <a:r>
              <a:rPr lang="sr-Cyrl-BA" sz="1800" dirty="0" smtClean="0"/>
              <a:t>КАРАКТЕРИСТИКА И САСТАВНИХ </a:t>
            </a:r>
            <a:r>
              <a:rPr lang="sr-Cyrl-BA" sz="1800" dirty="0" smtClean="0"/>
              <a:t>ДИЈЕЛОВА.</a:t>
            </a:r>
            <a:endParaRPr lang="sr-Cyrl-BA" sz="1800" dirty="0" smtClean="0"/>
          </a:p>
          <a:p>
            <a:pPr marL="0" indent="0">
              <a:buNone/>
            </a:pPr>
            <a:r>
              <a:rPr lang="sr-Cyrl-BA" sz="1800" dirty="0" smtClean="0"/>
              <a:t>ТЕХНИЧКИ ОПИС НАЈЧЕШЋЕ НАЛАЗИМО У НАУЧНИМ </a:t>
            </a:r>
          </a:p>
          <a:p>
            <a:pPr marL="0" indent="0">
              <a:buNone/>
            </a:pPr>
            <a:r>
              <a:rPr lang="sr-Cyrl-BA" sz="1800" dirty="0" smtClean="0"/>
              <a:t>ТЕКСТОВИМА, ЊИМЕ СЕ СЛУЖЕ НАУЧНИЦИ КАКО БИ ЈАСНО </a:t>
            </a:r>
          </a:p>
          <a:p>
            <a:pPr marL="0" indent="0">
              <a:buNone/>
            </a:pPr>
            <a:r>
              <a:rPr lang="sr-Cyrl-BA" sz="1800" dirty="0" smtClean="0"/>
              <a:t>И </a:t>
            </a:r>
            <a:r>
              <a:rPr lang="sr-Cyrl-BA" sz="1800" dirty="0" smtClean="0">
                <a:solidFill>
                  <a:srgbClr val="FF0000"/>
                </a:solidFill>
              </a:rPr>
              <a:t>ОБЈЕКТИВНО </a:t>
            </a:r>
            <a:r>
              <a:rPr lang="sr-Cyrl-BA" sz="1800" dirty="0" smtClean="0"/>
              <a:t>ОПИСАЛИ СВИЈЕТ КОЈИ НАС </a:t>
            </a:r>
            <a:r>
              <a:rPr lang="sr-Cyrl-BA" sz="1800" dirty="0" smtClean="0"/>
              <a:t>ОКРУЖУЈЕ.</a:t>
            </a:r>
            <a:endParaRPr lang="sr-Cyrl-BA" sz="1800" dirty="0" smtClean="0"/>
          </a:p>
          <a:p>
            <a:pPr marL="0" indent="0">
              <a:buNone/>
            </a:pPr>
            <a:r>
              <a:rPr lang="sr-Cyrl-BA" sz="1800" dirty="0" smtClean="0"/>
              <a:t>ТЕХНИЧКИ ОПИС ЈЕ ЗАПРАВО </a:t>
            </a:r>
            <a:r>
              <a:rPr lang="sr-Cyrl-BA" sz="1800" i="1" u="sng" dirty="0" smtClean="0">
                <a:solidFill>
                  <a:srgbClr val="FF0000"/>
                </a:solidFill>
              </a:rPr>
              <a:t>НАУЧНИ ОПИС </a:t>
            </a:r>
            <a:r>
              <a:rPr lang="sr-Cyrl-BA" sz="1800" dirty="0" smtClean="0"/>
              <a:t>НЕКОГ </a:t>
            </a:r>
          </a:p>
          <a:p>
            <a:pPr marL="0" indent="0">
              <a:buNone/>
            </a:pPr>
            <a:r>
              <a:rPr lang="sr-Cyrl-BA" sz="1800" dirty="0" smtClean="0"/>
              <a:t>ПРЕДМЕТА.</a:t>
            </a:r>
            <a:endParaRPr lang="sr-Cyrl-BA" dirty="0"/>
          </a:p>
          <a:p>
            <a:pPr marL="0" indent="0">
              <a:buNone/>
            </a:pPr>
            <a:endParaRPr lang="sr-Cyrl-BA" u="sng" dirty="0" smtClean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618" y="2137892"/>
            <a:ext cx="4482182" cy="3618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2277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2732" y="682579"/>
            <a:ext cx="956900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rgbClr val="FF0000"/>
                </a:solidFill>
              </a:rPr>
              <a:t>ОБЈЕКТИВНОСТ</a:t>
            </a:r>
            <a:r>
              <a:rPr lang="sr-Cyrl-BA" i="1" dirty="0" smtClean="0">
                <a:solidFill>
                  <a:srgbClr val="FF0000"/>
                </a:solidFill>
              </a:rPr>
              <a:t> </a:t>
            </a:r>
            <a:r>
              <a:rPr lang="sr-Cyrl-BA" dirty="0" smtClean="0"/>
              <a:t>ПОДРАЗУМИЈЕВА РЕАЛИСТИЧНО ОСЛИКАВАЊЕ ПРЕДМЕТА, ПОЈАВА И СТВАРНОСТИ БЕЗ ИЗНОШЕЊА СОПСТВЕНОГ МИШЉЕЊА ИЛИ </a:t>
            </a:r>
            <a:r>
              <a:rPr lang="sr-Cyrl-BA" dirty="0" smtClean="0"/>
              <a:t>УТИСКА. </a:t>
            </a:r>
            <a:endParaRPr lang="sr-Cyrl-BA" dirty="0" smtClean="0"/>
          </a:p>
          <a:p>
            <a:r>
              <a:rPr lang="sr-Cyrl-BA" dirty="0" smtClean="0"/>
              <a:t>ПОЈАМ </a:t>
            </a:r>
            <a:r>
              <a:rPr lang="sr-Cyrl-BA" i="1" dirty="0" smtClean="0">
                <a:solidFill>
                  <a:srgbClr val="FF0000"/>
                </a:solidFill>
              </a:rPr>
              <a:t>ТЕХНИЧКОГ ОПИСА </a:t>
            </a:r>
            <a:r>
              <a:rPr lang="sr-Cyrl-BA" dirty="0" smtClean="0"/>
              <a:t>РАЗЛИКУЈЕМО ОД ПОЈМА </a:t>
            </a:r>
            <a:r>
              <a:rPr lang="sr-Cyrl-BA" i="1" dirty="0" smtClean="0">
                <a:solidFill>
                  <a:srgbClr val="FF0000"/>
                </a:solidFill>
              </a:rPr>
              <a:t>ТЕХНИЧКЕ </a:t>
            </a:r>
            <a:r>
              <a:rPr lang="sr-Cyrl-BA" i="1" dirty="0" smtClean="0">
                <a:solidFill>
                  <a:srgbClr val="FF0000"/>
                </a:solidFill>
              </a:rPr>
              <a:t>НАРАЦИЈЕ.</a:t>
            </a:r>
            <a:endParaRPr lang="sr-Cyrl-BA" i="1" dirty="0" smtClean="0">
              <a:solidFill>
                <a:srgbClr val="FF0000"/>
              </a:solidFill>
            </a:endParaRPr>
          </a:p>
          <a:p>
            <a:r>
              <a:rPr lang="sr-Cyrl-BA" i="1" dirty="0" smtClean="0">
                <a:solidFill>
                  <a:srgbClr val="FF0000"/>
                </a:solidFill>
              </a:rPr>
              <a:t>ТЕХНИЧКА НАРАЦИЈА </a:t>
            </a:r>
            <a:r>
              <a:rPr lang="sr-Cyrl-BA" dirty="0" smtClean="0"/>
              <a:t>ПОДРАЗУМИЈЕВА </a:t>
            </a:r>
            <a:r>
              <a:rPr lang="sr-Cyrl-BA" dirty="0" smtClean="0"/>
              <a:t>ОПИСИВАЊЕ</a:t>
            </a:r>
            <a:r>
              <a:rPr lang="sr-Cyrl-BA" dirty="0" smtClean="0"/>
              <a:t> </a:t>
            </a:r>
            <a:r>
              <a:rPr lang="sr-Cyrl-BA" dirty="0" smtClean="0"/>
              <a:t>ПОСТУПАКА </a:t>
            </a:r>
            <a:r>
              <a:rPr lang="sr-Cyrl-BA" dirty="0" smtClean="0"/>
              <a:t>ОБАВЉАЊА </a:t>
            </a:r>
            <a:r>
              <a:rPr lang="sr-Cyrl-BA" dirty="0" smtClean="0"/>
              <a:t>ОДРЕЂЕНОГ </a:t>
            </a:r>
            <a:r>
              <a:rPr lang="sr-Cyrl-BA" dirty="0" smtClean="0"/>
              <a:t>ПОСЛА. </a:t>
            </a:r>
            <a:endParaRPr lang="sr-Cyrl-BA" dirty="0" smtClean="0"/>
          </a:p>
          <a:p>
            <a:endParaRPr lang="sr-Cyrl-BA" i="1" dirty="0"/>
          </a:p>
          <a:p>
            <a:endParaRPr lang="sr-Cyrl-BA" i="1" dirty="0" smtClean="0"/>
          </a:p>
          <a:p>
            <a:pPr marL="285750" indent="-285750">
              <a:buFontTx/>
              <a:buChar char="-"/>
            </a:pPr>
            <a:endParaRPr lang="sr-Cyrl-BA" i="1" dirty="0"/>
          </a:p>
          <a:p>
            <a:pPr marL="285750" indent="-285750">
              <a:buFontTx/>
              <a:buChar char="-"/>
            </a:pPr>
            <a:endParaRPr lang="sr-Cyrl-BA" i="1" dirty="0" smtClean="0"/>
          </a:p>
          <a:p>
            <a:pPr marL="285750" indent="-285750">
              <a:buFontTx/>
              <a:buChar char="-"/>
            </a:pPr>
            <a:endParaRPr lang="sr-Cyrl-BA" i="1" dirty="0"/>
          </a:p>
          <a:p>
            <a:pPr marL="285750" indent="-285750">
              <a:buFontTx/>
              <a:buChar char="-"/>
            </a:pPr>
            <a:endParaRPr lang="sr-Cyrl-BA" i="1" dirty="0" smtClean="0"/>
          </a:p>
          <a:p>
            <a:pPr marL="285750" indent="-285750">
              <a:buFontTx/>
              <a:buChar char="-"/>
            </a:pPr>
            <a:endParaRPr lang="sr-Cyrl-BA" i="1" dirty="0"/>
          </a:p>
          <a:p>
            <a:pPr marL="285750" indent="-285750">
              <a:buFontTx/>
              <a:buChar char="-"/>
            </a:pPr>
            <a:endParaRPr lang="sr-Cyrl-BA" i="1" dirty="0" smtClean="0"/>
          </a:p>
          <a:p>
            <a:pPr marL="285750" indent="-285750">
              <a:buFontTx/>
              <a:buChar char="-"/>
            </a:pPr>
            <a:endParaRPr lang="sr-Cyrl-BA" i="1" dirty="0"/>
          </a:p>
          <a:p>
            <a:pPr marL="285750" indent="-285750">
              <a:buFontTx/>
              <a:buChar char="-"/>
            </a:pPr>
            <a:endParaRPr lang="sr-Cyrl-BA" i="1" dirty="0" smtClean="0"/>
          </a:p>
          <a:p>
            <a:pPr marL="285750" indent="-285750">
              <a:buFontTx/>
              <a:buChar char="-"/>
            </a:pPr>
            <a:endParaRPr lang="sr-Cyrl-BA" i="1" dirty="0"/>
          </a:p>
          <a:p>
            <a:endParaRPr lang="sr-Cyrl-BA" i="1" dirty="0" smtClean="0"/>
          </a:p>
          <a:p>
            <a:endParaRPr lang="sr-Cyrl-BA" i="1" dirty="0"/>
          </a:p>
          <a:p>
            <a:endParaRPr lang="sr-Cyrl-BA" i="1" dirty="0" smtClean="0"/>
          </a:p>
          <a:p>
            <a:endParaRPr lang="sr-Cyrl-BA" i="1" dirty="0" smtClean="0"/>
          </a:p>
          <a:p>
            <a:pPr marL="285750" indent="-285750">
              <a:buFontTx/>
              <a:buChar char="-"/>
            </a:pPr>
            <a:endParaRPr lang="sr-Latn-BA" i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01976938"/>
              </p:ext>
            </p:extLst>
          </p:nvPr>
        </p:nvGraphicFramePr>
        <p:xfrm>
          <a:off x="1609859" y="2176530"/>
          <a:ext cx="8216721" cy="3961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490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49" y="1283813"/>
            <a:ext cx="5663821" cy="425717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5540991" y="682388"/>
            <a:ext cx="5554639" cy="506331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" name="TextBox 5"/>
          <p:cNvSpPr txBox="1"/>
          <p:nvPr/>
        </p:nvSpPr>
        <p:spPr>
          <a:xfrm flipH="1">
            <a:off x="6173564" y="1283813"/>
            <a:ext cx="44853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„Уколико се вратимо назад сто или двеста година, чини се да се готово сва роба која се превозила било где, од барута до морске хране, паковала у бурад за транспорт.“</a:t>
            </a:r>
          </a:p>
          <a:p>
            <a:endParaRPr lang="sr-Cyrl-BA" sz="2000" dirty="0"/>
          </a:p>
          <a:p>
            <a:r>
              <a:rPr lang="sr-Cyrl-BA" sz="2000" dirty="0" smtClean="0"/>
              <a:t>„Дрвена бурад су израђена од храстових дуга </a:t>
            </a:r>
            <a:r>
              <a:rPr lang="en-US" sz="2000" dirty="0" smtClean="0"/>
              <a:t>I </a:t>
            </a:r>
            <a:r>
              <a:rPr lang="sr-Cyrl-BA" sz="2000" dirty="0" smtClean="0"/>
              <a:t>класе (без биљака и чворова). Дрвена бурад се израђују од храста КИТЊАКА или МЕДУНЦА.“</a:t>
            </a:r>
          </a:p>
          <a:p>
            <a:pPr algn="r"/>
            <a:endParaRPr lang="sr-Cyrl-BA" sz="2000" i="1" dirty="0"/>
          </a:p>
          <a:p>
            <a:pPr algn="r"/>
            <a:r>
              <a:rPr lang="sr-Cyrl-BA" sz="2000" i="1" dirty="0" smtClean="0"/>
              <a:t>Српски језик и језичка култура,</a:t>
            </a:r>
            <a:r>
              <a:rPr lang="sr-Cyrl-BA" sz="2000" dirty="0" smtClean="0"/>
              <a:t>стр</a:t>
            </a:r>
            <a:r>
              <a:rPr lang="sr-Cyrl-BA" sz="2000" dirty="0" smtClean="0"/>
              <a:t>. 141</a:t>
            </a:r>
          </a:p>
        </p:txBody>
      </p:sp>
    </p:spTree>
    <p:extLst>
      <p:ext uri="{BB962C8B-B14F-4D97-AF65-F5344CB8AC3E}">
        <p14:creationId xmlns:p14="http://schemas.microsoft.com/office/powerpoint/2010/main" val="136561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609230" y="682388"/>
            <a:ext cx="6155140" cy="544545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" name="TextBox 5"/>
          <p:cNvSpPr txBox="1"/>
          <p:nvPr/>
        </p:nvSpPr>
        <p:spPr>
          <a:xfrm>
            <a:off x="6100549" y="1460310"/>
            <a:ext cx="5213445" cy="40934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sr-Cyrl-BA" sz="2000" dirty="0" smtClean="0"/>
              <a:t>„У овом шупљикавом и смежураном дворцу бујала је нека лака, мека и тиха фантазија, и док су друга деца напољу грајала и целог лета трчала од тарабе до тарабе за једним лептиром, млада бледа девојчица сањала је у бурету своју робинзонијаду. Сањала о великим морима по којима се коралска острва љуљају као котарице цвећа....Сањала о страшној студи и глечерима из чијих се пукотина плази чудна плава светлост...“</a:t>
            </a:r>
          </a:p>
          <a:p>
            <a:pPr algn="just"/>
            <a:endParaRPr lang="sr-Cyrl-BA" sz="2000" i="1" dirty="0"/>
          </a:p>
          <a:p>
            <a:pPr algn="r"/>
            <a:r>
              <a:rPr lang="sr-Cyrl-BA" sz="2000" dirty="0" smtClean="0"/>
              <a:t>(Исидора Секулић, </a:t>
            </a:r>
            <a:r>
              <a:rPr lang="sr-Cyrl-BA" sz="2000" i="1" dirty="0" smtClean="0"/>
              <a:t>Буре</a:t>
            </a:r>
            <a:r>
              <a:rPr lang="sr-Cyrl-BA" sz="2000" i="1" dirty="0" smtClean="0"/>
              <a:t>, Српски језик и језичка култура, </a:t>
            </a:r>
            <a:r>
              <a:rPr lang="sr-Cyrl-BA" sz="2000" dirty="0" smtClean="0"/>
              <a:t>стр.143)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331" y="1064525"/>
            <a:ext cx="3495248" cy="432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9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3267" cy="6858000"/>
          </a:xfrm>
        </p:spPr>
      </p:pic>
      <p:sp>
        <p:nvSpPr>
          <p:cNvPr id="5" name="Rounded Rectangle 4"/>
          <p:cNvSpPr/>
          <p:nvPr/>
        </p:nvSpPr>
        <p:spPr>
          <a:xfrm>
            <a:off x="5158854" y="781039"/>
            <a:ext cx="7033145" cy="2344299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36275" y="1037230"/>
            <a:ext cx="60872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- ДА ЛИ ЈЕ БУРЕ У ПРИЧИ ИСИДОРЕ СЕКУЛИЋ ОПИСАНО </a:t>
            </a:r>
            <a:r>
              <a:rPr lang="sr-Cyrl-BA" dirty="0" smtClean="0">
                <a:solidFill>
                  <a:srgbClr val="FF0000"/>
                </a:solidFill>
              </a:rPr>
              <a:t>ОБЈЕКТИВНО</a:t>
            </a:r>
            <a:r>
              <a:rPr lang="sr-Cyrl-BA" dirty="0" smtClean="0"/>
              <a:t>?</a:t>
            </a:r>
          </a:p>
          <a:p>
            <a:r>
              <a:rPr lang="sr-Cyrl-BA" dirty="0" smtClean="0"/>
              <a:t>- ДА ЛИ СУ ИСТАКНУТЕ ТЕХНИЧКЕ ОСОБИНЕ БУРЕТА И ЊЕГОВИ САСТАВНИ ДИЈЕЛОВИ?</a:t>
            </a:r>
          </a:p>
          <a:p>
            <a:pPr marL="285750" indent="-285750">
              <a:buFontTx/>
              <a:buChar char="-"/>
            </a:pPr>
            <a:r>
              <a:rPr lang="sr-Cyrl-BA" dirty="0" smtClean="0"/>
              <a:t>ДА ЛИ ЈЕ БУРЕ ОПИСАНО </a:t>
            </a:r>
            <a:r>
              <a:rPr lang="sr-Cyrl-BA" dirty="0" smtClean="0">
                <a:solidFill>
                  <a:srgbClr val="FF0000"/>
                </a:solidFill>
              </a:rPr>
              <a:t>ЈАСНО</a:t>
            </a:r>
            <a:r>
              <a:rPr lang="sr-Cyrl-BA" dirty="0" smtClean="0"/>
              <a:t>, </a:t>
            </a:r>
            <a:r>
              <a:rPr lang="sr-Cyrl-BA" dirty="0" smtClean="0">
                <a:solidFill>
                  <a:srgbClr val="FF0000"/>
                </a:solidFill>
              </a:rPr>
              <a:t>ПРЕЦИЗНО</a:t>
            </a:r>
            <a:r>
              <a:rPr lang="sr-Cyrl-BA" dirty="0" smtClean="0"/>
              <a:t> И </a:t>
            </a:r>
            <a:r>
              <a:rPr lang="sr-Cyrl-BA" dirty="0" smtClean="0">
                <a:solidFill>
                  <a:srgbClr val="FF0000"/>
                </a:solidFill>
              </a:rPr>
              <a:t>НАУЧНО</a:t>
            </a:r>
            <a:r>
              <a:rPr lang="sr-Cyrl-BA" dirty="0" smtClean="0"/>
              <a:t>?</a:t>
            </a:r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/>
          </a:p>
          <a:p>
            <a:endParaRPr lang="sr-Cyrl-BA" dirty="0"/>
          </a:p>
          <a:p>
            <a:endParaRPr lang="sr-Latn-BA" dirty="0"/>
          </a:p>
        </p:txBody>
      </p:sp>
      <p:sp>
        <p:nvSpPr>
          <p:cNvPr id="9" name="Rounded Rectangle 8"/>
          <p:cNvSpPr/>
          <p:nvPr/>
        </p:nvSpPr>
        <p:spPr>
          <a:xfrm>
            <a:off x="5158853" y="3253895"/>
            <a:ext cx="7033146" cy="27295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10" name="TextBox 9"/>
          <p:cNvSpPr txBox="1"/>
          <p:nvPr/>
        </p:nvSpPr>
        <p:spPr>
          <a:xfrm>
            <a:off x="5550089" y="3381529"/>
            <a:ext cx="62506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- У ПРИЧИ ЈЕ ИСКАЗАН</a:t>
            </a:r>
            <a:r>
              <a:rPr lang="sr-Cyrl-BA" dirty="0" smtClean="0">
                <a:solidFill>
                  <a:srgbClr val="FF0000"/>
                </a:solidFill>
              </a:rPr>
              <a:t> ЕМОЦИОНАЛНИ ОДНОС </a:t>
            </a:r>
            <a:r>
              <a:rPr lang="sr-Cyrl-BA" dirty="0" smtClean="0"/>
              <a:t>ДЈЕВОЈЧИЦЕ ПРЕМА БУРЕТУ</a:t>
            </a:r>
          </a:p>
          <a:p>
            <a:r>
              <a:rPr lang="sr-Cyrl-BA" dirty="0" smtClean="0"/>
              <a:t>- У ПРИЧИ ДЈЕВОЈЧИЦА ГОВОРИ О СВОЈИМ </a:t>
            </a:r>
            <a:r>
              <a:rPr lang="sr-Cyrl-BA" dirty="0" smtClean="0">
                <a:solidFill>
                  <a:srgbClr val="FF0000"/>
                </a:solidFill>
              </a:rPr>
              <a:t>УТИСЦИМА </a:t>
            </a:r>
            <a:r>
              <a:rPr lang="sr-Cyrl-BA" dirty="0" smtClean="0"/>
              <a:t>О БУРЕТУ </a:t>
            </a:r>
          </a:p>
          <a:p>
            <a:r>
              <a:rPr lang="sr-Cyrl-BA" dirty="0" smtClean="0"/>
              <a:t>- СЛИКА БУРЕТА ДАТА НАМ ЈЕ НА ОСНОВУ </a:t>
            </a:r>
            <a:r>
              <a:rPr lang="sr-Cyrl-BA" dirty="0" smtClean="0">
                <a:solidFill>
                  <a:srgbClr val="FF0000"/>
                </a:solidFill>
              </a:rPr>
              <a:t>ДОЖИВЉАЈА</a:t>
            </a:r>
            <a:endParaRPr lang="sr-Cyrl-BA" dirty="0"/>
          </a:p>
          <a:p>
            <a:r>
              <a:rPr lang="sr-Cyrl-BA" dirty="0" smtClean="0"/>
              <a:t>- ИЗГЛЕД БУРЕТА </a:t>
            </a:r>
            <a:r>
              <a:rPr lang="sr-Cyrl-BA" dirty="0" smtClean="0">
                <a:solidFill>
                  <a:srgbClr val="FF0000"/>
                </a:solidFill>
              </a:rPr>
              <a:t>СЛИКОВИТО</a:t>
            </a:r>
            <a:r>
              <a:rPr lang="sr-Cyrl-BA" dirty="0" smtClean="0"/>
              <a:t> ЈЕ ДОЧАРАН </a:t>
            </a:r>
          </a:p>
          <a:p>
            <a:r>
              <a:rPr lang="sr-Cyrl-BA" dirty="0" smtClean="0"/>
              <a:t>- ОДНОС ДЈЕВОЧИЦЕ ПРЕМА БУРЕТУ ЈЕ </a:t>
            </a:r>
            <a:r>
              <a:rPr lang="sr-Cyrl-BA" dirty="0" smtClean="0">
                <a:solidFill>
                  <a:srgbClr val="FF0000"/>
                </a:solidFill>
              </a:rPr>
              <a:t>СУБЈЕКТИВАН</a:t>
            </a:r>
            <a:r>
              <a:rPr lang="sr-Cyrl-BA" dirty="0" smtClean="0"/>
              <a:t>, </a:t>
            </a:r>
            <a:r>
              <a:rPr lang="sr-Cyrl-BA" dirty="0" smtClean="0">
                <a:solidFill>
                  <a:srgbClr val="FF0000"/>
                </a:solidFill>
              </a:rPr>
              <a:t>СУБЈЕКТИВНОСТ </a:t>
            </a:r>
            <a:r>
              <a:rPr lang="sr-Cyrl-BA" dirty="0" smtClean="0"/>
              <a:t>ПОДРАЗУМИЈЕВА СТВАРАЊЕ СЛИКЕ СТВАРНОСТИ НА ОСНОВУ ЛИЧНИХ МИШЉЕЊА И ОСЈЕЋАЊА </a:t>
            </a:r>
            <a:endParaRPr lang="sr-Cyrl-B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61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997" y="862297"/>
            <a:ext cx="5049672" cy="49925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13899" y="862297"/>
            <a:ext cx="590948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dirty="0" smtClean="0"/>
          </a:p>
          <a:p>
            <a:endParaRPr lang="sr-Cyrl-BA" dirty="0"/>
          </a:p>
          <a:p>
            <a:r>
              <a:rPr lang="sr-Cyrl-BA" dirty="0" smtClean="0"/>
              <a:t>ОПИС У КОМЕ ЈЕ У ПРВИ ПЛАН СТАВЉЕН ЕМОЦИОНАЛНИ ОДНОС ПИСЦА ИЛИ НЕКОГ КЊИЖЕВНОГ ЈУНАКА ПРЕМА НЕКОМ ПРЕДМЕТУ ИЛИ ПОЈМУ НАЗИВА СЕ </a:t>
            </a:r>
            <a:r>
              <a:rPr lang="sr-Cyrl-BA" i="1" dirty="0" smtClean="0">
                <a:solidFill>
                  <a:srgbClr val="FF0000"/>
                </a:solidFill>
              </a:rPr>
              <a:t>СУГЕСТИВНИ ОПИС</a:t>
            </a:r>
            <a:r>
              <a:rPr lang="sr-Cyrl-BA" dirty="0" smtClean="0"/>
              <a:t>.</a:t>
            </a:r>
          </a:p>
          <a:p>
            <a:endParaRPr lang="sr-Cyrl-BA" dirty="0"/>
          </a:p>
          <a:p>
            <a:r>
              <a:rPr lang="sr-Cyrl-BA" i="1" dirty="0" smtClean="0"/>
              <a:t>СУГЕСТИЈА – </a:t>
            </a:r>
            <a:r>
              <a:rPr lang="sr-Cyrl-BA" dirty="0" smtClean="0"/>
              <a:t>НАГОВЈЕШТАЈ</a:t>
            </a:r>
            <a:endParaRPr lang="sr-Cyrl-BA" dirty="0"/>
          </a:p>
          <a:p>
            <a:endParaRPr lang="sr-Cyrl-BA" i="1" dirty="0" smtClean="0">
              <a:solidFill>
                <a:srgbClr val="FF0000"/>
              </a:solidFill>
            </a:endParaRPr>
          </a:p>
          <a:p>
            <a:r>
              <a:rPr lang="sr-Cyrl-BA" i="1" dirty="0" smtClean="0">
                <a:solidFill>
                  <a:srgbClr val="FF0000"/>
                </a:solidFill>
              </a:rPr>
              <a:t>СУГЕСТИВНИ </a:t>
            </a:r>
            <a:r>
              <a:rPr lang="sr-Cyrl-BA" i="1" dirty="0" smtClean="0">
                <a:solidFill>
                  <a:srgbClr val="FF0000"/>
                </a:solidFill>
              </a:rPr>
              <a:t>ОПИС </a:t>
            </a:r>
            <a:r>
              <a:rPr lang="sr-Cyrl-BA" dirty="0" smtClean="0"/>
              <a:t>ПОДРАЗУМИЈЕВА МОЋ ДА СЕ КОД ЧИТАОЦА ИЗАЗОВУ ОДРЕЂЕНА </a:t>
            </a:r>
            <a:r>
              <a:rPr lang="sr-Cyrl-BA" dirty="0" smtClean="0">
                <a:solidFill>
                  <a:srgbClr val="FF0000"/>
                </a:solidFill>
              </a:rPr>
              <a:t>РАСПОЛОЖЕЊА</a:t>
            </a:r>
            <a:r>
              <a:rPr lang="sr-Cyrl-BA" dirty="0" smtClean="0"/>
              <a:t> И </a:t>
            </a:r>
            <a:r>
              <a:rPr lang="sr-Cyrl-BA" dirty="0" smtClean="0">
                <a:solidFill>
                  <a:srgbClr val="FF0000"/>
                </a:solidFill>
              </a:rPr>
              <a:t>УМЈЕТНИЧКИ ДОЖИВЉАЈ.</a:t>
            </a:r>
          </a:p>
          <a:p>
            <a:r>
              <a:rPr lang="sr-Cyrl-BA" i="1" dirty="0" smtClean="0">
                <a:solidFill>
                  <a:srgbClr val="FF0000"/>
                </a:solidFill>
              </a:rPr>
              <a:t>СУГЕСТИВНИ ОПИС </a:t>
            </a:r>
            <a:r>
              <a:rPr lang="sr-Cyrl-BA" dirty="0" smtClean="0"/>
              <a:t>ЈЕ УВИЈЕК </a:t>
            </a:r>
            <a:r>
              <a:rPr lang="sr-Cyrl-BA" dirty="0" smtClean="0">
                <a:solidFill>
                  <a:srgbClr val="FF0000"/>
                </a:solidFill>
              </a:rPr>
              <a:t>УМЈЕТНИЧКИ </a:t>
            </a:r>
            <a:r>
              <a:rPr lang="sr-Cyrl-BA" dirty="0" smtClean="0">
                <a:solidFill>
                  <a:srgbClr val="FF0000"/>
                </a:solidFill>
              </a:rPr>
              <a:t>ОПИС.</a:t>
            </a:r>
            <a:endParaRPr lang="sr-Cyrl-BA" dirty="0" smtClean="0">
              <a:solidFill>
                <a:srgbClr val="FF0000"/>
              </a:solidFill>
            </a:endParaRPr>
          </a:p>
          <a:p>
            <a:endParaRPr lang="sr-Cyrl-BA" i="1" dirty="0">
              <a:solidFill>
                <a:srgbClr val="FF0000"/>
              </a:solidFill>
            </a:endParaRPr>
          </a:p>
          <a:p>
            <a:r>
              <a:rPr lang="sr-Cyrl-BA" dirty="0" smtClean="0"/>
              <a:t>ДРУГИ НАЗИВ ЗА </a:t>
            </a:r>
            <a:r>
              <a:rPr lang="sr-Cyrl-BA" i="1" dirty="0" smtClean="0">
                <a:solidFill>
                  <a:srgbClr val="FF0000"/>
                </a:solidFill>
              </a:rPr>
              <a:t>СУГЕСТИВНИ ОПИС </a:t>
            </a:r>
            <a:r>
              <a:rPr lang="sr-Cyrl-BA" dirty="0" smtClean="0"/>
              <a:t>ЈЕСТЕ</a:t>
            </a:r>
          </a:p>
          <a:p>
            <a:r>
              <a:rPr lang="sr-Cyrl-BA" i="1" u="sng" dirty="0" smtClean="0">
                <a:solidFill>
                  <a:srgbClr val="FF0000"/>
                </a:solidFill>
              </a:rPr>
              <a:t>КЊИЖЕВНОУМЈЕТНИЧКИ </a:t>
            </a:r>
            <a:r>
              <a:rPr lang="sr-Cyrl-BA" i="1" u="sng" dirty="0" smtClean="0">
                <a:solidFill>
                  <a:srgbClr val="FF0000"/>
                </a:solidFill>
              </a:rPr>
              <a:t>ОПИС.</a:t>
            </a:r>
            <a:endParaRPr lang="sr-Cyrl-BA" i="1" u="sng" dirty="0" smtClean="0">
              <a:solidFill>
                <a:srgbClr val="FF0000"/>
              </a:solidFill>
            </a:endParaRPr>
          </a:p>
          <a:p>
            <a:endParaRPr lang="sr-Cyrl-BA" sz="2000" dirty="0"/>
          </a:p>
          <a:p>
            <a:endParaRPr lang="sr-Cyrl-BA" sz="2000" dirty="0" smtClean="0"/>
          </a:p>
          <a:p>
            <a:endParaRPr lang="sr-Cyrl-BA" sz="2000" dirty="0"/>
          </a:p>
          <a:p>
            <a:endParaRPr lang="sr-Cyrl-BA" sz="2000" dirty="0" smtClean="0"/>
          </a:p>
          <a:p>
            <a:endParaRPr lang="sr-Latn-BA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13899" y="385243"/>
            <a:ext cx="57047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u="sng" dirty="0" smtClean="0">
                <a:solidFill>
                  <a:srgbClr val="FF0000"/>
                </a:solidFill>
              </a:rPr>
              <a:t>ПОЈАМ И ОСОБИНЕ СУГЕСТИВНОГ ОПИСА</a:t>
            </a:r>
            <a:endParaRPr lang="sr-Latn-BA" sz="28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85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8997116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947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423" y="1581329"/>
            <a:ext cx="3302000" cy="37211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43070" y="299434"/>
            <a:ext cx="3412901" cy="314244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" name="Rounded Rectangle 4"/>
          <p:cNvSpPr/>
          <p:nvPr/>
        </p:nvSpPr>
        <p:spPr>
          <a:xfrm>
            <a:off x="8107249" y="376707"/>
            <a:ext cx="3438659" cy="312955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" name="Rounded Rectangle 5"/>
          <p:cNvSpPr/>
          <p:nvPr/>
        </p:nvSpPr>
        <p:spPr>
          <a:xfrm>
            <a:off x="443070" y="4443211"/>
            <a:ext cx="3412901" cy="212501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7" name="Rounded Rectangle 6"/>
          <p:cNvSpPr/>
          <p:nvPr/>
        </p:nvSpPr>
        <p:spPr>
          <a:xfrm>
            <a:off x="8152327" y="4327301"/>
            <a:ext cx="3348507" cy="226668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8" name="TextBox 7"/>
          <p:cNvSpPr txBox="1"/>
          <p:nvPr/>
        </p:nvSpPr>
        <p:spPr>
          <a:xfrm>
            <a:off x="1094703" y="566670"/>
            <a:ext cx="21636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i="1" dirty="0" smtClean="0"/>
              <a:t>„Седела сам тако по цео дан сама.....прво у соби, па у ходнику, па у башти, па најзад у бурету. Ја сам то звала буретом, али у ствари то је била једна грдна каца...“</a:t>
            </a:r>
            <a:endParaRPr lang="sr-Latn-BA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75762" y="4675032"/>
            <a:ext cx="26015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Исидора Секулић исказује свој  доживљај предмета и тиме се истиче </a:t>
            </a:r>
            <a:r>
              <a:rPr lang="sr-Cyrl-BA" u="sng" dirty="0" smtClean="0"/>
              <a:t>субјективност</a:t>
            </a:r>
            <a:r>
              <a:rPr lang="sr-Cyrl-BA" dirty="0" smtClean="0"/>
              <a:t>, односно пишчев став о свијету који га окружује.</a:t>
            </a:r>
            <a:r>
              <a:rPr lang="sr-Cyrl-BA" u="sng" dirty="0" smtClean="0"/>
              <a:t> </a:t>
            </a:r>
            <a:endParaRPr lang="sr-Latn-BA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8506495" y="566670"/>
            <a:ext cx="27303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i="1" dirty="0" smtClean="0"/>
              <a:t>„Сањала о великим морима...О пределима где суначани зраци у тешким дебелим видицима падају на земљу, и где нема друге хладовине и свежине до кад морске птице рашире своја крила...“</a:t>
            </a:r>
            <a:endParaRPr lang="sr-Latn-BA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480736" y="4767054"/>
            <a:ext cx="27818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Писац или књижевни јунак </a:t>
            </a:r>
            <a:r>
              <a:rPr lang="sr-Cyrl-BA" u="sng" dirty="0" smtClean="0"/>
              <a:t>пројектује</a:t>
            </a:r>
            <a:r>
              <a:rPr lang="sr-Cyrl-BA" dirty="0" smtClean="0"/>
              <a:t> свој </a:t>
            </a:r>
            <a:r>
              <a:rPr lang="sr-Cyrl-BA" u="sng" dirty="0" smtClean="0"/>
              <a:t>доживљај свијета </a:t>
            </a:r>
            <a:r>
              <a:rPr lang="sr-Cyrl-BA" dirty="0" smtClean="0"/>
              <a:t>и своје </a:t>
            </a:r>
            <a:r>
              <a:rPr lang="sr-Cyrl-BA" u="sng" dirty="0" smtClean="0"/>
              <a:t>утиске</a:t>
            </a:r>
            <a:r>
              <a:rPr lang="sr-Cyrl-BA" dirty="0" smtClean="0"/>
              <a:t> на одређени предмет. </a:t>
            </a:r>
            <a:endParaRPr lang="sr-Latn-BA" dirty="0"/>
          </a:p>
        </p:txBody>
      </p:sp>
      <p:cxnSp>
        <p:nvCxnSpPr>
          <p:cNvPr id="13" name="Straight Arrow Connector 12"/>
          <p:cNvCxnSpPr>
            <a:stCxn id="4" idx="2"/>
            <a:endCxn id="6" idx="0"/>
          </p:cNvCxnSpPr>
          <p:nvPr/>
        </p:nvCxnSpPr>
        <p:spPr>
          <a:xfrm>
            <a:off x="2149521" y="3441879"/>
            <a:ext cx="0" cy="1001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7" idx="0"/>
          </p:cNvCxnSpPr>
          <p:nvPr/>
        </p:nvCxnSpPr>
        <p:spPr>
          <a:xfrm>
            <a:off x="9826579" y="3506265"/>
            <a:ext cx="2" cy="821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834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922</Words>
  <Application>Microsoft Office PowerPoint</Application>
  <PresentationFormat>Widescreen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87</cp:revision>
  <dcterms:created xsi:type="dcterms:W3CDTF">2020-04-06T16:46:42Z</dcterms:created>
  <dcterms:modified xsi:type="dcterms:W3CDTF">2020-04-09T13:18:37Z</dcterms:modified>
</cp:coreProperties>
</file>