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5123"/>
    <a:srgbClr val="303B19"/>
    <a:srgbClr val="212911"/>
    <a:srgbClr val="004C2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8995E-1396-41D0-A322-518D6F48A56E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69D4B-A55B-4FC0-BDF0-1E31B6F6CB92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6BC78-A48F-4773-B68C-EA3A9836DD78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E6E74-650C-45B6-981A-8CBE16F2CCEC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Cyrl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C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517F7-2F38-4671-BC4D-45C5F2C938D4}" type="datetimeFigureOut">
              <a:rPr lang="sr-Cyrl-CS" smtClean="0"/>
              <a:pPr/>
              <a:t>11.4.2020</a:t>
            </a:fld>
            <a:endParaRPr lang="sr-Cyrl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AD107-CB90-45EB-B4BA-302DD1A3C634}" type="slidenum">
              <a:rPr lang="sr-Cyrl-CS" smtClean="0"/>
              <a:pPr/>
              <a:t>‹#›</a:t>
            </a:fld>
            <a:endParaRPr lang="sr-Cyrl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endParaRPr lang="sr-Cyrl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11" name="Picture 2" descr="Royalty Free Green School Board Stock Photos | rawpixe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961114" y="-1322170"/>
            <a:ext cx="6860716" cy="95050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two-boy-reading-book-and-learning-mathematics-vector-236092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2276872"/>
            <a:ext cx="6480720" cy="4325273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608" y="764704"/>
            <a:ext cx="6768752" cy="10081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oubleWave1">
              <a:avLst/>
            </a:prstTxWarp>
            <a:spAutoFit/>
          </a:bodyPr>
          <a:lstStyle/>
          <a:p>
            <a:pPr algn="ctr"/>
            <a:r>
              <a:rPr lang="sr-Cyrl-ME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МАТЕМАТИКА</a:t>
            </a:r>
            <a:endParaRPr lang="sr-Cyrl-C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21" name="Content Placeholder 20" descr="frame-with-happy-kids-blackboard_1308-325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40568" y="0"/>
            <a:ext cx="10441160" cy="6858000"/>
          </a:xfrm>
        </p:spPr>
      </p:pic>
      <p:sp>
        <p:nvSpPr>
          <p:cNvPr id="22" name="TextBox 21"/>
          <p:cNvSpPr txBox="1"/>
          <p:nvPr/>
        </p:nvSpPr>
        <p:spPr>
          <a:xfrm>
            <a:off x="1763688" y="836712"/>
            <a:ext cx="554593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ДИЈЕЉЕЊЕ  РАЗЛИКЕ БРОЈЕМ</a:t>
            </a:r>
          </a:p>
          <a:p>
            <a:pPr algn="ctr"/>
            <a:endParaRPr lang="sr-Cyrl-ME" sz="4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ME" sz="4400" dirty="0" smtClean="0">
                <a:latin typeface="Arial" pitchFamily="34" charset="0"/>
                <a:cs typeface="Arial" pitchFamily="34" charset="0"/>
              </a:rPr>
              <a:t>         </a:t>
            </a:r>
            <a:endParaRPr lang="sr-Cyrl-CS" sz="4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school-district-no-73-blackboard-teacher-clip-art-png-favpng-dGNFdkKGAvmzssnxPvmn33Gg0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12576" y="0"/>
            <a:ext cx="10369152" cy="7029400"/>
          </a:xfrm>
        </p:spPr>
      </p:pic>
      <p:sp>
        <p:nvSpPr>
          <p:cNvPr id="5" name="TextBox 4"/>
          <p:cNvSpPr txBox="1"/>
          <p:nvPr/>
        </p:nvSpPr>
        <p:spPr>
          <a:xfrm>
            <a:off x="251520" y="404664"/>
            <a:ext cx="85689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ME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ДА  ПОНОВИМО:</a:t>
            </a:r>
            <a:r>
              <a:rPr lang="sr-Cyrl-ME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196753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Разлику можемо дијелити на два начина:</a:t>
            </a:r>
            <a:endParaRPr lang="sr-Cyrl-ME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sr-Cyrl-M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sr-Cyrl-ME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</a:t>
            </a:r>
          </a:p>
          <a:p>
            <a:pPr marL="342900" indent="-342900"/>
            <a:endParaRPr lang="sr-Cyrl-ME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sr-Cyrl-C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16832"/>
            <a:ext cx="32784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C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ачин</a:t>
            </a:r>
          </a:p>
          <a:p>
            <a:pPr marL="342900" indent="-342900"/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(30 - 5) : 5 = 25 : 5 = 5</a:t>
            </a:r>
            <a:endParaRPr lang="sr-Cyrl-M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1988840"/>
            <a:ext cx="54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ачин</a:t>
            </a:r>
          </a:p>
          <a:p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(30 – 5)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 : 5 – 5 : 5 = 6 – 1 = 5 </a:t>
            </a:r>
            <a:endParaRPr lang="sr-Cyrl-C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763688" y="2852936"/>
            <a:ext cx="360040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228184" y="2924944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pic>
        <p:nvPicPr>
          <p:cNvPr id="21" name="Picture 20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80528" y="3429000"/>
            <a:ext cx="4410402" cy="3114125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23528" y="3717032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Први начин 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је д</a:t>
            </a:r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а      израчунамо </a:t>
            </a:r>
            <a:r>
              <a:rPr lang="sr-Cyrl-CS" sz="2400" b="1" dirty="0" smtClean="0">
                <a:latin typeface="Arial" pitchFamily="34" charset="0"/>
                <a:cs typeface="Arial" pitchFamily="34" charset="0"/>
              </a:rPr>
              <a:t>р</a:t>
            </a:r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азлику  и подијелимо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бројем.</a:t>
            </a:r>
            <a:endParaRPr lang="sr-Cyrl-C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5" name="Picture 24" descr="images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0944" y="3429000"/>
            <a:ext cx="4933056" cy="3162562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4211960" y="3573016"/>
            <a:ext cx="4680520" cy="2376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sr-Cyrl-ME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руги начин </a:t>
            </a:r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је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да умањеник и умањилац подијелимо бројем,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те добијене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количнике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Cyrl-ME" sz="2400" b="1" dirty="0" smtClean="0">
                <a:latin typeface="Arial" pitchFamily="34" charset="0"/>
                <a:cs typeface="Arial" pitchFamily="34" charset="0"/>
              </a:rPr>
              <a:t>одузмемо.</a:t>
            </a:r>
            <a:endParaRPr lang="sr-Cyrl-CS" sz="2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school-district-no-73-blackboard-teacher-clip-art-png-favpng-dGNFdkKGAvmzssnxPvmn33Gg0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396552" y="0"/>
            <a:ext cx="10153128" cy="6858000"/>
          </a:xfrm>
        </p:spPr>
      </p:pic>
      <p:sp>
        <p:nvSpPr>
          <p:cNvPr id="5" name="TextBox 4"/>
          <p:cNvSpPr txBox="1"/>
          <p:nvPr/>
        </p:nvSpPr>
        <p:spPr>
          <a:xfrm>
            <a:off x="1399819" y="476672"/>
            <a:ext cx="60882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ME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Задаци за понављање:</a:t>
            </a:r>
            <a:endParaRPr lang="sr-Cyrl-CS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10" descr="18146309-illustration-of-kids-studying-with-the-use-of-laptop-notebook-pencil-and-bo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3933056"/>
            <a:ext cx="3419872" cy="240969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51520" y="1340768"/>
            <a:ext cx="764125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Разлику бројева 42 и 21 умањи 7 пута. 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Израчунај на два начина.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9592" y="2420888"/>
            <a:ext cx="4083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(42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21) : 7 = 21 : 7 =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27584" y="3212976"/>
            <a:ext cx="6809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(42 – 21) : 7 = 42 : 7 – 21 : 7 = 6 – 3 = 3 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school-district-no-73-blackboard-teacher-clip-art-png-favpng-dGNFdkKGAvmzssnxPvmn33Gg0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684584" y="0"/>
            <a:ext cx="10369152" cy="7173416"/>
          </a:xfrm>
        </p:spPr>
      </p:pic>
      <p:sp>
        <p:nvSpPr>
          <p:cNvPr id="5" name="TextBox 4"/>
          <p:cNvSpPr txBox="1"/>
          <p:nvPr/>
        </p:nvSpPr>
        <p:spPr>
          <a:xfrm>
            <a:off x="0" y="62068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ME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У башти је било 50 шаргарепа. Газда је извадио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15 шаргарепа. Остатак шаргарепа ће 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подијелити својим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зечевима,  а има их 5. 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Колико ћ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шаргарепа добити сваки зец? 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140968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r-Cyrl-CS" sz="2800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0152" y="2420888"/>
            <a:ext cx="1027294" cy="1052736"/>
          </a:xfrm>
          <a:prstGeom prst="rect">
            <a:avLst/>
          </a:prstGeom>
        </p:spPr>
      </p:pic>
      <p:pic>
        <p:nvPicPr>
          <p:cNvPr id="9" name="Picture 8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40352" y="2204864"/>
            <a:ext cx="1027294" cy="1052736"/>
          </a:xfrm>
          <a:prstGeom prst="rect">
            <a:avLst/>
          </a:prstGeom>
        </p:spPr>
      </p:pic>
      <p:pic>
        <p:nvPicPr>
          <p:cNvPr id="10" name="Picture 9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20272" y="2492896"/>
            <a:ext cx="1027294" cy="1052736"/>
          </a:xfrm>
          <a:prstGeom prst="rect">
            <a:avLst/>
          </a:prstGeom>
        </p:spPr>
      </p:pic>
      <p:pic>
        <p:nvPicPr>
          <p:cNvPr id="11" name="Picture 10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2276872"/>
            <a:ext cx="1027294" cy="1052736"/>
          </a:xfrm>
          <a:prstGeom prst="rect">
            <a:avLst/>
          </a:prstGeom>
        </p:spPr>
      </p:pic>
      <p:pic>
        <p:nvPicPr>
          <p:cNvPr id="12" name="Picture 11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2348880"/>
            <a:ext cx="1027294" cy="1052736"/>
          </a:xfrm>
          <a:prstGeom prst="rect">
            <a:avLst/>
          </a:prstGeom>
        </p:spPr>
      </p:pic>
      <p:pic>
        <p:nvPicPr>
          <p:cNvPr id="13" name="Picture 12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4248" y="3068960"/>
            <a:ext cx="1027294" cy="1052736"/>
          </a:xfrm>
          <a:prstGeom prst="rect">
            <a:avLst/>
          </a:prstGeom>
        </p:spPr>
      </p:pic>
      <p:pic>
        <p:nvPicPr>
          <p:cNvPr id="14" name="Picture 13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36296" y="3068960"/>
            <a:ext cx="1027294" cy="1052736"/>
          </a:xfrm>
          <a:prstGeom prst="rect">
            <a:avLst/>
          </a:prstGeom>
        </p:spPr>
      </p:pic>
      <p:pic>
        <p:nvPicPr>
          <p:cNvPr id="15" name="Picture 14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3068960"/>
            <a:ext cx="1027294" cy="1052736"/>
          </a:xfrm>
          <a:prstGeom prst="rect">
            <a:avLst/>
          </a:prstGeom>
        </p:spPr>
      </p:pic>
      <p:pic>
        <p:nvPicPr>
          <p:cNvPr id="16" name="Picture 15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2708920"/>
            <a:ext cx="1027294" cy="1052736"/>
          </a:xfrm>
          <a:prstGeom prst="rect">
            <a:avLst/>
          </a:prstGeom>
        </p:spPr>
      </p:pic>
      <p:pic>
        <p:nvPicPr>
          <p:cNvPr id="17" name="Picture 16" descr="mrkva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16706" y="2996952"/>
            <a:ext cx="1027294" cy="1052736"/>
          </a:xfrm>
          <a:prstGeom prst="rect">
            <a:avLst/>
          </a:prstGeom>
        </p:spPr>
      </p:pic>
      <p:pic>
        <p:nvPicPr>
          <p:cNvPr id="20" name="Picture 19" descr="zec3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5229200"/>
            <a:ext cx="1375524" cy="1375524"/>
          </a:xfrm>
          <a:prstGeom prst="rect">
            <a:avLst/>
          </a:prstGeom>
        </p:spPr>
      </p:pic>
      <p:pic>
        <p:nvPicPr>
          <p:cNvPr id="21" name="Picture 20" descr="zec3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23928" y="5229200"/>
            <a:ext cx="1375524" cy="1375524"/>
          </a:xfrm>
          <a:prstGeom prst="rect">
            <a:avLst/>
          </a:prstGeom>
        </p:spPr>
      </p:pic>
      <p:pic>
        <p:nvPicPr>
          <p:cNvPr id="22" name="Picture 21" descr="zec3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5229200"/>
            <a:ext cx="1375524" cy="1375524"/>
          </a:xfrm>
          <a:prstGeom prst="rect">
            <a:avLst/>
          </a:prstGeom>
        </p:spPr>
      </p:pic>
      <p:pic>
        <p:nvPicPr>
          <p:cNvPr id="23" name="Picture 22" descr="zec3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5229200"/>
            <a:ext cx="1375524" cy="1375524"/>
          </a:xfrm>
          <a:prstGeom prst="rect">
            <a:avLst/>
          </a:prstGeom>
        </p:spPr>
      </p:pic>
      <p:pic>
        <p:nvPicPr>
          <p:cNvPr id="24" name="Picture 23" descr="zec3(1)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68476" y="5229200"/>
            <a:ext cx="1375524" cy="1375524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539552" y="2636912"/>
            <a:ext cx="4083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(50 – 15) : 5 = 35 : 5 = 7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7544" y="3789040"/>
            <a:ext cx="6801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Сваки зец ће добити </a:t>
            </a:r>
            <a:r>
              <a:rPr lang="sr-Cyrl-BA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sr-Cyrl-ME" sz="28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шаргарепа.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school-district-no-73-blackboard-teacher-clip-art-png-favpng-dGNFdkKGAvmzssnxPvmn33Gg0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540568" y="0"/>
            <a:ext cx="10225136" cy="7245424"/>
          </a:xfrm>
        </p:spPr>
      </p:pic>
      <p:sp>
        <p:nvSpPr>
          <p:cNvPr id="5" name="TextBox 4"/>
          <p:cNvSpPr txBox="1"/>
          <p:nvPr/>
        </p:nvSpPr>
        <p:spPr>
          <a:xfrm>
            <a:off x="-70257" y="980728"/>
            <a:ext cx="921425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3.  Ана је имала 30 КМ и брату је дала 10 КМ. </a:t>
            </a:r>
            <a:endParaRPr lang="sr-Cyrl-ME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За преостали новац је куповала украсне пилиће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 Васкрс. Колико је Ана пилића купила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ако је једно пиле коштало 5 КМ?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 descr="pil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12360" y="2564904"/>
            <a:ext cx="1046555" cy="1058098"/>
          </a:xfrm>
          <a:prstGeom prst="rect">
            <a:avLst/>
          </a:prstGeom>
        </p:spPr>
      </p:pic>
      <p:pic>
        <p:nvPicPr>
          <p:cNvPr id="7" name="Picture 6" descr="pil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6336" y="4077072"/>
            <a:ext cx="1046555" cy="1058098"/>
          </a:xfrm>
          <a:prstGeom prst="rect">
            <a:avLst/>
          </a:prstGeom>
        </p:spPr>
      </p:pic>
      <p:pic>
        <p:nvPicPr>
          <p:cNvPr id="8" name="Picture 7" descr="pil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5517232"/>
            <a:ext cx="1046555" cy="1058098"/>
          </a:xfrm>
          <a:prstGeom prst="rect">
            <a:avLst/>
          </a:prstGeom>
        </p:spPr>
      </p:pic>
      <p:pic>
        <p:nvPicPr>
          <p:cNvPr id="9" name="Picture 8" descr="pil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97445" y="692696"/>
            <a:ext cx="1046555" cy="10580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71600" y="3573016"/>
            <a:ext cx="6611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(30 – 10) : 5 = 30 : 5 – 10 : 5 = 6 – 2 = 4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5085184"/>
            <a:ext cx="716600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Ако је једно пиле коштало 5 КМ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Ана је </a:t>
            </a:r>
          </a:p>
          <a:p>
            <a:r>
              <a:rPr lang="sr-Cyrl-C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упила четворо пилића.</a:t>
            </a:r>
          </a:p>
          <a:p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0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40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40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40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40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0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40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CS"/>
          </a:p>
        </p:txBody>
      </p:sp>
      <p:pic>
        <p:nvPicPr>
          <p:cNvPr id="4" name="Content Placeholder 3" descr="school-district-no-73-blackboard-teacher-clip-art-png-favpng-dGNFdkKGAvmzssnxPvmn33Gg0_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468560" y="0"/>
            <a:ext cx="10081120" cy="7029400"/>
          </a:xfrm>
        </p:spPr>
      </p:pic>
      <p:sp>
        <p:nvSpPr>
          <p:cNvPr id="6" name="TextBox 5"/>
          <p:cNvSpPr txBox="1"/>
          <p:nvPr/>
        </p:nvSpPr>
        <p:spPr>
          <a:xfrm>
            <a:off x="0" y="836712"/>
            <a:ext cx="903604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Бака Мара је припремила 60 јаја како би их </a:t>
            </a:r>
          </a:p>
          <a:p>
            <a:pPr algn="just"/>
            <a:r>
              <a:rPr lang="sr-Cyrl-ME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нашарала за Васкрс, али је ипак кћерки дала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12 јаја за колаче. Остатак је нашарала како би </a:t>
            </a:r>
          </a:p>
          <a:p>
            <a:pPr algn="just"/>
            <a:r>
              <a:rPr lang="sr-Cyrl-ME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подијелила унуцима за Васкрс. Ако бака Мара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има 6 унука колико јаја ће добити сваки од</a:t>
            </a:r>
            <a:endParaRPr lang="en-US" sz="2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њих?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jaj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59624" y="4869160"/>
            <a:ext cx="3384376" cy="176886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1560" y="3789040"/>
            <a:ext cx="4083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(60 – 12) : 6 = 48 : 6 = 8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2" y="4509120"/>
            <a:ext cx="618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ME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Сваки од њих ће добити по 8 јаја.</a:t>
            </a:r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8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15816" y="4653136"/>
            <a:ext cx="34270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r-Cyrl-ME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СРЕЋНО!!! </a:t>
            </a:r>
            <a:endParaRPr lang="sr-Cyrl-CS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4"/>
          <p:cNvSpPr txBox="1"/>
          <p:nvPr/>
        </p:nvSpPr>
        <p:spPr>
          <a:xfrm>
            <a:off x="1259632" y="548680"/>
            <a:ext cx="66091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ME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ЗАДАЦИ ЗА САМОСТАЛАН РАД</a:t>
            </a:r>
            <a:endParaRPr lang="sr-Cyrl-C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5"/>
          <p:cNvSpPr txBox="1"/>
          <p:nvPr/>
        </p:nvSpPr>
        <p:spPr>
          <a:xfrm>
            <a:off x="1835696" y="1052736"/>
            <a:ext cx="554215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/>
            <a:endParaRPr lang="sr-Cyrl-ME" sz="2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 Јован 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има</a:t>
            </a: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32 кликера. Другу </a:t>
            </a:r>
            <a:r>
              <a:rPr lang="sr-Cyrl-ME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је </a:t>
            </a:r>
            <a:r>
              <a:rPr lang="sr-Cyrl-CS" sz="24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ао 12 кликера. </a:t>
            </a:r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 остатак </a:t>
            </a:r>
          </a:p>
          <a:p>
            <a:pPr marL="514350" indent="-514350"/>
            <a:r>
              <a:rPr lang="sr-Cyrl-M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кликера </a:t>
            </a:r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одијели са братом </a:t>
            </a:r>
          </a:p>
          <a:p>
            <a:pPr marL="514350" indent="-514350"/>
            <a:r>
              <a:rPr lang="sr-Cyrl-M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колико ће њему </a:t>
            </a:r>
            <a:r>
              <a:rPr lang="sr-Cyrl-CS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стати?</a:t>
            </a:r>
          </a:p>
          <a:p>
            <a:pPr marL="514350" indent="-514350"/>
            <a:endParaRPr lang="sr-Cyrl-ME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 Састави текст према изразу и одреди његову вриједност:</a:t>
            </a:r>
          </a:p>
          <a:p>
            <a:pPr marL="514350" indent="-514350"/>
            <a:r>
              <a:rPr lang="sr-Cyrl-M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(56-24) : 8 =</a:t>
            </a:r>
          </a:p>
          <a:p>
            <a:pPr marL="514350" indent="-514350"/>
            <a:r>
              <a:rPr lang="sr-Cyrl-M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marL="514350" indent="-514350"/>
            <a:r>
              <a:rPr lang="sr-Cyrl-M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 marL="514350" indent="-514350"/>
            <a:r>
              <a:rPr lang="sr-Cyrl-ME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ME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</a:t>
            </a:r>
          </a:p>
          <a:p>
            <a:pPr marL="514350" indent="-514350"/>
            <a:endParaRPr lang="sr-Cyrl-C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118 -0.15719  0.132 -0.15719  0.011 0  C 0.132 -0.15719  0.132 0.17584  0.011 0.01465  C 0.132 0.17584  -0.118 0.17584  0 0.01465  C -0.118 0.17584  -0.118 -0.15719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407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Suzana</dc:creator>
  <cp:lastModifiedBy>PC</cp:lastModifiedBy>
  <cp:revision>19</cp:revision>
  <dcterms:created xsi:type="dcterms:W3CDTF">2020-04-05T18:47:46Z</dcterms:created>
  <dcterms:modified xsi:type="dcterms:W3CDTF">2020-04-11T15:59:50Z</dcterms:modified>
</cp:coreProperties>
</file>