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3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969C8-AB33-4B56-91F8-439EF2252A4A}" type="datetimeFigureOut">
              <a:rPr lang="sr-Cyrl-RS" smtClean="0"/>
              <a:t>17.03.2020.</a:t>
            </a:fld>
            <a:endParaRPr lang="sr-Cyrl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Cyrl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C04CA-9B86-448B-86A7-C90D3EE2E472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40182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624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36318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0642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9401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7876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83878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9623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11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842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57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9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29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10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01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407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50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85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01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C8061-9ECE-4502-A2BE-992D6DB9C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205" y="2041865"/>
            <a:ext cx="9861761" cy="2130639"/>
          </a:xfrm>
        </p:spPr>
        <p:txBody>
          <a:bodyPr>
            <a:noAutofit/>
          </a:bodyPr>
          <a:lstStyle/>
          <a:p>
            <a:pPr algn="ctr"/>
            <a:r>
              <a:rPr lang="sr-Cyrl-RS" sz="4500" b="1" dirty="0">
                <a:solidFill>
                  <a:srgbClr val="92D050"/>
                </a:solidFill>
              </a:rPr>
              <a:t>СИСТЕМИ ЛИНЕАРНИХ ЈЕДНАЧИНА СА ДВИЈЕ НЕПОЗНАТЕ</a:t>
            </a:r>
          </a:p>
        </p:txBody>
      </p:sp>
    </p:spTree>
    <p:extLst>
      <p:ext uri="{BB962C8B-B14F-4D97-AF65-F5344CB8AC3E}">
        <p14:creationId xmlns:p14="http://schemas.microsoft.com/office/powerpoint/2010/main" val="356224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F1F395-F156-44EF-8B7D-1196052E43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91087" y="3180426"/>
                <a:ext cx="9506505" cy="4309288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sr-Cyrl-RS" sz="2200" dirty="0">
                    <a:solidFill>
                      <a:schemeClr val="tx1"/>
                    </a:solidFill>
                  </a:rPr>
                  <a:t>Једначина која се еквивалентним трансформацијама своди на једначину облика </a:t>
                </a:r>
                <a14:m>
                  <m:oMath xmlns:m="http://schemas.openxmlformats.org/officeDocument/2006/math">
                    <m:r>
                      <a:rPr lang="bs-Latn-BA" sz="2200" b="1" i="1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bs-Latn-BA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bs-Latn-BA" sz="22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sr-Cyrl-RS" sz="2200" dirty="0">
                    <a:solidFill>
                      <a:schemeClr val="tx1"/>
                    </a:solidFill>
                  </a:rPr>
                  <a:t>, гдје су </a:t>
                </a:r>
                <a:r>
                  <a:rPr lang="bs-Latn-BA" sz="2200" i="1" dirty="0"/>
                  <a:t>a</a:t>
                </a:r>
                <a:r>
                  <a:rPr lang="sr-Cyrl-RS" sz="2200" i="1" dirty="0"/>
                  <a:t> и </a:t>
                </a:r>
                <a:r>
                  <a:rPr lang="bs-Latn-BA" sz="2200" i="1" dirty="0"/>
                  <a:t>b</a:t>
                </a:r>
                <a:r>
                  <a:rPr lang="sr-Cyrl-RS" sz="2200" i="1" dirty="0"/>
                  <a:t> </a:t>
                </a:r>
                <a:r>
                  <a:rPr lang="sr-Cyrl-RS" sz="2200" dirty="0"/>
                  <a:t>реални бројеви, зове се </a:t>
                </a:r>
                <a:r>
                  <a:rPr lang="sr-Cyrl-RS" sz="2200" b="1" dirty="0">
                    <a:solidFill>
                      <a:srgbClr val="92D050"/>
                    </a:solidFill>
                  </a:rPr>
                  <a:t>ЛИНЕАРНА ЈЕДНАЧИНА СА ЈЕДНОМ НЕПОЗНАТОМ</a:t>
                </a:r>
                <a:r>
                  <a:rPr lang="sr-Cyrl-RS" sz="2200" i="1" dirty="0"/>
                  <a:t>.</a:t>
                </a:r>
                <a:endParaRPr lang="sr-Cyrl-R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F1F395-F156-44EF-8B7D-1196052E43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1087" y="3180426"/>
                <a:ext cx="9506505" cy="4309288"/>
              </a:xfrm>
              <a:blipFill>
                <a:blip r:embed="rId2"/>
                <a:stretch>
                  <a:fillRect l="-385" t="-990"/>
                </a:stretch>
              </a:blipFill>
            </p:spPr>
            <p:txBody>
              <a:bodyPr/>
              <a:lstStyle/>
              <a:p>
                <a:r>
                  <a:rPr lang="sr-Cyrl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3FFF637-8FD0-496A-982D-989CF667BFF6}"/>
              </a:ext>
            </a:extLst>
          </p:cNvPr>
          <p:cNvSpPr txBox="1"/>
          <p:nvPr/>
        </p:nvSpPr>
        <p:spPr>
          <a:xfrm>
            <a:off x="942511" y="1154096"/>
            <a:ext cx="108559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300" dirty="0">
                <a:solidFill>
                  <a:schemeClr val="bg1"/>
                </a:solidFill>
                <a:latin typeface="+mj-lt"/>
              </a:rPr>
              <a:t>ЛИНЕАРНА ЈЕДНАЧИНА СА ЈЕДНОМ НЕПОЗНАТОМ</a:t>
            </a:r>
          </a:p>
        </p:txBody>
      </p:sp>
    </p:spTree>
    <p:extLst>
      <p:ext uri="{BB962C8B-B14F-4D97-AF65-F5344CB8AC3E}">
        <p14:creationId xmlns:p14="http://schemas.microsoft.com/office/powerpoint/2010/main" val="4122439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81570-2934-4F6E-9F53-21A50161A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089077"/>
            <a:ext cx="10137441" cy="706964"/>
          </a:xfrm>
        </p:spPr>
        <p:txBody>
          <a:bodyPr/>
          <a:lstStyle/>
          <a:p>
            <a:r>
              <a:rPr lang="sr-Cyrl-RS" sz="3400" dirty="0"/>
              <a:t>ЛИНЕАРНА ЈЕДНАЧИНА СА ДВИЈЕ НЕПОЗНАТЕ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181DE1-2D72-4145-B637-A2F52B3380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03500"/>
                <a:ext cx="9267429" cy="3841688"/>
              </a:xfrm>
            </p:spPr>
            <p:txBody>
              <a:bodyPr>
                <a:normAutofit fontScale="92500"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sr-Cyrl-RS" b="1" dirty="0"/>
                  <a:t>Примјер 1</a:t>
                </a:r>
                <a:r>
                  <a:rPr lang="bs-Latn-BA" b="1" dirty="0"/>
                  <a:t>.</a:t>
                </a:r>
              </a:p>
              <a:p>
                <a:pPr marL="0" indent="0">
                  <a:buNone/>
                </a:pPr>
                <a:r>
                  <a:rPr lang="bs-Latn-BA" dirty="0"/>
                  <a:t>  </a:t>
                </a:r>
                <a:r>
                  <a:rPr lang="sr-Cyrl-RS" dirty="0"/>
                  <a:t>У једном одјељењу је 28 ученика</a:t>
                </a:r>
                <a:r>
                  <a:rPr lang="bs-Latn-BA" dirty="0"/>
                  <a:t>. </a:t>
                </a:r>
                <a:r>
                  <a:rPr lang="sr-Cyrl-RS" dirty="0"/>
                  <a:t>Колико има дјечака, а колико дјевојчица</a:t>
                </a:r>
                <a:r>
                  <a:rPr lang="bs-Latn-BA" dirty="0"/>
                  <a:t>?</a:t>
                </a:r>
              </a:p>
              <a:p>
                <a:pPr marL="0" indent="0">
                  <a:buNone/>
                </a:pPr>
                <a:endParaRPr lang="bs-Latn-BA" dirty="0"/>
              </a:p>
              <a:p>
                <a:pPr marL="0" indent="0">
                  <a:buNone/>
                </a:pPr>
                <a:r>
                  <a:rPr lang="bs-Latn-BA" b="1" dirty="0"/>
                  <a:t>      </a:t>
                </a:r>
                <a:r>
                  <a:rPr lang="sr-Cyrl-RS" b="1" dirty="0"/>
                  <a:t>Рјешење</a:t>
                </a:r>
                <a:r>
                  <a:rPr lang="bs-Latn-BA" b="1" dirty="0"/>
                  <a:t>: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:r>
                  <a:rPr lang="sr-Cyrl-RS" dirty="0"/>
                  <a:t>Уведимо ознаке</a:t>
                </a:r>
                <a:r>
                  <a:rPr lang="en-US" dirty="0"/>
                  <a:t>:  </a:t>
                </a:r>
                <a:r>
                  <a:rPr lang="bs-Latn-BA" b="1" dirty="0"/>
                  <a:t>x-</a:t>
                </a:r>
                <a:r>
                  <a:rPr lang="sr-Cyrl-RS" b="1" dirty="0"/>
                  <a:t>дјечаци</a:t>
                </a:r>
                <a:r>
                  <a:rPr lang="en-US" b="1" dirty="0"/>
                  <a:t> </a:t>
                </a:r>
                <a:r>
                  <a:rPr lang="en-US" dirty="0"/>
                  <a:t>,</a:t>
                </a:r>
                <a:r>
                  <a:rPr lang="en-US" b="1" dirty="0"/>
                  <a:t> </a:t>
                </a:r>
                <a:r>
                  <a:rPr lang="bs-Latn-BA" b="1" dirty="0"/>
                  <a:t>y-</a:t>
                </a:r>
                <a:r>
                  <a:rPr lang="sr-Cyrl-RS" b="1" dirty="0"/>
                  <a:t>дјевојчице</a:t>
                </a:r>
                <a:endParaRPr lang="bs-Latn-BA" dirty="0"/>
              </a:p>
              <a:p>
                <a:pPr marL="0" indent="0">
                  <a:buNone/>
                </a:pPr>
                <a:r>
                  <a:rPr lang="bs-Latn-BA" b="1" dirty="0"/>
                  <a:t>	</a:t>
                </a:r>
                <a:r>
                  <a:rPr lang="sr-Cyrl-RS" dirty="0"/>
                  <a:t>Укупан број дјечака и дјевојчица је 28, тј.</a:t>
                </a:r>
                <a:r>
                  <a:rPr lang="bs-Latn-BA" dirty="0"/>
                  <a:t>:</a:t>
                </a:r>
                <a:r>
                  <a:rPr lang="bs-Latn-BA" b="1" dirty="0"/>
                  <a:t> x+y=28</a:t>
                </a:r>
                <a:endParaRPr lang="en-US" b="1" dirty="0"/>
              </a:p>
              <a:p>
                <a:pPr marL="0" indent="0">
                  <a:buNone/>
                </a:pPr>
                <a:endParaRPr lang="bs-Latn-BA" b="1" dirty="0"/>
              </a:p>
              <a:p>
                <a:pPr marL="0" indent="0">
                  <a:buNone/>
                </a:pPr>
                <a:r>
                  <a:rPr lang="bs-Latn-BA" dirty="0"/>
                  <a:t>	</a:t>
                </a:r>
                <a:r>
                  <a:rPr lang="sr-Cyrl-RS" dirty="0">
                    <a:solidFill>
                      <a:srgbClr val="92D050"/>
                    </a:solidFill>
                  </a:rPr>
                  <a:t>РЈЕШЕЊА</a:t>
                </a:r>
                <a:r>
                  <a:rPr lang="bs-Latn-BA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bs-Latn-BA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bs-Latn-B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bs-Latn-BA" b="0" i="1" smtClean="0">
                                <a:latin typeface="Cambria Math" panose="02040503050406030204" pitchFamily="18" charset="0"/>
                              </a:rPr>
                              <m:t>0,28</m:t>
                            </m:r>
                          </m:e>
                        </m:d>
                        <m:r>
                          <a:rPr lang="bs-Latn-B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bs-Latn-B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bs-Latn-BA" b="0" i="1" smtClean="0">
                                <a:latin typeface="Cambria Math" panose="02040503050406030204" pitchFamily="18" charset="0"/>
                              </a:rPr>
                              <m:t>1,27</m:t>
                            </m:r>
                          </m:e>
                        </m:d>
                        <m:r>
                          <a:rPr lang="bs-Latn-B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bs-Latn-B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bs-Latn-BA" b="0" i="1" smtClean="0">
                                <a:latin typeface="Cambria Math" panose="02040503050406030204" pitchFamily="18" charset="0"/>
                              </a:rPr>
                              <m:t>2,26</m:t>
                            </m:r>
                          </m:e>
                        </m:d>
                        <m:r>
                          <a:rPr lang="bs-Latn-B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bs-Latn-B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bs-Latn-BA" b="0" i="1" smtClean="0">
                                <a:latin typeface="Cambria Math" panose="02040503050406030204" pitchFamily="18" charset="0"/>
                              </a:rPr>
                              <m:t>3,25</m:t>
                            </m:r>
                          </m:e>
                        </m:d>
                        <m:r>
                          <a:rPr lang="bs-Latn-BA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d>
                          <m:dPr>
                            <m:ctrlPr>
                              <a:rPr lang="bs-Latn-B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bs-Latn-BA" b="0" i="1" smtClean="0">
                                <a:latin typeface="Cambria Math" panose="02040503050406030204" pitchFamily="18" charset="0"/>
                              </a:rPr>
                              <m:t>25,3</m:t>
                            </m:r>
                          </m:e>
                        </m:d>
                        <m:r>
                          <a:rPr lang="bs-Latn-B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bs-Latn-B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bs-Latn-BA" b="0" i="1" smtClean="0">
                                <a:latin typeface="Cambria Math" panose="02040503050406030204" pitchFamily="18" charset="0"/>
                              </a:rPr>
                              <m:t>26,2</m:t>
                            </m:r>
                          </m:e>
                        </m:d>
                        <m:r>
                          <a:rPr lang="bs-Latn-B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bs-Latn-B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bs-Latn-BA" b="0" i="1" smtClean="0">
                                <a:latin typeface="Cambria Math" panose="02040503050406030204" pitchFamily="18" charset="0"/>
                              </a:rPr>
                              <m:t>27,1</m:t>
                            </m:r>
                          </m:e>
                        </m:d>
                        <m:r>
                          <a:rPr lang="bs-Latn-B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bs-Latn-B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bs-Latn-BA" b="0" i="1" smtClean="0">
                                <a:latin typeface="Cambria Math" panose="02040503050406030204" pitchFamily="18" charset="0"/>
                              </a:rPr>
                              <m:t>28,0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</m:oMath>
                </a14:m>
                <a:endParaRPr lang="bs-Latn-BA" dirty="0"/>
              </a:p>
              <a:p>
                <a:pPr marL="0" indent="0">
                  <a:buNone/>
                </a:pPr>
                <a:endParaRPr lang="bs-Latn-BA" dirty="0"/>
              </a:p>
              <a:p>
                <a:pPr marL="0" indent="0">
                  <a:buNone/>
                </a:pPr>
                <a:r>
                  <a:rPr lang="sr-Cyrl-RS" dirty="0"/>
                  <a:t>ОПШТИ ОБЛИК ЛИНЕАРНЕ ЈЕДНАЧИНЕ СА ДВИЈЕ НЕПОЗНАТЕ</a:t>
                </a:r>
                <a:r>
                  <a:rPr lang="bs-Latn-BA" dirty="0"/>
                  <a:t>: </a:t>
                </a:r>
                <a14:m>
                  <m:oMath xmlns:m="http://schemas.openxmlformats.org/officeDocument/2006/math">
                    <m:r>
                      <a:rPr lang="bs-Latn-BA" b="1" i="1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bs-Latn-BA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bs-Latn-BA" b="1" i="1" smtClean="0">
                        <a:latin typeface="Cambria Math" panose="02040503050406030204" pitchFamily="18" charset="0"/>
                      </a:rPr>
                      <m:t>𝒃𝒚</m:t>
                    </m:r>
                    <m:r>
                      <a:rPr lang="bs-Latn-BA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bs-Latn-BA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bs-Latn-BA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s-Latn-BA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s-Latn-BA" dirty="0"/>
                  <a:t> , </a:t>
                </a:r>
                <a:r>
                  <a:rPr lang="bs-Latn-BA" i="1" dirty="0"/>
                  <a:t>a,b,c</a:t>
                </a:r>
                <a:r>
                  <a:rPr lang="bs-Latn-BA" dirty="0"/>
                  <a:t>  R</a:t>
                </a:r>
                <a:endParaRPr lang="sr-Cyrl-R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181DE1-2D72-4145-B637-A2F52B3380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500"/>
                <a:ext cx="9267429" cy="3841688"/>
              </a:xfrm>
              <a:blipFill>
                <a:blip r:embed="rId2"/>
                <a:stretch>
                  <a:fillRect l="-394" t="-317" b="-1905"/>
                </a:stretch>
              </a:blipFill>
            </p:spPr>
            <p:txBody>
              <a:bodyPr/>
              <a:lstStyle/>
              <a:p>
                <a:r>
                  <a:rPr lang="sr-Cyrl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22E07E2-CD58-4CF3-A0D1-41074950712E}"/>
              </a:ext>
            </a:extLst>
          </p:cNvPr>
          <p:cNvSpPr txBox="1"/>
          <p:nvPr/>
        </p:nvSpPr>
        <p:spPr>
          <a:xfrm>
            <a:off x="1154954" y="5814874"/>
            <a:ext cx="9267429" cy="630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639333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E8372-A317-4852-BB49-A13E08B42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838200"/>
            <a:ext cx="9729068" cy="1077073"/>
          </a:xfrm>
        </p:spPr>
        <p:txBody>
          <a:bodyPr/>
          <a:lstStyle/>
          <a:p>
            <a:r>
              <a:rPr lang="sr-Cyrl-RS" dirty="0"/>
              <a:t>СИСТЕМ ЛИНЕАРНИХ ЈЕДНАЧИНА СА ДВИЈЕ НЕПОЗНАТЕ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F7E5CA-2333-4EDB-A465-745CD58B25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603499"/>
                <a:ext cx="10394894" cy="4045876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sr-Cyrl-RS" b="1" dirty="0"/>
                  <a:t>Примјер 2</a:t>
                </a:r>
                <a:r>
                  <a:rPr lang="bs-Latn-BA" b="1" dirty="0"/>
                  <a:t>.</a:t>
                </a:r>
              </a:p>
              <a:p>
                <a:pPr marL="0" indent="0">
                  <a:buNone/>
                </a:pPr>
                <a:r>
                  <a:rPr lang="sr-Cyrl-RS" dirty="0"/>
                  <a:t>У једном одјељењу је 28 ученика</a:t>
                </a:r>
                <a:r>
                  <a:rPr lang="bs-Latn-BA" dirty="0"/>
                  <a:t>. </a:t>
                </a:r>
                <a:r>
                  <a:rPr lang="sr-Cyrl-RS" dirty="0"/>
                  <a:t>Број дјечака је за 2 већи од броја дјевојчица.</a:t>
                </a:r>
                <a:r>
                  <a:rPr lang="bs-Latn-BA" dirty="0"/>
                  <a:t> </a:t>
                </a:r>
                <a:r>
                  <a:rPr lang="sr-Cyrl-RS" dirty="0"/>
                  <a:t>Колико има дјечака, а колико дјевојчица</a:t>
                </a:r>
                <a:r>
                  <a:rPr lang="bs-Latn-BA" dirty="0"/>
                  <a:t>?</a:t>
                </a:r>
              </a:p>
              <a:p>
                <a:pPr marL="0" indent="0">
                  <a:buNone/>
                </a:pPr>
                <a:endParaRPr lang="bs-Latn-BA" b="1" dirty="0"/>
              </a:p>
              <a:p>
                <a:pPr marL="0" indent="0">
                  <a:buNone/>
                </a:pPr>
                <a:r>
                  <a:rPr lang="bs-Latn-BA" b="1" dirty="0"/>
                  <a:t>     </a:t>
                </a:r>
                <a:r>
                  <a:rPr lang="sr-Cyrl-RS" b="1" dirty="0"/>
                  <a:t>Рјешење</a:t>
                </a:r>
                <a:r>
                  <a:rPr lang="bs-Latn-BA" b="1" dirty="0"/>
                  <a:t>:</a:t>
                </a:r>
              </a:p>
              <a:p>
                <a:pPr marL="0" indent="0">
                  <a:buNone/>
                </a:pPr>
                <a:r>
                  <a:rPr lang="bs-Latn-BA" dirty="0"/>
                  <a:t>   </a:t>
                </a:r>
                <a:r>
                  <a:rPr lang="sr-Cyrl-RS" dirty="0"/>
                  <a:t>Уведимо ознаке</a:t>
                </a:r>
                <a:r>
                  <a:rPr lang="bs-Latn-BA" dirty="0"/>
                  <a:t>: </a:t>
                </a:r>
                <a:r>
                  <a:rPr lang="bs-Latn-BA" b="1" dirty="0"/>
                  <a:t>x-</a:t>
                </a:r>
                <a:r>
                  <a:rPr lang="sr-Cyrl-RS" b="1" dirty="0"/>
                  <a:t>дјечаци</a:t>
                </a:r>
                <a:r>
                  <a:rPr lang="en-US" b="1" dirty="0"/>
                  <a:t> </a:t>
                </a:r>
                <a:r>
                  <a:rPr lang="en-US" dirty="0"/>
                  <a:t>,</a:t>
                </a:r>
                <a:r>
                  <a:rPr lang="en-US" b="1" dirty="0"/>
                  <a:t> </a:t>
                </a:r>
                <a:r>
                  <a:rPr lang="bs-Latn-BA" b="1" dirty="0"/>
                  <a:t>y-</a:t>
                </a:r>
                <a:r>
                  <a:rPr lang="sr-Cyrl-RS" b="1" dirty="0"/>
                  <a:t>дјевојчице</a:t>
                </a:r>
                <a:endParaRPr lang="bs-Latn-BA" b="1" dirty="0"/>
              </a:p>
              <a:p>
                <a:pPr marL="0" indent="0">
                  <a:buNone/>
                </a:pPr>
                <a:r>
                  <a:rPr lang="bs-Latn-BA" b="1" dirty="0"/>
                  <a:t>				</a:t>
                </a:r>
                <a14:m>
                  <m:oMath xmlns:m="http://schemas.openxmlformats.org/officeDocument/2006/math">
                    <m:r>
                      <a:rPr lang="bs-Latn-B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bs-Latn-B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bs-Latn-B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bs-Latn-BA" b="0" i="1" smtClean="0">
                        <a:latin typeface="Cambria Math" panose="02040503050406030204" pitchFamily="18" charset="0"/>
                      </a:rPr>
                      <m:t>=28</m:t>
                    </m:r>
                  </m:oMath>
                </a14:m>
                <a:endParaRPr lang="bs-Latn-BA" dirty="0"/>
              </a:p>
              <a:p>
                <a:pPr marL="0" indent="0">
                  <a:buNone/>
                </a:pPr>
                <a:r>
                  <a:rPr lang="bs-Latn-BA" dirty="0"/>
                  <a:t>				</a:t>
                </a:r>
                <a14:m>
                  <m:oMath xmlns:m="http://schemas.openxmlformats.org/officeDocument/2006/math">
                    <m:r>
                      <a:rPr lang="bs-Latn-B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bs-Latn-BA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bs-Latn-B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bs-Latn-BA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bs-Latn-BA" b="0" dirty="0"/>
                  <a:t>		</a:t>
                </a:r>
                <a:r>
                  <a:rPr lang="bs-Latn-BA" b="1" dirty="0"/>
                  <a:t>       </a:t>
                </a:r>
                <a:r>
                  <a:rPr lang="sr-Cyrl-RS" b="1" dirty="0">
                    <a:solidFill>
                      <a:srgbClr val="92D050"/>
                    </a:solidFill>
                  </a:rPr>
                  <a:t>СИСТЕМ ЛИНЕАРНИХ ЈЕДНАЧИНА СА 2 НЕПОЗНАТЕ</a:t>
                </a:r>
                <a:endParaRPr lang="bs-Latn-BA" b="1" dirty="0"/>
              </a:p>
              <a:p>
                <a:pPr marL="0" indent="0">
                  <a:buNone/>
                </a:pPr>
                <a:r>
                  <a:rPr lang="bs-Latn-BA" dirty="0"/>
                  <a:t>		</a:t>
                </a:r>
              </a:p>
              <a:p>
                <a:pPr marL="0" indent="0">
                  <a:buNone/>
                </a:pPr>
                <a:r>
                  <a:rPr lang="bs-Latn-BA" dirty="0"/>
                  <a:t>	</a:t>
                </a:r>
                <a:r>
                  <a:rPr lang="sr-Cyrl-RS" dirty="0">
                    <a:solidFill>
                      <a:srgbClr val="92D050"/>
                    </a:solidFill>
                  </a:rPr>
                  <a:t>РЈЕШЕЊЕ</a:t>
                </a:r>
                <a:r>
                  <a:rPr lang="bs-Latn-BA" dirty="0">
                    <a:solidFill>
                      <a:schemeClr val="tx1"/>
                    </a:solidFill>
                  </a:rPr>
                  <a:t>: (15,13)</a:t>
                </a:r>
              </a:p>
              <a:p>
                <a:pPr marL="0" indent="0">
                  <a:buNone/>
                </a:pPr>
                <a:r>
                  <a:rPr lang="bs-Latn-BA" dirty="0">
                    <a:solidFill>
                      <a:schemeClr val="tx1"/>
                    </a:solidFill>
                  </a:rPr>
                  <a:t>	</a:t>
                </a:r>
                <a:r>
                  <a:rPr lang="sr-Cyrl-RS" dirty="0">
                    <a:solidFill>
                      <a:srgbClr val="92D050"/>
                    </a:solidFill>
                  </a:rPr>
                  <a:t>ПРОВЈЕРА</a:t>
                </a:r>
                <a:r>
                  <a:rPr lang="bs-Latn-BA" dirty="0">
                    <a:solidFill>
                      <a:schemeClr val="tx1"/>
                    </a:solidFill>
                  </a:rPr>
                  <a:t>:  15+13=28</a:t>
                </a:r>
              </a:p>
              <a:p>
                <a:pPr marL="0" indent="0">
                  <a:buNone/>
                </a:pPr>
                <a:r>
                  <a:rPr lang="bs-Latn-BA" dirty="0">
                    <a:solidFill>
                      <a:schemeClr val="tx1"/>
                    </a:solidFill>
                  </a:rPr>
                  <a:t>			       15-13=2</a:t>
                </a:r>
                <a:endParaRPr lang="bs-Latn-BA" dirty="0">
                  <a:solidFill>
                    <a:srgbClr val="92D050"/>
                  </a:solidFill>
                </a:endParaRPr>
              </a:p>
              <a:p>
                <a:pPr marL="0" indent="0">
                  <a:buNone/>
                </a:pPr>
                <a:endParaRPr lang="bs-Latn-B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bs-Latn-BA" dirty="0">
                  <a:solidFill>
                    <a:srgbClr val="92D050"/>
                  </a:solidFill>
                </a:endParaRPr>
              </a:p>
              <a:p>
                <a:pPr marL="0" indent="0">
                  <a:buNone/>
                </a:pPr>
                <a:endParaRPr lang="bs-Latn-BA" b="0" dirty="0"/>
              </a:p>
              <a:p>
                <a:pPr marL="0" indent="0">
                  <a:buNone/>
                </a:pPr>
                <a:endParaRPr lang="bs-Latn-BA" b="0" u="sng" dirty="0"/>
              </a:p>
              <a:p>
                <a:pPr marL="0" indent="0">
                  <a:buNone/>
                </a:pPr>
                <a:endParaRPr lang="bs-Latn-BA" dirty="0"/>
              </a:p>
              <a:p>
                <a:pPr marL="0" indent="0">
                  <a:buNone/>
                </a:pPr>
                <a:endParaRPr lang="bs-Latn-BA" dirty="0"/>
              </a:p>
              <a:p>
                <a:pPr marL="0" indent="0">
                  <a:buNone/>
                </a:pPr>
                <a:endParaRPr lang="bs-Latn-BA" dirty="0"/>
              </a:p>
              <a:p>
                <a:pPr marL="0" indent="0">
                  <a:buNone/>
                </a:pPr>
                <a:endParaRPr lang="sr-Cyrl-RS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F7E5CA-2333-4EDB-A465-745CD58B25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603499"/>
                <a:ext cx="10394894" cy="4045876"/>
              </a:xfrm>
              <a:blipFill>
                <a:blip r:embed="rId2"/>
                <a:stretch>
                  <a:fillRect l="-352" t="-1657"/>
                </a:stretch>
              </a:blipFill>
            </p:spPr>
            <p:txBody>
              <a:bodyPr/>
              <a:lstStyle/>
              <a:p>
                <a:r>
                  <a:rPr lang="sr-Cyrl-R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A41E13-F28A-4B13-BE2F-982F42A2BFCC}"/>
              </a:ext>
            </a:extLst>
          </p:cNvPr>
          <p:cNvCxnSpPr/>
          <p:nvPr/>
        </p:nvCxnSpPr>
        <p:spPr>
          <a:xfrm>
            <a:off x="2752078" y="5175682"/>
            <a:ext cx="16246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092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08626-698D-4A54-AAE2-2434F81F9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СИСТЕМ ЛИНЕАРНИХ ЈЕДНАЧИНА СА ДВИЈЕ НЕПОЗНАТЕ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822AA5-1CAC-46F6-8CEB-5D30A3C82A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603500"/>
                <a:ext cx="9152020" cy="3416300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sr-Cyrl-RS" b="1" dirty="0"/>
                  <a:t>ОПШТИ ОБЛИК СИСТЕМА ЛИНЕАРНИХ ЈЕДНАЧИНА СА ДВИЈЕ НЕПОЗНАТЕ</a:t>
                </a:r>
                <a:r>
                  <a:rPr lang="bs-Latn-BA" b="1" dirty="0"/>
                  <a:t>:</a:t>
                </a:r>
              </a:p>
              <a:p>
                <a:pPr marL="0" indent="0">
                  <a:buNone/>
                </a:pPr>
                <a:endParaRPr lang="bs-Latn-BA" b="1" dirty="0"/>
              </a:p>
              <a:p>
                <a:pPr marL="0" indent="0" algn="ctr">
                  <a:buNone/>
                </a:pPr>
                <a:r>
                  <a:rPr lang="bs-Latn-BA" b="1" dirty="0"/>
                  <a:t> </a:t>
                </a:r>
                <a14:m>
                  <m:oMath xmlns:m="http://schemas.openxmlformats.org/officeDocument/2006/math">
                    <m:r>
                      <a:rPr lang="bs-Latn-BA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bs-Latn-BA" b="1" i="1" baseline="-2500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bs-Latn-BA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bs-Latn-BA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bs-Latn-BA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baseline="-2500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bs-Latn-BA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bs-Latn-BA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bs-Latn-BA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baseline="-25000" dirty="0"/>
                  <a:t>1</a:t>
                </a:r>
                <a:endParaRPr lang="bs-Latn-BA" b="1" baseline="-25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bs-Latn-BA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s-Latn-BA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 baseline="-2500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bs-Latn-BA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bs-Latn-BA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bs-Latn-BA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b="1" i="1" baseline="-2500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bs-Latn-BA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bs-Latn-BA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s-Latn-BA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baseline="-25000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baseline="-25000" dirty="0"/>
              </a:p>
              <a:p>
                <a:pPr marL="0" indent="0" algn="ctr">
                  <a:buNone/>
                </a:pPr>
                <a:endParaRPr lang="en-US" baseline="-25000" dirty="0"/>
              </a:p>
              <a:p>
                <a:pPr marL="0" indent="0" algn="ctr">
                  <a:buNone/>
                </a:pPr>
                <a:r>
                  <a:rPr lang="en-US" baseline="-25000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s-Latn-BA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bs-Latn-BA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i="1" baseline="-25000" dirty="0"/>
                      <m:t>,</m:t>
                    </m:r>
                    <m:r>
                      <m:rPr>
                        <m:nor/>
                      </m:rPr>
                      <a:rPr lang="bs-Latn-BA" i="1" dirty="0"/>
                      <m:t> </m:t>
                    </m:r>
                    <m:r>
                      <a:rPr lang="bs-Latn-BA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i="1" baseline="-25000" dirty="0"/>
                      <m:t>,</m:t>
                    </m:r>
                    <m:r>
                      <m:rPr>
                        <m:nor/>
                      </m:rPr>
                      <a:rPr lang="bs-Latn-BA" i="1" dirty="0"/>
                      <m:t> </m:t>
                    </m:r>
                    <m:r>
                      <a:rPr lang="bs-Latn-BA" i="1">
                        <a:latin typeface="Cambria Math" panose="02040503050406030204" pitchFamily="18" charset="0"/>
                      </a:rPr>
                      <m:t>𝑐</m:t>
                    </m:r>
                    <m:r>
                      <m:rPr>
                        <m:nor/>
                      </m:rPr>
                      <a:rPr lang="en-US" i="1" baseline="-25000" dirty="0"/>
                      <m:t>1,</m:t>
                    </m:r>
                    <m:r>
                      <m:rPr>
                        <m:nor/>
                      </m:rPr>
                      <a:rPr lang="bs-Latn-BA" i="1" dirty="0"/>
                      <m:t> </m:t>
                    </m:r>
                    <m:r>
                      <a:rPr lang="bs-Latn-BA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i="1" baseline="-25000" dirty="0"/>
                      <m:t>,</m:t>
                    </m:r>
                    <m:r>
                      <m:rPr>
                        <m:nor/>
                      </m:rPr>
                      <a:rPr lang="bs-Latn-BA" i="1" dirty="0"/>
                      <m:t> </m:t>
                    </m:r>
                    <m:r>
                      <a:rPr lang="bs-Latn-BA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i="1" baseline="-25000" dirty="0"/>
                      <m:t>,</m:t>
                    </m:r>
                    <m:r>
                      <m:rPr>
                        <m:nor/>
                      </m:rPr>
                      <a:rPr lang="bs-Latn-BA" i="1" dirty="0"/>
                      <m:t> </m:t>
                    </m:r>
                    <m:r>
                      <a:rPr lang="bs-Latn-BA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i="1" dirty="0">
                        <a:latin typeface="Century Gothic" panose="020B0502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Century Gothic" panose="020B0502020202020204" pitchFamily="34" charset="0"/>
                      </a:rPr>
                      <m:t></m:t>
                    </m:r>
                    <m:r>
                      <m:rPr>
                        <m:nor/>
                      </m:rPr>
                      <a:rPr lang="en-US" dirty="0">
                        <a:latin typeface="Century Gothic" panose="020B0502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Century Gothic" panose="020B0502020202020204" pitchFamily="34" charset="0"/>
                      </a:rPr>
                      <m:t>R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822AA5-1CAC-46F6-8CEB-5D30A3C82A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603500"/>
                <a:ext cx="9152020" cy="3416300"/>
              </a:xfrm>
              <a:blipFill>
                <a:blip r:embed="rId2"/>
                <a:stretch>
                  <a:fillRect l="-133" t="-891"/>
                </a:stretch>
              </a:blipFill>
            </p:spPr>
            <p:txBody>
              <a:bodyPr/>
              <a:lstStyle/>
              <a:p>
                <a:r>
                  <a:rPr lang="sr-Cyrl-R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FA5C71-332B-4500-B995-A245065B069A}"/>
              </a:ext>
            </a:extLst>
          </p:cNvPr>
          <p:cNvCxnSpPr/>
          <p:nvPr/>
        </p:nvCxnSpPr>
        <p:spPr>
          <a:xfrm>
            <a:off x="4678533" y="4101484"/>
            <a:ext cx="16956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C65A84B-D469-42B6-89B6-B6BAD5C9873D}"/>
              </a:ext>
            </a:extLst>
          </p:cNvPr>
          <p:cNvSpPr txBox="1"/>
          <p:nvPr/>
        </p:nvSpPr>
        <p:spPr>
          <a:xfrm>
            <a:off x="2543453" y="3316919"/>
            <a:ext cx="7661429" cy="176998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sr-Cyrl-R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B0C3FB-68FF-47BA-8335-4F1F19E6DC5D}"/>
              </a:ext>
            </a:extLst>
          </p:cNvPr>
          <p:cNvCxnSpPr/>
          <p:nvPr/>
        </p:nvCxnSpPr>
        <p:spPr>
          <a:xfrm>
            <a:off x="6374168" y="4101484"/>
            <a:ext cx="4083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347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BB87-4C5D-42F2-B081-CD792AC95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МЕТОДЕ РЈЕШАВАЊА СИСТЕМА ЛИНЕАРНИХ ЈЕДНАЧИНА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A82D3-777E-4268-A7DF-A64E2B3DB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3127283"/>
            <a:ext cx="8761412" cy="34163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r-Cyrl-RS" sz="2200" dirty="0"/>
              <a:t>Графичка метода</a:t>
            </a:r>
            <a:endParaRPr lang="sr-Latn-BA" sz="2200" dirty="0"/>
          </a:p>
          <a:p>
            <a:pPr>
              <a:buFont typeface="Wingdings" panose="05000000000000000000" pitchFamily="2" charset="2"/>
              <a:buChar char="v"/>
            </a:pPr>
            <a:r>
              <a:rPr lang="sr-Cyrl-RS" sz="2200" dirty="0"/>
              <a:t>Метода супротних коефицијената</a:t>
            </a:r>
            <a:endParaRPr lang="sr-Latn-BA" sz="2200" dirty="0"/>
          </a:p>
          <a:p>
            <a:pPr>
              <a:buFont typeface="Wingdings" panose="05000000000000000000" pitchFamily="2" charset="2"/>
              <a:buChar char="v"/>
            </a:pPr>
            <a:r>
              <a:rPr lang="sr-Cyrl-RS" sz="2200" dirty="0"/>
              <a:t>Метода замјене (супституције)</a:t>
            </a:r>
            <a:endParaRPr lang="sr-Latn-BA" sz="2200" dirty="0"/>
          </a:p>
          <a:p>
            <a:pPr marL="0" indent="0">
              <a:buNone/>
            </a:pPr>
            <a:endParaRPr lang="sr-Cyrl-RS" sz="2200" dirty="0"/>
          </a:p>
        </p:txBody>
      </p:sp>
    </p:spTree>
    <p:extLst>
      <p:ext uri="{BB962C8B-B14F-4D97-AF65-F5344CB8AC3E}">
        <p14:creationId xmlns:p14="http://schemas.microsoft.com/office/powerpoint/2010/main" val="2657098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78706-4F8A-48F4-B3FB-844FAF20F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7A2DD-2BDA-4EF0-85C9-9D14B2DE0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r-Cyrl-RS" b="1" dirty="0"/>
              <a:t>Примјер 3</a:t>
            </a:r>
            <a:r>
              <a:rPr lang="sr-Latn-BA" b="1" dirty="0"/>
              <a:t>.</a:t>
            </a:r>
          </a:p>
          <a:p>
            <a:pPr marL="0" indent="0">
              <a:buNone/>
            </a:pPr>
            <a:r>
              <a:rPr lang="sr-Latn-BA" dirty="0"/>
              <a:t> </a:t>
            </a:r>
            <a:r>
              <a:rPr lang="sr-Cyrl-RS" dirty="0"/>
              <a:t>Ријеши систем графичком методом</a:t>
            </a:r>
            <a:r>
              <a:rPr lang="sr-Latn-BA" dirty="0"/>
              <a:t>:</a:t>
            </a:r>
          </a:p>
          <a:p>
            <a:pPr marL="0" indent="0">
              <a:buNone/>
            </a:pPr>
            <a:r>
              <a:rPr lang="sr-Latn-BA" dirty="0"/>
              <a:t>							</a:t>
            </a:r>
            <a:endParaRPr lang="sr-Cyrl-R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3B24FB-E5C8-4430-83B3-EB5C1F613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345" y="3812593"/>
            <a:ext cx="4052128" cy="2688566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3B00012-0C43-44CA-AA8E-121CC0495CA4}"/>
                  </a:ext>
                </a:extLst>
              </p:cNvPr>
              <p:cNvSpPr txBox="1"/>
              <p:nvPr/>
            </p:nvSpPr>
            <p:spPr>
              <a:xfrm>
                <a:off x="5207300" y="2963733"/>
                <a:ext cx="463414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sr-Latn-BA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BA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r-Latn-BA" i="1"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sr-Latn-BA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sr-Latn-BA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sr-Latn-BA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r-Latn-BA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r-Latn-BA" i="1"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sr-Latn-BA" dirty="0"/>
              </a:p>
              <a:p>
                <a:r>
                  <a:rPr lang="sr-Latn-BA" dirty="0"/>
                  <a:t>			 </a:t>
                </a:r>
                <a:endParaRPr lang="sr-Latn-BA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r-Latn-BA" i="1" baseline="-250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sr-Latn-BA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sr-Latn-BA" i="1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sr-Latn-BA" dirty="0"/>
              </a:p>
              <a:p>
                <a:r>
                  <a:rPr lang="sr-Latn-BA" dirty="0"/>
                  <a:t> 	                    </a:t>
                </a:r>
                <a14:m>
                  <m:oMath xmlns:m="http://schemas.openxmlformats.org/officeDocument/2006/math">
                    <m:r>
                      <a:rPr lang="sr-Latn-BA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sr-Latn-BA" i="1" baseline="-25000">
                        <a:latin typeface="Cambria Math" panose="02040503050406030204" pitchFamily="18" charset="0"/>
                      </a:rPr>
                      <m:t>2</m:t>
                    </m:r>
                    <m:r>
                      <a:rPr lang="sr-Latn-BA" i="1">
                        <a:latin typeface="Cambria Math" panose="02040503050406030204" pitchFamily="18" charset="0"/>
                      </a:rPr>
                      <m:t>=−2</m:t>
                    </m:r>
                    <m:r>
                      <a:rPr lang="sr-Latn-BA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BA" i="1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sr-Cyrl-R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3B00012-0C43-44CA-AA8E-121CC0495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300" y="2963733"/>
                <a:ext cx="4634144" cy="1477328"/>
              </a:xfrm>
              <a:prstGeom prst="rect">
                <a:avLst/>
              </a:prstGeom>
              <a:blipFill>
                <a:blip r:embed="rId3"/>
                <a:stretch>
                  <a:fillRect b="-1646"/>
                </a:stretch>
              </a:blipFill>
            </p:spPr>
            <p:txBody>
              <a:bodyPr/>
              <a:lstStyle/>
              <a:p>
                <a:r>
                  <a:rPr lang="sr-Cyrl-R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55FF0A-8841-47E1-AD0C-B0624A162498}"/>
              </a:ext>
            </a:extLst>
          </p:cNvPr>
          <p:cNvCxnSpPr/>
          <p:nvPr/>
        </p:nvCxnSpPr>
        <p:spPr>
          <a:xfrm>
            <a:off x="6472371" y="3622498"/>
            <a:ext cx="22371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7C42FF0-5BF3-4AF7-AA17-841B7A1528B8}"/>
              </a:ext>
            </a:extLst>
          </p:cNvPr>
          <p:cNvCxnSpPr>
            <a:cxnSpLocks/>
          </p:cNvCxnSpPr>
          <p:nvPr/>
        </p:nvCxnSpPr>
        <p:spPr>
          <a:xfrm>
            <a:off x="6405785" y="4441061"/>
            <a:ext cx="23703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276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D3183-90B7-41AA-A34D-EE9A4F7BF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4CB6D-7B9B-4C82-8221-7B415A027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r-Cyrl-RS" b="1" dirty="0"/>
              <a:t>Примјер 4</a:t>
            </a:r>
            <a:r>
              <a:rPr lang="sr-Latn-BA" b="1" dirty="0"/>
              <a:t>.</a:t>
            </a:r>
          </a:p>
          <a:p>
            <a:pPr marL="0" indent="0">
              <a:buNone/>
            </a:pPr>
            <a:r>
              <a:rPr lang="sr-Latn-BA" b="1" dirty="0"/>
              <a:t> </a:t>
            </a:r>
            <a:r>
              <a:rPr lang="sr-Cyrl-RS" dirty="0"/>
              <a:t>Ријеши систем графичком методом</a:t>
            </a:r>
            <a:r>
              <a:rPr lang="sr-Latn-BA" dirty="0"/>
              <a:t>:</a:t>
            </a:r>
          </a:p>
          <a:p>
            <a:pPr marL="0" indent="0">
              <a:buNone/>
            </a:pPr>
            <a:endParaRPr lang="sr-Cyrl-R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9CC28C-0396-4AC6-A563-13D8C29D03B1}"/>
                  </a:ext>
                </a:extLst>
              </p:cNvPr>
              <p:cNvSpPr txBox="1"/>
              <p:nvPr/>
            </p:nvSpPr>
            <p:spPr>
              <a:xfrm>
                <a:off x="4705164" y="3018408"/>
                <a:ext cx="484128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sr-Latn-BA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sr-Latn-BA" b="0" dirty="0"/>
              </a:p>
              <a:p>
                <a:endParaRPr lang="sr-Latn-BA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r-Latn-BA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sr-Latn-BA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r-Latn-BA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sr-Cyrl-R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9CC28C-0396-4AC6-A563-13D8C29D0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164" y="3018408"/>
                <a:ext cx="4841289" cy="1477328"/>
              </a:xfrm>
              <a:prstGeom prst="rect">
                <a:avLst/>
              </a:prstGeom>
              <a:blipFill>
                <a:blip r:embed="rId2"/>
                <a:stretch>
                  <a:fillRect b="-2066"/>
                </a:stretch>
              </a:blipFill>
            </p:spPr>
            <p:txBody>
              <a:bodyPr/>
              <a:lstStyle/>
              <a:p>
                <a:r>
                  <a:rPr lang="sr-Cyrl-R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300F78-F2C7-4E19-821A-9B356F03A68D}"/>
              </a:ext>
            </a:extLst>
          </p:cNvPr>
          <p:cNvCxnSpPr/>
          <p:nvPr/>
        </p:nvCxnSpPr>
        <p:spPr>
          <a:xfrm>
            <a:off x="5962833" y="3757072"/>
            <a:ext cx="23259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71F9A7-5D54-4D94-8D6D-6E26C8C8510C}"/>
              </a:ext>
            </a:extLst>
          </p:cNvPr>
          <p:cNvCxnSpPr>
            <a:cxnSpLocks/>
          </p:cNvCxnSpPr>
          <p:nvPr/>
        </p:nvCxnSpPr>
        <p:spPr>
          <a:xfrm>
            <a:off x="5971711" y="4595736"/>
            <a:ext cx="23170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EABE442-5ABE-402B-A63A-D755A95A9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019" y="3757072"/>
            <a:ext cx="4056238" cy="27848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7870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23CC2-E6F0-4A75-8B1C-33B18E166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9F32A-F74C-4F17-A1C7-C266E3C13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r-Cyrl-RS" b="1" dirty="0"/>
              <a:t>Примјер 5</a:t>
            </a:r>
            <a:r>
              <a:rPr lang="sr-Latn-BA" b="1" dirty="0"/>
              <a:t>.</a:t>
            </a:r>
          </a:p>
          <a:p>
            <a:pPr marL="0" indent="0">
              <a:buNone/>
            </a:pPr>
            <a:r>
              <a:rPr lang="sr-Latn-BA" b="1" dirty="0"/>
              <a:t> </a:t>
            </a:r>
            <a:r>
              <a:rPr lang="sr-Cyrl-RS" dirty="0"/>
              <a:t>Ријеши систем графичком методом</a:t>
            </a:r>
            <a:r>
              <a:rPr lang="sr-Latn-BA" dirty="0"/>
              <a:t>:</a:t>
            </a:r>
          </a:p>
          <a:p>
            <a:pPr marL="0" indent="0">
              <a:buNone/>
            </a:pPr>
            <a:endParaRPr lang="sr-Latn-BA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7C1487-3DFD-4308-8725-D90030CC7FCB}"/>
                  </a:ext>
                </a:extLst>
              </p:cNvPr>
              <p:cNvSpPr txBox="1"/>
              <p:nvPr/>
            </p:nvSpPr>
            <p:spPr>
              <a:xfrm>
                <a:off x="4607520" y="2994818"/>
                <a:ext cx="5308846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sr-Latn-BA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sr-Latn-BA" b="0" dirty="0"/>
              </a:p>
              <a:p>
                <a:r>
                  <a:rPr lang="sr-Latn-BA" dirty="0"/>
                  <a:t>                           </a:t>
                </a:r>
              </a:p>
              <a:p>
                <a:r>
                  <a:rPr lang="sr-Latn-BA" dirty="0"/>
                  <a:t>                          	   </a:t>
                </a:r>
                <a14:m>
                  <m:oMath xmlns:m="http://schemas.openxmlformats.org/officeDocument/2006/math">
                    <m:r>
                      <a:rPr lang="sr-Latn-BA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sr-Latn-BA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sr-Latn-BA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BA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sr-Cyrl-RS" dirty="0"/>
              </a:p>
              <a:p>
                <a:r>
                  <a:rPr lang="sr-Latn-BA" dirty="0"/>
                  <a:t>                          	   </a:t>
                </a:r>
                <a14:m>
                  <m:oMath xmlns:m="http://schemas.openxmlformats.org/officeDocument/2006/math">
                    <m:r>
                      <a:rPr lang="sr-Latn-BA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sr-Latn-BA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sr-Latn-BA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BA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sr-Latn-BA" dirty="0"/>
              </a:p>
              <a:p>
                <a:r>
                  <a:rPr lang="sr-Latn-BA" dirty="0"/>
                  <a:t>    </a:t>
                </a:r>
                <a:endParaRPr lang="sr-Cyrl-RS" dirty="0"/>
              </a:p>
              <a:p>
                <a:endParaRPr lang="sr-Latn-BA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7C1487-3DFD-4308-8725-D90030CC7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520" y="2994818"/>
                <a:ext cx="5308846" cy="20313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Cyrl-R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9E439D-4385-4F3C-B3E6-B90182FB56F4}"/>
              </a:ext>
            </a:extLst>
          </p:cNvPr>
          <p:cNvCxnSpPr/>
          <p:nvPr/>
        </p:nvCxnSpPr>
        <p:spPr>
          <a:xfrm>
            <a:off x="6209930" y="3766863"/>
            <a:ext cx="23170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A84E49-68D7-46C5-910E-394E37A7B8AE}"/>
              </a:ext>
            </a:extLst>
          </p:cNvPr>
          <p:cNvCxnSpPr>
            <a:cxnSpLocks/>
          </p:cNvCxnSpPr>
          <p:nvPr/>
        </p:nvCxnSpPr>
        <p:spPr>
          <a:xfrm>
            <a:off x="6209930" y="4603068"/>
            <a:ext cx="23880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BC1A9BE-514C-4EDF-933E-74C9B9F97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954" y="3793664"/>
            <a:ext cx="4313691" cy="27584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31659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126</TotalTime>
  <Words>403</Words>
  <Application>Microsoft Office PowerPoint</Application>
  <PresentationFormat>Widescreen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 Math</vt:lpstr>
      <vt:lpstr>Century Gothic</vt:lpstr>
      <vt:lpstr>Wingdings</vt:lpstr>
      <vt:lpstr>Wingdings 3</vt:lpstr>
      <vt:lpstr>Ion Boardroom</vt:lpstr>
      <vt:lpstr>СИСТЕМИ ЛИНЕАРНИХ ЈЕДНАЧИНА СА ДВИЈЕ НЕПОЗНАТЕ</vt:lpstr>
      <vt:lpstr>PowerPoint Presentation</vt:lpstr>
      <vt:lpstr>ЛИНЕАРНА ЈЕДНАЧИНА СА ДВИЈЕ НЕПОЗНАТЕ</vt:lpstr>
      <vt:lpstr>СИСТЕМ ЛИНЕАРНИХ ЈЕДНАЧИНА СА ДВИЈЕ НЕПОЗНАТЕ</vt:lpstr>
      <vt:lpstr>СИСТЕМ ЛИНЕАРНИХ ЈЕДНАЧИНА СА ДВИЈЕ НЕПОЗНАТЕ</vt:lpstr>
      <vt:lpstr>МЕТОДЕ РЈЕШАВАЊА СИСТЕМА ЛИНЕАРНИХ ЈЕДНАЧИНА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SISTEMI LINEARNIH JEDNAČINA SA DVIJE NEPOZNATE</dc:title>
  <dc:creator>Mia J</dc:creator>
  <cp:lastModifiedBy>Mia J</cp:lastModifiedBy>
  <cp:revision>14</cp:revision>
  <dcterms:created xsi:type="dcterms:W3CDTF">2020-03-17T07:34:55Z</dcterms:created>
  <dcterms:modified xsi:type="dcterms:W3CDTF">2020-03-17T09:41:15Z</dcterms:modified>
</cp:coreProperties>
</file>