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39" autoAdjust="0"/>
    <p:restoredTop sz="94660"/>
  </p:normalViewPr>
  <p:slideViewPr>
    <p:cSldViewPr snapToGrid="0">
      <p:cViewPr varScale="1">
        <p:scale>
          <a:sx n="75" d="100"/>
          <a:sy n="75" d="100"/>
        </p:scale>
        <p:origin x="3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81A8A5E-D16B-4351-AD00-7C12D0F528C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ABEB71F-DA8D-4BAB-842E-228CCE68C6A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842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8A5E-D16B-4351-AD00-7C12D0F528C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71F-DA8D-4BAB-842E-228CCE68C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2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8A5E-D16B-4351-AD00-7C12D0F528C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71F-DA8D-4BAB-842E-228CCE68C6A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520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8A5E-D16B-4351-AD00-7C12D0F528C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71F-DA8D-4BAB-842E-228CCE68C6A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860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8A5E-D16B-4351-AD00-7C12D0F528C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71F-DA8D-4BAB-842E-228CCE68C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30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8A5E-D16B-4351-AD00-7C12D0F528C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71F-DA8D-4BAB-842E-228CCE68C6A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337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8A5E-D16B-4351-AD00-7C12D0F528C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71F-DA8D-4BAB-842E-228CCE68C6A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30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8A5E-D16B-4351-AD00-7C12D0F528C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71F-DA8D-4BAB-842E-228CCE68C6A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388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8A5E-D16B-4351-AD00-7C12D0F528C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71F-DA8D-4BAB-842E-228CCE68C6A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01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8A5E-D16B-4351-AD00-7C12D0F528C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71F-DA8D-4BAB-842E-228CCE68C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8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8A5E-D16B-4351-AD00-7C12D0F528C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71F-DA8D-4BAB-842E-228CCE68C6A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23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8A5E-D16B-4351-AD00-7C12D0F528C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71F-DA8D-4BAB-842E-228CCE68C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47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8A5E-D16B-4351-AD00-7C12D0F528C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71F-DA8D-4BAB-842E-228CCE68C6A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58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8A5E-D16B-4351-AD00-7C12D0F528C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71F-DA8D-4BAB-842E-228CCE68C6A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082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8A5E-D16B-4351-AD00-7C12D0F528C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71F-DA8D-4BAB-842E-228CCE68C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26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8A5E-D16B-4351-AD00-7C12D0F528C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71F-DA8D-4BAB-842E-228CCE68C6A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618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A8A5E-D16B-4351-AD00-7C12D0F528C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B71F-DA8D-4BAB-842E-228CCE68C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3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1A8A5E-D16B-4351-AD00-7C12D0F528C1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BEB71F-DA8D-4BAB-842E-228CCE68C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1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318" y="1574157"/>
            <a:ext cx="9039827" cy="3738623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b="1" dirty="0" smtClean="0"/>
              <a:t>БАЊАЛУЧКА РЕГИЈА</a:t>
            </a:r>
            <a:r>
              <a:rPr lang="sr-Cyrl-RS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sr-Cyrl-RS" b="1" dirty="0" smtClean="0">
                <a:solidFill>
                  <a:schemeClr val="tx2"/>
                </a:solidFill>
              </a:rPr>
              <a:t>ФИЗИЧКО</a:t>
            </a:r>
            <a:r>
              <a:rPr lang="en-US" b="1" dirty="0" smtClean="0">
                <a:solidFill>
                  <a:schemeClr val="tx2"/>
                </a:solidFill>
              </a:rPr>
              <a:t> – </a:t>
            </a:r>
            <a:r>
              <a:rPr lang="sr-Cyrl-RS" b="1" dirty="0" smtClean="0">
                <a:solidFill>
                  <a:schemeClr val="tx2"/>
                </a:solidFill>
              </a:rPr>
              <a:t>ГЕОГРАФСКЕ И ДРУШТВЕНО – </a:t>
            </a:r>
            <a:br>
              <a:rPr lang="sr-Cyrl-RS" b="1" dirty="0" smtClean="0">
                <a:solidFill>
                  <a:schemeClr val="tx2"/>
                </a:solidFill>
              </a:rPr>
            </a:br>
            <a:r>
              <a:rPr lang="sr-Cyrl-RS" b="1" dirty="0" smtClean="0">
                <a:solidFill>
                  <a:schemeClr val="tx2"/>
                </a:solidFill>
              </a:rPr>
              <a:t>ГЕОГРАФСКЕ ОДЛИКЕ  ОДЛИКЕ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sr-Cyrl-RS" dirty="0" smtClean="0"/>
          </a:p>
          <a:p>
            <a:endParaRPr lang="sr-Cyrl-RS" sz="2500" dirty="0" smtClean="0"/>
          </a:p>
          <a:p>
            <a:endParaRPr lang="sr-Cyrl-RS" sz="2500" dirty="0"/>
          </a:p>
          <a:p>
            <a:endParaRPr lang="sr-Cyrl-RS" sz="2500" dirty="0" smtClean="0"/>
          </a:p>
          <a:p>
            <a:endParaRPr lang="sr-Cyrl-RS" sz="2500" dirty="0"/>
          </a:p>
          <a:p>
            <a:endParaRPr lang="sr-Cyrl-RS" sz="2500" dirty="0" smtClean="0"/>
          </a:p>
          <a:p>
            <a:endParaRPr lang="sr-Cyrl-RS" sz="2500" dirty="0" smtClean="0"/>
          </a:p>
          <a:p>
            <a:endParaRPr lang="sr-Cyrl-RS" sz="2500" dirty="0"/>
          </a:p>
          <a:p>
            <a:endParaRPr lang="sr-Cyrl-RS" sz="2500" dirty="0" smtClean="0"/>
          </a:p>
          <a:p>
            <a:endParaRPr lang="sr-Cyrl-RS" sz="2500" dirty="0"/>
          </a:p>
          <a:p>
            <a:endParaRPr lang="sr-Cyrl-RS" sz="8000" dirty="0" smtClean="0"/>
          </a:p>
          <a:p>
            <a:r>
              <a:rPr lang="sr-Cyrl-RS" sz="8000" dirty="0" smtClean="0"/>
              <a:t>За данас нам је потребан уџбеник за 9.разред, школска свеска, радна свеска и школски атлас</a:t>
            </a:r>
          </a:p>
          <a:p>
            <a:r>
              <a:rPr lang="sr-Cyrl-RS" sz="8000" dirty="0"/>
              <a:t> </a:t>
            </a:r>
            <a:r>
              <a:rPr lang="sr-Cyrl-RS" sz="8000" dirty="0" smtClean="0"/>
              <a:t>                 </a:t>
            </a:r>
          </a:p>
          <a:p>
            <a:r>
              <a:rPr lang="sr-Cyrl-RS" sz="8000" dirty="0"/>
              <a:t> </a:t>
            </a:r>
            <a:r>
              <a:rPr lang="sr-Cyrl-RS" sz="8000" dirty="0" smtClean="0"/>
              <a:t>                                                                                                                   страна </a:t>
            </a:r>
            <a:r>
              <a:rPr lang="sr-Cyrl-RS" dirty="0" smtClean="0"/>
              <a:t>142.у уџбенику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28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8195839" cy="1303867"/>
          </a:xfrm>
        </p:spPr>
        <p:txBody>
          <a:bodyPr/>
          <a:lstStyle/>
          <a:p>
            <a:r>
              <a:rPr lang="sr-Cyrl-RS" b="1" dirty="0" smtClean="0"/>
              <a:t>Привреда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b="1" dirty="0" smtClean="0"/>
              <a:t>Привредни центри </a:t>
            </a:r>
            <a:r>
              <a:rPr lang="sr-Cyrl-RS" dirty="0" smtClean="0"/>
              <a:t>у Бањалучкој регији су  још: Градишка, Лакташи, Прњавор , Нови Град, Козарска Дубица, Челинац, Котор Варош</a:t>
            </a:r>
            <a:r>
              <a:rPr lang="sr-Cyrl-RS" dirty="0" smtClean="0"/>
              <a:t>, Мркоњић </a:t>
            </a:r>
            <a:r>
              <a:rPr lang="sr-Cyrl-RS" dirty="0" smtClean="0"/>
              <a:t>Град и Србац.</a:t>
            </a:r>
          </a:p>
          <a:p>
            <a:r>
              <a:rPr lang="sr-Cyrl-RS" dirty="0" smtClean="0"/>
              <a:t>Пољопривреда има одличне услове за </a:t>
            </a:r>
            <a:r>
              <a:rPr lang="sr-Cyrl-RS" dirty="0" smtClean="0"/>
              <a:t>развој. Најплодније </a:t>
            </a:r>
            <a:r>
              <a:rPr lang="sr-Cyrl-RS" dirty="0" smtClean="0"/>
              <a:t>земљиште је у Посавини, Лијевче пољу и Перипанонском ободу</a:t>
            </a:r>
          </a:p>
          <a:p>
            <a:r>
              <a:rPr lang="sr-Cyrl-RS" dirty="0" smtClean="0"/>
              <a:t>У низијском дијелу – </a:t>
            </a:r>
            <a:r>
              <a:rPr lang="sr-Cyrl-RS" dirty="0" smtClean="0"/>
              <a:t> интензивно сточарство (стајско)</a:t>
            </a:r>
            <a:endParaRPr lang="sr-Cyrl-RS" dirty="0" smtClean="0"/>
          </a:p>
          <a:p>
            <a:r>
              <a:rPr lang="sr-Cyrl-RS" dirty="0" smtClean="0"/>
              <a:t>У планинском дијелу </a:t>
            </a:r>
            <a:r>
              <a:rPr lang="sr-Cyrl-RS" dirty="0" smtClean="0"/>
              <a:t>– екстензивно сточарство (пашњачко)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67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-1238491"/>
            <a:ext cx="9601196" cy="19677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377" y="1064871"/>
            <a:ext cx="10752882" cy="4810996"/>
          </a:xfrm>
        </p:spPr>
        <p:txBody>
          <a:bodyPr>
            <a:normAutofit lnSpcReduction="10000"/>
          </a:bodyPr>
          <a:lstStyle/>
          <a:p>
            <a:r>
              <a:rPr lang="sr-Cyrl-RS" b="1" dirty="0" smtClean="0"/>
              <a:t>Индустрија </a:t>
            </a:r>
            <a:r>
              <a:rPr lang="sr-Cyrl-RS" dirty="0" smtClean="0"/>
              <a:t>ове регије је нарзвијенија у односу на друге регије Републике Српске</a:t>
            </a:r>
          </a:p>
          <a:p>
            <a:pPr marL="0" indent="0">
              <a:buNone/>
            </a:pPr>
            <a:r>
              <a:rPr lang="sr-Cyrl-RS" dirty="0" smtClean="0"/>
              <a:t>    Фабрике за прераду воћа, поврћа </a:t>
            </a:r>
            <a:r>
              <a:rPr lang="sr-Cyrl-RS" dirty="0" smtClean="0"/>
              <a:t>, меса  </a:t>
            </a:r>
            <a:r>
              <a:rPr lang="sr-Cyrl-RS" dirty="0" smtClean="0"/>
              <a:t>и млијека су рапоређене у Посавини,    </a:t>
            </a:r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    Позкозарју и Лијевче пољу</a:t>
            </a:r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    Познате фабрике </a:t>
            </a:r>
            <a:r>
              <a:rPr lang="sr-Cyrl-RS" dirty="0" smtClean="0"/>
              <a:t>су: “</a:t>
            </a:r>
            <a:r>
              <a:rPr lang="sr-Cyrl-RS" dirty="0" smtClean="0"/>
              <a:t>Витаминка „ -Бања Лука, Бањалучка пивара , „Мира“- </a:t>
            </a:r>
          </a:p>
          <a:p>
            <a:pPr marL="0" indent="0">
              <a:buNone/>
            </a:pPr>
            <a:r>
              <a:rPr lang="sr-Cyrl-RS" dirty="0" smtClean="0"/>
              <a:t>    Приједор, „Млијекопродукт</a:t>
            </a:r>
            <a:r>
              <a:rPr lang="sr-Cyrl-RS" dirty="0" smtClean="0"/>
              <a:t>“- Козарска </a:t>
            </a:r>
            <a:r>
              <a:rPr lang="sr-Cyrl-RS" dirty="0" smtClean="0"/>
              <a:t>Дубица</a:t>
            </a:r>
          </a:p>
          <a:p>
            <a:r>
              <a:rPr lang="sr-Cyrl-RS" b="1" dirty="0" smtClean="0"/>
              <a:t> Енергетика  </a:t>
            </a:r>
            <a:r>
              <a:rPr lang="sr-Cyrl-RS" dirty="0" smtClean="0"/>
              <a:t>регије користи хидропотенцијал Врбаса , гдје се налази    </a:t>
            </a:r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  хидроелектана </a:t>
            </a:r>
            <a:r>
              <a:rPr lang="sr-Cyrl-RS" b="1" dirty="0" smtClean="0"/>
              <a:t>Бочац</a:t>
            </a:r>
          </a:p>
          <a:p>
            <a:r>
              <a:rPr lang="sr-Cyrl-RS" b="1" dirty="0" smtClean="0"/>
              <a:t>  Рударство и енергетика  </a:t>
            </a:r>
            <a:r>
              <a:rPr lang="sr-Cyrl-RS" dirty="0" smtClean="0"/>
              <a:t>регије се базира на налазиштома руда метала и   </a:t>
            </a:r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   неметала</a:t>
            </a:r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63714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295402" y="-613457"/>
            <a:ext cx="9601196" cy="416688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802" y="578735"/>
            <a:ext cx="10695007" cy="5636870"/>
          </a:xfrm>
        </p:spPr>
        <p:txBody>
          <a:bodyPr>
            <a:normAutofit lnSpcReduction="10000"/>
          </a:bodyPr>
          <a:lstStyle/>
          <a:p>
            <a:endParaRPr lang="sr-Cyrl-RS" dirty="0" smtClean="0"/>
          </a:p>
          <a:p>
            <a:r>
              <a:rPr lang="sr-Cyrl-RS" b="1" dirty="0" smtClean="0"/>
              <a:t>Саобраћај</a:t>
            </a:r>
            <a:r>
              <a:rPr lang="sr-Cyrl-RS" dirty="0" smtClean="0"/>
              <a:t> Бањалучке регије је значајан због њеног транзитног крактера</a:t>
            </a:r>
          </a:p>
          <a:p>
            <a:pPr marL="0" indent="0">
              <a:buNone/>
            </a:pPr>
            <a:r>
              <a:rPr lang="sr-Cyrl-RS" dirty="0" smtClean="0"/>
              <a:t>   </a:t>
            </a:r>
            <a:r>
              <a:rPr lang="sr-Cyrl-RS" dirty="0" smtClean="0"/>
              <a:t>Регија </a:t>
            </a:r>
            <a:r>
              <a:rPr lang="sr-Cyrl-RS" dirty="0" smtClean="0"/>
              <a:t>је раскрсница копнених путева која повезује сусједне државе са дјеловима</a:t>
            </a:r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  Босне и Херцеговине и Републике Српске</a:t>
            </a:r>
          </a:p>
          <a:p>
            <a:pPr marL="0" indent="0">
              <a:buNone/>
            </a:pPr>
            <a:r>
              <a:rPr lang="sr-Cyrl-RS" dirty="0"/>
              <a:t>  </a:t>
            </a:r>
            <a:r>
              <a:rPr lang="sr-Cyrl-RS" dirty="0" smtClean="0"/>
              <a:t> Значајни су аутопутеви који повезују Бањалуку  са осталим регијама</a:t>
            </a:r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  Жељезничка пруга повезује Бања Луку са од Новог Града  преко Бања Луке са</a:t>
            </a:r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  </a:t>
            </a:r>
            <a:r>
              <a:rPr lang="sr-Cyrl-RS" dirty="0"/>
              <a:t>осталим </a:t>
            </a:r>
            <a:r>
              <a:rPr lang="sr-Cyrl-RS" dirty="0" smtClean="0"/>
              <a:t>регијама</a:t>
            </a:r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   Ваздушни саобраћај је значајан преко аеродрома Маховљани код Бања Луке</a:t>
            </a:r>
          </a:p>
          <a:p>
            <a:r>
              <a:rPr lang="sr-Cyrl-RS" b="1" dirty="0" smtClean="0"/>
              <a:t>Туризам </a:t>
            </a:r>
            <a:r>
              <a:rPr lang="sr-Cyrl-RS" dirty="0" smtClean="0"/>
              <a:t>је грана која има одличне услове за развој (планински , градски,  </a:t>
            </a:r>
          </a:p>
          <a:p>
            <a:pPr marL="0" indent="0">
              <a:buNone/>
            </a:pPr>
            <a:r>
              <a:rPr lang="sr-Cyrl-RS" dirty="0" smtClean="0"/>
              <a:t>      бањски и вјерски )</a:t>
            </a:r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    Перспектива је развој туризма на ријеци Врбас нпр.рафтинг , риболов</a:t>
            </a:r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val="305933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-1157468"/>
            <a:ext cx="9601196" cy="11574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458" y="671331"/>
            <a:ext cx="10283139" cy="574104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r-Cyrl-RS" sz="6400" dirty="0" smtClean="0"/>
              <a:t>                                                                </a:t>
            </a:r>
            <a:r>
              <a:rPr lang="sr-Cyrl-RS" sz="6400" b="1" dirty="0" smtClean="0"/>
              <a:t>КРАТАК САДРЖАЈ :</a:t>
            </a:r>
          </a:p>
          <a:p>
            <a:r>
              <a:rPr lang="sr-Cyrl-RS" sz="5600" dirty="0"/>
              <a:t>Бањалучка регија се налази у Западном  дијелу Републике Српске и обихвата дио историсјко –географске области Крајина</a:t>
            </a:r>
            <a:r>
              <a:rPr lang="sr-Cyrl-RS" sz="5600" dirty="0" smtClean="0"/>
              <a:t>.</a:t>
            </a:r>
          </a:p>
          <a:p>
            <a:pPr marL="0" indent="0">
              <a:buNone/>
            </a:pPr>
            <a:r>
              <a:rPr lang="sr-Cyrl-RS" sz="5600" dirty="0" smtClean="0"/>
              <a:t>     На </a:t>
            </a:r>
            <a:r>
              <a:rPr lang="sr-Cyrl-RS" sz="5600" b="1" dirty="0"/>
              <a:t>сјеверу</a:t>
            </a:r>
            <a:r>
              <a:rPr lang="sr-Cyrl-RS" sz="5600" dirty="0"/>
              <a:t> граничи са Хрвтском – природна граница - Сава</a:t>
            </a:r>
          </a:p>
          <a:p>
            <a:pPr marL="0" indent="0">
              <a:buNone/>
            </a:pPr>
            <a:r>
              <a:rPr lang="sr-Cyrl-RS" sz="5600" dirty="0"/>
              <a:t>   -  На </a:t>
            </a:r>
            <a:r>
              <a:rPr lang="sr-Cyrl-RS" sz="5600" b="1" dirty="0"/>
              <a:t>југу и западу </a:t>
            </a:r>
            <a:r>
              <a:rPr lang="sr-Cyrl-RS" sz="5600" dirty="0"/>
              <a:t>ентитетска граница  са Ф БиХ -дјелимично природна-Уна, Клековача и Виторог</a:t>
            </a:r>
          </a:p>
          <a:p>
            <a:pPr marL="0" indent="0">
              <a:buNone/>
            </a:pPr>
            <a:r>
              <a:rPr lang="sr-Cyrl-RS" sz="5600" dirty="0"/>
              <a:t>   - На </a:t>
            </a:r>
            <a:r>
              <a:rPr lang="sr-Cyrl-RS" sz="5600" b="1" dirty="0"/>
              <a:t>истоку</a:t>
            </a:r>
            <a:r>
              <a:rPr lang="sr-Cyrl-RS" sz="5600" dirty="0"/>
              <a:t> је гранца са Добојско – бијељинском регијом </a:t>
            </a:r>
          </a:p>
          <a:p>
            <a:pPr marL="0" indent="0">
              <a:buNone/>
            </a:pPr>
            <a:r>
              <a:rPr lang="sr-Cyrl-RS" sz="5600" dirty="0"/>
              <a:t>   - Географски положај је повољан  - транзитно подручје од Панонске низије до Јадранског </a:t>
            </a:r>
            <a:r>
              <a:rPr lang="sr-Cyrl-RS" sz="5600" dirty="0" smtClean="0"/>
              <a:t>приморја</a:t>
            </a:r>
          </a:p>
          <a:p>
            <a:r>
              <a:rPr lang="sr-Cyrl-RS" sz="5600" b="1" dirty="0" smtClean="0"/>
              <a:t>Рељеф :</a:t>
            </a:r>
            <a:r>
              <a:rPr lang="sr-Cyrl-RS" sz="5600" dirty="0" smtClean="0">
                <a:solidFill>
                  <a:schemeClr val="tx1"/>
                </a:solidFill>
              </a:rPr>
              <a:t>Већи </a:t>
            </a:r>
            <a:r>
              <a:rPr lang="sr-Cyrl-RS" sz="5600" dirty="0">
                <a:solidFill>
                  <a:schemeClr val="tx1"/>
                </a:solidFill>
              </a:rPr>
              <a:t>дио припада Панонској области</a:t>
            </a:r>
            <a:r>
              <a:rPr lang="sr-Cyrl-RS" sz="5600" dirty="0" smtClean="0">
                <a:solidFill>
                  <a:schemeClr val="tx1"/>
                </a:solidFill>
              </a:rPr>
              <a:t>,</a:t>
            </a:r>
            <a:r>
              <a:rPr lang="sr-Cyrl-RS" sz="5600" dirty="0">
                <a:solidFill>
                  <a:schemeClr val="tx1"/>
                </a:solidFill>
              </a:rPr>
              <a:t> , а  мањи дио Планинско –котлинској </a:t>
            </a:r>
            <a:r>
              <a:rPr lang="sr-Cyrl-RS" sz="5600" dirty="0" smtClean="0">
                <a:solidFill>
                  <a:schemeClr val="tx1"/>
                </a:solidFill>
              </a:rPr>
              <a:t>област</a:t>
            </a:r>
            <a:r>
              <a:rPr lang="sr-Cyrl-RS" sz="5600" dirty="0">
                <a:solidFill>
                  <a:schemeClr val="tx1"/>
                </a:solidFill>
              </a:rPr>
              <a:t/>
            </a:r>
            <a:br>
              <a:rPr lang="sr-Cyrl-RS" sz="5600" dirty="0">
                <a:solidFill>
                  <a:schemeClr val="tx1"/>
                </a:solidFill>
              </a:rPr>
            </a:br>
            <a:r>
              <a:rPr lang="sr-Cyrl-RS" sz="5600" b="1" dirty="0" smtClean="0">
                <a:solidFill>
                  <a:schemeClr val="tx1"/>
                </a:solidFill>
              </a:rPr>
              <a:t>Клима: </a:t>
            </a:r>
            <a:r>
              <a:rPr lang="sr-Cyrl-RS" sz="5600" dirty="0" smtClean="0">
                <a:solidFill>
                  <a:schemeClr val="tx1"/>
                </a:solidFill>
              </a:rPr>
              <a:t>Умјереноконтинентална, континетална и планинска</a:t>
            </a:r>
            <a:r>
              <a:rPr lang="sr-Cyrl-RS" sz="5600" dirty="0">
                <a:solidFill>
                  <a:schemeClr val="tx1"/>
                </a:solidFill>
              </a:rPr>
              <a:t/>
            </a:r>
            <a:br>
              <a:rPr lang="sr-Cyrl-RS" sz="5600" dirty="0">
                <a:solidFill>
                  <a:schemeClr val="tx1"/>
                </a:solidFill>
              </a:rPr>
            </a:br>
            <a:r>
              <a:rPr lang="sr-Cyrl-RS" sz="5600" b="1" dirty="0" smtClean="0">
                <a:solidFill>
                  <a:schemeClr val="tx1"/>
                </a:solidFill>
              </a:rPr>
              <a:t>Воде :   </a:t>
            </a:r>
            <a:r>
              <a:rPr lang="sr-Cyrl-RS" sz="5600" dirty="0" smtClean="0">
                <a:solidFill>
                  <a:schemeClr val="tx1"/>
                </a:solidFill>
              </a:rPr>
              <a:t>Велики хидропотенцијал (ријеке, језеро, бање, термалне и минералне воде...)     </a:t>
            </a:r>
          </a:p>
          <a:p>
            <a:r>
              <a:rPr lang="sr-Cyrl-RS" sz="5600" b="1" dirty="0" smtClean="0">
                <a:solidFill>
                  <a:schemeClr val="tx1"/>
                </a:solidFill>
              </a:rPr>
              <a:t>Природна богатсва </a:t>
            </a:r>
            <a:r>
              <a:rPr lang="sr-Cyrl-RS" sz="5600" dirty="0" smtClean="0">
                <a:solidFill>
                  <a:schemeClr val="tx1"/>
                </a:solidFill>
              </a:rPr>
              <a:t>:Регија има значајна природна богатсва </a:t>
            </a:r>
          </a:p>
          <a:p>
            <a:r>
              <a:rPr lang="sr-Cyrl-RS" sz="5600" dirty="0" smtClean="0">
                <a:solidFill>
                  <a:schemeClr val="tx1"/>
                </a:solidFill>
              </a:rPr>
              <a:t>Бањалучка регија је популационо највећа и има два града Бања Луку и Приједор         </a:t>
            </a:r>
          </a:p>
          <a:p>
            <a:r>
              <a:rPr lang="sr-Cyrl-RS" sz="5600" dirty="0" smtClean="0">
                <a:solidFill>
                  <a:schemeClr val="tx1"/>
                </a:solidFill>
              </a:rPr>
              <a:t> </a:t>
            </a:r>
            <a:r>
              <a:rPr lang="sr-Cyrl-RS" sz="5600" b="1" dirty="0"/>
              <a:t>Привредни центри </a:t>
            </a:r>
            <a:r>
              <a:rPr lang="sr-Cyrl-RS" sz="5600" dirty="0"/>
              <a:t>у Бањалучкој регији су  још: Градишка, Лакташи, Прњавор , Нови Град, Козарска Дубица, Челинац, Котор Варош,Мркоњић Град и Србац.</a:t>
            </a:r>
          </a:p>
          <a:p>
            <a:r>
              <a:rPr lang="sr-Cyrl-RS" sz="5600" b="1" dirty="0" smtClean="0">
                <a:solidFill>
                  <a:schemeClr val="tx1"/>
                </a:solidFill>
              </a:rPr>
              <a:t> </a:t>
            </a:r>
            <a:r>
              <a:rPr lang="sr-Cyrl-RS" sz="5600" b="1" dirty="0"/>
              <a:t>Пољопривреда </a:t>
            </a:r>
            <a:r>
              <a:rPr lang="sr-Cyrl-RS" sz="5600" dirty="0"/>
              <a:t>има одличне услове за развој</a:t>
            </a:r>
            <a:r>
              <a:rPr lang="sr-Cyrl-RS" sz="5600" dirty="0" smtClean="0">
                <a:solidFill>
                  <a:schemeClr val="tx1"/>
                </a:solidFill>
              </a:rPr>
              <a:t>    </a:t>
            </a:r>
          </a:p>
          <a:p>
            <a:r>
              <a:rPr lang="sr-Cyrl-RS" sz="5600" dirty="0" smtClean="0">
                <a:solidFill>
                  <a:schemeClr val="tx1"/>
                </a:solidFill>
              </a:rPr>
              <a:t> </a:t>
            </a:r>
            <a:r>
              <a:rPr lang="sr-Cyrl-RS" sz="5600" b="1" dirty="0" smtClean="0"/>
              <a:t>Индустрија </a:t>
            </a:r>
            <a:r>
              <a:rPr lang="sr-Cyrl-RS" sz="5600" dirty="0"/>
              <a:t>ове регије је нарзвијенија у односу на друге регије Републике </a:t>
            </a:r>
            <a:r>
              <a:rPr lang="sr-Cyrl-RS" sz="5600" dirty="0" smtClean="0"/>
              <a:t>Српске</a:t>
            </a:r>
          </a:p>
          <a:p>
            <a:r>
              <a:rPr lang="sr-Cyrl-RS" sz="5600" b="1" dirty="0"/>
              <a:t>Енергетика  </a:t>
            </a:r>
            <a:r>
              <a:rPr lang="sr-Cyrl-RS" sz="5600" dirty="0"/>
              <a:t>регије користи хидропотенцијал </a:t>
            </a:r>
            <a:r>
              <a:rPr lang="sr-Cyrl-RS" sz="5600" dirty="0" smtClean="0"/>
              <a:t>Врбаса / Бочац/</a:t>
            </a:r>
          </a:p>
          <a:p>
            <a:r>
              <a:rPr lang="sr-Cyrl-RS" sz="5600" b="1" dirty="0"/>
              <a:t>Рударство и енергетика  </a:t>
            </a:r>
            <a:r>
              <a:rPr lang="sr-Cyrl-RS" sz="5600" dirty="0"/>
              <a:t>регије се базира на налазиштома руда метала и   </a:t>
            </a:r>
          </a:p>
          <a:p>
            <a:pPr marL="0" indent="0">
              <a:buNone/>
            </a:pPr>
            <a:r>
              <a:rPr lang="sr-Cyrl-RS" sz="5600" dirty="0"/>
              <a:t>    неметала</a:t>
            </a:r>
          </a:p>
          <a:p>
            <a:r>
              <a:rPr lang="sr-Cyrl-RS" sz="5600" b="1" dirty="0"/>
              <a:t>Саобраћај</a:t>
            </a:r>
            <a:r>
              <a:rPr lang="sr-Cyrl-RS" sz="5600" dirty="0"/>
              <a:t> Бањалучке регијеје </a:t>
            </a:r>
            <a:r>
              <a:rPr lang="sr-Cyrl-RS" sz="5600" dirty="0" smtClean="0"/>
              <a:t>значајан због њеног транзитног карактера</a:t>
            </a:r>
          </a:p>
          <a:p>
            <a:r>
              <a:rPr lang="sr-Cyrl-RS" sz="5600" dirty="0"/>
              <a:t> </a:t>
            </a:r>
            <a:r>
              <a:rPr lang="sr-Cyrl-RS" sz="5600" b="1" dirty="0" smtClean="0"/>
              <a:t>Туризам </a:t>
            </a:r>
            <a:r>
              <a:rPr lang="sr-Cyrl-RS" sz="5600" dirty="0"/>
              <a:t>је грана која има одличне услове за развој (планински , градски,  </a:t>
            </a:r>
            <a:r>
              <a:rPr lang="sr-Cyrl-RS" sz="5600" dirty="0" smtClean="0"/>
              <a:t>бањски и вјерски )</a:t>
            </a:r>
            <a:endParaRPr lang="sr-Cyrl-RS" sz="5600" dirty="0"/>
          </a:p>
          <a:p>
            <a:pPr marL="0" indent="0">
              <a:buNone/>
            </a:pPr>
            <a:r>
              <a:rPr lang="sr-Cyrl-RS" sz="4800" dirty="0"/>
              <a:t>      </a:t>
            </a:r>
          </a:p>
          <a:p>
            <a:endParaRPr lang="sr-Cyrl-RS" sz="4800" dirty="0" smtClean="0"/>
          </a:p>
          <a:p>
            <a:endParaRPr lang="sr-Cyrl-RS" sz="3100" dirty="0"/>
          </a:p>
          <a:p>
            <a:pPr marL="0" indent="0">
              <a:buNone/>
            </a:pPr>
            <a:r>
              <a:rPr lang="sr-Cyrl-RS" sz="1400" dirty="0"/>
              <a:t>    </a:t>
            </a:r>
            <a:endParaRPr lang="sr-Cyrl-R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Cyrl-RS" b="1" dirty="0"/>
              <a:t>                                 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96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ЗАДАЋА: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32030" y="2556932"/>
            <a:ext cx="91092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800" b="1" dirty="0"/>
              <a:t>БАЊАЛУЧКА </a:t>
            </a:r>
            <a:r>
              <a:rPr lang="sr-Cyrl-RS" sz="2800" b="1" dirty="0" smtClean="0"/>
              <a:t>РЕГИЈА</a:t>
            </a:r>
            <a:r>
              <a:rPr lang="sr-Cyrl-RS" sz="2800" dirty="0" smtClean="0"/>
              <a:t>:</a:t>
            </a:r>
            <a:endParaRPr lang="en-US" sz="2800" dirty="0"/>
          </a:p>
          <a:p>
            <a:r>
              <a:rPr lang="sr-Cyrl-RS" sz="2800" b="1" dirty="0" smtClean="0">
                <a:solidFill>
                  <a:schemeClr val="tx2"/>
                </a:solidFill>
              </a:rPr>
              <a:t>ФИЗИЧКО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– </a:t>
            </a:r>
            <a:r>
              <a:rPr lang="sr-Cyrl-RS" sz="2800" b="1" dirty="0">
                <a:solidFill>
                  <a:schemeClr val="tx2"/>
                </a:solidFill>
              </a:rPr>
              <a:t>ГЕОГРАФСКЕ И ДРУШТВЕНО – </a:t>
            </a:r>
            <a:br>
              <a:rPr lang="sr-Cyrl-RS" sz="2800" b="1" dirty="0">
                <a:solidFill>
                  <a:schemeClr val="tx2"/>
                </a:solidFill>
              </a:rPr>
            </a:br>
            <a:r>
              <a:rPr lang="sr-Cyrl-RS" sz="2800" b="1" dirty="0">
                <a:solidFill>
                  <a:schemeClr val="tx2"/>
                </a:solidFill>
              </a:rPr>
              <a:t>ГЕОГРАФСКЕ ОДЛИКЕ  </a:t>
            </a:r>
            <a:r>
              <a:rPr lang="sr-Cyrl-RS" sz="2800" b="1" dirty="0" smtClean="0">
                <a:solidFill>
                  <a:schemeClr val="tx2"/>
                </a:solidFill>
              </a:rPr>
              <a:t>ОДЛИКЕ</a:t>
            </a:r>
          </a:p>
          <a:p>
            <a:endParaRPr lang="sr-Cyrl-RS" sz="2800" b="1" dirty="0">
              <a:solidFill>
                <a:schemeClr val="tx2"/>
              </a:solidFill>
            </a:endParaRPr>
          </a:p>
          <a:p>
            <a:r>
              <a:rPr lang="sr-Cyrl-RS" sz="2800" b="1" dirty="0" smtClean="0">
                <a:solidFill>
                  <a:schemeClr val="tx2"/>
                </a:solidFill>
              </a:rPr>
              <a:t>НАПОМЕНА: Регију учите уз помоћ атласа</a:t>
            </a:r>
          </a:p>
          <a:p>
            <a:endParaRPr lang="sr-Cyrl-RS" sz="2800" b="1" dirty="0">
              <a:solidFill>
                <a:schemeClr val="tx2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575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05114"/>
            <a:ext cx="10436223" cy="937549"/>
          </a:xfrm>
        </p:spPr>
        <p:txBody>
          <a:bodyPr>
            <a:normAutofit/>
          </a:bodyPr>
          <a:lstStyle/>
          <a:p>
            <a:r>
              <a:rPr lang="sr-Cyrl-RS" b="1" dirty="0" smtClean="0"/>
              <a:t>Границе и положај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009" y="1122744"/>
            <a:ext cx="11134847" cy="5243332"/>
          </a:xfrm>
        </p:spPr>
        <p:txBody>
          <a:bodyPr>
            <a:normAutofit fontScale="40000" lnSpcReduction="20000"/>
          </a:bodyPr>
          <a:lstStyle/>
          <a:p>
            <a:endParaRPr lang="sr-Cyrl-RS" dirty="0" smtClean="0"/>
          </a:p>
          <a:p>
            <a:r>
              <a:rPr lang="sr-Cyrl-RS" sz="3600" dirty="0" smtClean="0"/>
              <a:t>Бањалучка регија се налази у Западном  дијелу Републике Српске и обихвата дио историсјко </a:t>
            </a:r>
            <a:r>
              <a:rPr lang="sr-Cyrl-RS" sz="3600" dirty="0" smtClean="0"/>
              <a:t>–</a:t>
            </a:r>
            <a:r>
              <a:rPr lang="en-US" sz="3600" dirty="0" smtClean="0"/>
              <a:t> </a:t>
            </a:r>
            <a:r>
              <a:rPr lang="sr-Cyrl-RS" sz="3600" dirty="0" smtClean="0"/>
              <a:t>географске </a:t>
            </a:r>
            <a:r>
              <a:rPr lang="sr-Cyrl-RS" sz="3600" dirty="0" smtClean="0"/>
              <a:t>области Крајина.</a:t>
            </a:r>
          </a:p>
          <a:p>
            <a:pPr marL="0" indent="0">
              <a:buNone/>
            </a:pPr>
            <a:r>
              <a:rPr lang="sr-Cyrl-RS" sz="3600" b="1" dirty="0" smtClean="0"/>
              <a:t>                                    </a:t>
            </a:r>
          </a:p>
          <a:p>
            <a:pPr marL="0" indent="0">
              <a:buNone/>
            </a:pPr>
            <a:r>
              <a:rPr lang="sr-Cyrl-RS" dirty="0" smtClean="0"/>
              <a:t>                                   </a:t>
            </a:r>
            <a:r>
              <a:rPr lang="sr-Cyrl-RS" dirty="0" smtClean="0"/>
              <a:t>                              </a:t>
            </a:r>
            <a:endParaRPr lang="sr-Cyrl-RS" b="1" dirty="0" smtClean="0"/>
          </a:p>
          <a:p>
            <a:pPr marL="0" indent="0">
              <a:buNone/>
            </a:pPr>
            <a:r>
              <a:rPr lang="sr-Cyrl-RS" dirty="0" smtClean="0"/>
              <a:t>                                                                     </a:t>
            </a:r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   </a:t>
            </a:r>
            <a:r>
              <a:rPr lang="sr-Cyrl-RS" dirty="0" smtClean="0"/>
              <a:t>                                                                                                             </a:t>
            </a:r>
            <a:endParaRPr lang="sr-Cyrl-RS" dirty="0" smtClean="0"/>
          </a:p>
          <a:p>
            <a:pPr marL="0" indent="0">
              <a:buNone/>
            </a:pPr>
            <a:endParaRPr lang="sr-Cyrl-RS" dirty="0"/>
          </a:p>
          <a:p>
            <a:endParaRPr lang="sr-Cyrl-RS" dirty="0" smtClean="0"/>
          </a:p>
          <a:p>
            <a:endParaRPr lang="sr-Cyrl-RS" dirty="0"/>
          </a:p>
          <a:p>
            <a:pPr marL="0" indent="0">
              <a:buNone/>
            </a:pPr>
            <a:r>
              <a:rPr lang="sr-Cyrl-RS" b="1" dirty="0" smtClean="0"/>
              <a:t>                                  </a:t>
            </a:r>
          </a:p>
          <a:p>
            <a:pPr marL="0" indent="0">
              <a:buNone/>
            </a:pPr>
            <a:endParaRPr lang="sr-Cyrl-RS" sz="2300" b="1" dirty="0"/>
          </a:p>
          <a:p>
            <a:pPr marL="0" indent="0">
              <a:buNone/>
            </a:pPr>
            <a:r>
              <a:rPr lang="sr-Cyrl-RS" sz="2600" b="1" dirty="0" smtClean="0"/>
              <a:t>                                      </a:t>
            </a:r>
          </a:p>
          <a:p>
            <a:pPr marL="0" indent="0">
              <a:buNone/>
            </a:pPr>
            <a:r>
              <a:rPr lang="sr-Cyrl-RS" sz="2600" b="1" dirty="0"/>
              <a:t> </a:t>
            </a:r>
            <a:r>
              <a:rPr lang="sr-Cyrl-RS" sz="2600" b="1" dirty="0" smtClean="0"/>
              <a:t>                 </a:t>
            </a:r>
            <a:r>
              <a:rPr lang="sr-Cyrl-RS" sz="2600" b="1" dirty="0" smtClean="0"/>
              <a:t>                                   </a:t>
            </a:r>
            <a:r>
              <a:rPr lang="sr-Cyrl-RS" sz="2600" b="1" dirty="0" smtClean="0"/>
              <a:t>југ    </a:t>
            </a:r>
          </a:p>
          <a:p>
            <a:pPr marL="0" indent="0">
              <a:buNone/>
            </a:pPr>
            <a:r>
              <a:rPr lang="sr-Cyrl-RS" sz="1050" dirty="0" smtClean="0"/>
              <a:t>                                              </a:t>
            </a:r>
            <a:r>
              <a:rPr lang="sr-Cyrl-RS" sz="1050" dirty="0" smtClean="0"/>
              <a:t>                                                                                  </a:t>
            </a:r>
            <a:r>
              <a:rPr lang="sr-Cyrl-RS" sz="1050" dirty="0" smtClean="0"/>
              <a:t>Слика бр. 1 Бањалучка регија у оквиру БиХ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sr-Cyrl-RS" sz="1050" dirty="0" smtClean="0"/>
              <a:t>     </a:t>
            </a:r>
            <a:endParaRPr lang="sr-Cyrl-RS" sz="1050" dirty="0" smtClean="0"/>
          </a:p>
          <a:p>
            <a:pPr marL="0" indent="0">
              <a:buNone/>
            </a:pPr>
            <a:r>
              <a:rPr lang="sr-Cyrl-RS" sz="2000" dirty="0" smtClean="0"/>
              <a:t>    </a:t>
            </a:r>
            <a:r>
              <a:rPr lang="sr-Cyrl-RS" sz="4000" dirty="0" smtClean="0"/>
              <a:t>-  </a:t>
            </a:r>
            <a:r>
              <a:rPr lang="en-US" sz="4000" dirty="0" smtClean="0"/>
              <a:t> </a:t>
            </a:r>
            <a:r>
              <a:rPr lang="sr-Cyrl-RS" sz="4000" dirty="0" smtClean="0"/>
              <a:t>На </a:t>
            </a:r>
            <a:r>
              <a:rPr lang="sr-Cyrl-RS" sz="4000" b="1" dirty="0" smtClean="0"/>
              <a:t>сјеверу</a:t>
            </a:r>
            <a:r>
              <a:rPr lang="sr-Cyrl-RS" sz="4000" dirty="0" smtClean="0"/>
              <a:t> граничи са Хрвтском – природна граница - Сава</a:t>
            </a:r>
          </a:p>
          <a:p>
            <a:pPr marL="0" indent="0">
              <a:buNone/>
            </a:pPr>
            <a:r>
              <a:rPr lang="sr-Cyrl-RS" sz="4000" dirty="0" smtClean="0"/>
              <a:t>   -  На </a:t>
            </a:r>
            <a:r>
              <a:rPr lang="sr-Cyrl-RS" sz="4000" b="1" dirty="0" smtClean="0"/>
              <a:t>југу и западу </a:t>
            </a:r>
            <a:r>
              <a:rPr lang="sr-Cyrl-RS" sz="4000" dirty="0" smtClean="0"/>
              <a:t>ентитетска граница  са Ф БиХ </a:t>
            </a:r>
            <a:r>
              <a:rPr lang="sr-Cyrl-RS" sz="4000" dirty="0" smtClean="0"/>
              <a:t>–</a:t>
            </a:r>
          </a:p>
          <a:p>
            <a:pPr marL="0" indent="0">
              <a:buNone/>
            </a:pPr>
            <a:r>
              <a:rPr lang="sr-Cyrl-RS" sz="4000" dirty="0"/>
              <a:t> </a:t>
            </a:r>
            <a:r>
              <a:rPr lang="sr-Cyrl-RS" sz="4000" dirty="0" smtClean="0"/>
              <a:t>      </a:t>
            </a:r>
            <a:r>
              <a:rPr lang="sr-Cyrl-RS" sz="4000" dirty="0" smtClean="0"/>
              <a:t>дјелимично </a:t>
            </a:r>
            <a:r>
              <a:rPr lang="sr-Cyrl-RS" sz="4000" dirty="0" smtClean="0"/>
              <a:t>природна-Уна, Клековача и Виторог</a:t>
            </a:r>
          </a:p>
          <a:p>
            <a:pPr marL="0" indent="0">
              <a:buNone/>
            </a:pPr>
            <a:r>
              <a:rPr lang="sr-Cyrl-RS" sz="4000" dirty="0" smtClean="0"/>
              <a:t>   </a:t>
            </a:r>
            <a:r>
              <a:rPr lang="sr-Cyrl-RS" sz="4000" dirty="0" smtClean="0"/>
              <a:t>-  </a:t>
            </a:r>
            <a:r>
              <a:rPr lang="sr-Cyrl-RS" sz="4000" dirty="0" smtClean="0"/>
              <a:t>На </a:t>
            </a:r>
            <a:r>
              <a:rPr lang="sr-Cyrl-RS" sz="4000" b="1" dirty="0" smtClean="0"/>
              <a:t>истоку</a:t>
            </a:r>
            <a:r>
              <a:rPr lang="sr-Cyrl-RS" sz="4000" dirty="0" smtClean="0"/>
              <a:t> је гранца са Добојско – бијељинском регијом </a:t>
            </a:r>
          </a:p>
          <a:p>
            <a:pPr marL="0" indent="0">
              <a:buNone/>
            </a:pPr>
            <a:r>
              <a:rPr lang="sr-Cyrl-RS" sz="4000" dirty="0" smtClean="0"/>
              <a:t>   </a:t>
            </a:r>
            <a:r>
              <a:rPr lang="sr-Cyrl-RS" sz="4000" dirty="0" smtClean="0"/>
              <a:t>-   </a:t>
            </a:r>
            <a:r>
              <a:rPr lang="sr-Cyrl-RS" sz="4000" dirty="0" smtClean="0"/>
              <a:t>Географски положај је повољан  - транзитно подручје </a:t>
            </a:r>
            <a:r>
              <a:rPr lang="sr-Cyrl-RS" sz="4000" dirty="0" smtClean="0"/>
              <a:t>од</a:t>
            </a:r>
          </a:p>
          <a:p>
            <a:pPr marL="0" indent="0">
              <a:buNone/>
            </a:pPr>
            <a:r>
              <a:rPr lang="sr-Cyrl-RS" sz="4000" dirty="0"/>
              <a:t> </a:t>
            </a:r>
            <a:r>
              <a:rPr lang="sr-Cyrl-RS" sz="4000" dirty="0" smtClean="0"/>
              <a:t>     </a:t>
            </a:r>
            <a:r>
              <a:rPr lang="sr-Cyrl-RS" sz="4000" dirty="0" smtClean="0"/>
              <a:t> </a:t>
            </a:r>
            <a:r>
              <a:rPr lang="sr-Cyrl-RS" sz="4000" dirty="0" smtClean="0"/>
              <a:t>Панонске низије до Јадранског </a:t>
            </a:r>
            <a:r>
              <a:rPr lang="sr-Cyrl-RS" sz="4000" dirty="0" smtClean="0"/>
              <a:t>приморја                                                            </a:t>
            </a:r>
            <a:r>
              <a:rPr lang="sr-Cyrl-RS" sz="2500" dirty="0" smtClean="0"/>
              <a:t>Слика бр.2.  ,БиХ, положај</a:t>
            </a:r>
            <a:endParaRPr lang="sr-Cyrl-RS" sz="2500" dirty="0" smtClean="0"/>
          </a:p>
          <a:p>
            <a:pPr marL="0" indent="0">
              <a:buNone/>
            </a:pPr>
            <a:endParaRPr lang="sr-Cyrl-RS" sz="2000" dirty="0"/>
          </a:p>
          <a:p>
            <a:pPr marL="0" indent="0">
              <a:buNone/>
            </a:pPr>
            <a:endParaRPr lang="sr-Cyrl-RS" sz="2000" dirty="0" smtClean="0"/>
          </a:p>
          <a:p>
            <a:pPr marL="0" indent="0">
              <a:buNone/>
            </a:pPr>
            <a:endParaRPr lang="sr-Cyrl-RS" sz="2200" dirty="0" smtClean="0"/>
          </a:p>
          <a:p>
            <a:endParaRPr lang="en-US" dirty="0"/>
          </a:p>
        </p:txBody>
      </p:sp>
      <p:sp>
        <p:nvSpPr>
          <p:cNvPr id="4" name="AutoShape 2" descr="Бањалучка регија — Википедија, слободна енциклопедиј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2060293"/>
            <a:ext cx="2996046" cy="2100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1776874"/>
            <a:ext cx="4864099" cy="418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0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63" y="497712"/>
            <a:ext cx="11111695" cy="127321"/>
          </a:xfrm>
        </p:spPr>
        <p:txBody>
          <a:bodyPr>
            <a:normAutofit fontScale="90000"/>
          </a:bodyPr>
          <a:lstStyle/>
          <a:p>
            <a:r>
              <a:rPr lang="sr-Cyrl-RS" b="1" dirty="0" smtClean="0"/>
              <a:t/>
            </a:r>
            <a:br>
              <a:rPr lang="sr-Cyrl-RS" b="1" dirty="0" smtClean="0"/>
            </a:br>
            <a:r>
              <a:rPr lang="sr-Cyrl-RS" b="1" dirty="0" smtClean="0"/>
              <a:t/>
            </a:r>
            <a:br>
              <a:rPr lang="sr-Cyrl-RS" b="1" dirty="0" smtClean="0"/>
            </a:br>
            <a:r>
              <a:rPr lang="sr-Cyrl-RS" b="1" dirty="0"/>
              <a:t/>
            </a:r>
            <a:br>
              <a:rPr lang="sr-Cyrl-RS" b="1" dirty="0"/>
            </a:br>
            <a:r>
              <a:rPr lang="sr-Cyrl-RS" b="1" dirty="0"/>
              <a:t/>
            </a:r>
            <a:br>
              <a:rPr lang="sr-Cyrl-RS" b="1" dirty="0"/>
            </a:br>
            <a:r>
              <a:rPr lang="sr-Cyrl-RS" b="1" dirty="0" smtClean="0"/>
              <a:t/>
            </a:r>
            <a:br>
              <a:rPr lang="sr-Cyrl-RS" b="1" dirty="0" smtClean="0"/>
            </a:br>
            <a:r>
              <a:rPr lang="sr-Cyrl-RS" b="1" dirty="0"/>
              <a:t/>
            </a:r>
            <a:br>
              <a:rPr lang="sr-Cyrl-RS" b="1" dirty="0"/>
            </a:br>
            <a:r>
              <a:rPr lang="sr-Cyrl-RS" b="1" dirty="0" smtClean="0"/>
              <a:t/>
            </a:r>
            <a:br>
              <a:rPr lang="sr-Cyrl-RS" b="1" dirty="0" smtClean="0"/>
            </a:br>
            <a:r>
              <a:rPr lang="sr-Cyrl-RS" b="1" dirty="0" smtClean="0"/>
              <a:t/>
            </a:r>
            <a:br>
              <a:rPr lang="sr-Cyrl-RS" b="1" dirty="0" smtClean="0"/>
            </a:br>
            <a:r>
              <a:rPr lang="sr-Cyrl-RS" b="1" dirty="0" smtClean="0"/>
              <a:t/>
            </a:r>
            <a:br>
              <a:rPr lang="sr-Cyrl-RS" b="1" dirty="0" smtClean="0"/>
            </a:br>
            <a:r>
              <a:rPr lang="sr-Cyrl-RS" b="1" dirty="0" smtClean="0"/>
              <a:t/>
            </a:r>
            <a:br>
              <a:rPr lang="sr-Cyrl-RS" b="1" dirty="0" smtClean="0"/>
            </a:br>
            <a:r>
              <a:rPr lang="sr-Cyrl-RS" b="1" dirty="0" smtClean="0"/>
              <a:t/>
            </a:r>
            <a:br>
              <a:rPr lang="sr-Cyrl-RS" b="1" dirty="0" smtClean="0"/>
            </a:br>
            <a:r>
              <a:rPr lang="sr-Cyrl-RS" b="1" dirty="0" smtClean="0"/>
              <a:t/>
            </a:r>
            <a:br>
              <a:rPr lang="sr-Cyrl-RS" b="1" dirty="0" smtClean="0"/>
            </a:br>
            <a:r>
              <a:rPr lang="sr-Cyrl-RS" b="1" dirty="0"/>
              <a:t/>
            </a:r>
            <a:br>
              <a:rPr lang="sr-Cyrl-RS" b="1" dirty="0"/>
            </a:br>
            <a:r>
              <a:rPr lang="sr-Cyrl-RS" b="1" dirty="0" smtClean="0"/>
              <a:t/>
            </a:r>
            <a:br>
              <a:rPr lang="sr-Cyrl-RS" b="1" dirty="0" smtClean="0"/>
            </a:br>
            <a:r>
              <a:rPr lang="sr-Cyrl-RS" b="1" dirty="0" smtClean="0"/>
              <a:t/>
            </a:r>
            <a:br>
              <a:rPr lang="sr-Cyrl-RS" b="1" dirty="0" smtClean="0"/>
            </a:br>
            <a:r>
              <a:rPr lang="sr-Cyrl-RS" b="1" dirty="0" smtClean="0"/>
              <a:t>РЕЉЕФ</a:t>
            </a:r>
            <a:br>
              <a:rPr lang="sr-Cyrl-RS" b="1" dirty="0" smtClean="0"/>
            </a:br>
            <a:r>
              <a:rPr lang="sr-Cyrl-RS" b="1" dirty="0"/>
              <a:t> </a:t>
            </a:r>
            <a:r>
              <a:rPr lang="sr-Cyrl-RS" b="1" dirty="0" smtClean="0"/>
              <a:t>                         </a:t>
            </a:r>
            <a:r>
              <a:rPr lang="sr-Cyrl-RS" sz="2200" b="1" dirty="0" smtClean="0"/>
              <a:t>*</a:t>
            </a:r>
            <a:r>
              <a:rPr lang="sr-Cyrl-RS" sz="1800" b="1" dirty="0" smtClean="0"/>
              <a:t>Већи дио припада </a:t>
            </a:r>
            <a:r>
              <a:rPr lang="sr-Cyrl-RS" sz="1800" b="1" dirty="0" smtClean="0">
                <a:solidFill>
                  <a:srgbClr val="FF0000"/>
                </a:solidFill>
              </a:rPr>
              <a:t>Панонској области,</a:t>
            </a:r>
            <a:br>
              <a:rPr lang="sr-Cyrl-RS" sz="1800" b="1" dirty="0" smtClean="0">
                <a:solidFill>
                  <a:srgbClr val="FF0000"/>
                </a:solidFill>
              </a:rPr>
            </a:br>
            <a:r>
              <a:rPr lang="sr-Cyrl-RS" sz="1800" b="1" dirty="0"/>
              <a:t> </a:t>
            </a:r>
            <a:r>
              <a:rPr lang="sr-Cyrl-RS" sz="1800" b="1" dirty="0" smtClean="0"/>
              <a:t>                                                                               , а  мањи дио </a:t>
            </a:r>
            <a:r>
              <a:rPr lang="sr-Cyrl-RS" sz="1800" b="1" dirty="0" smtClean="0">
                <a:solidFill>
                  <a:srgbClr val="FF0000"/>
                </a:solidFill>
              </a:rPr>
              <a:t>Планинско –котлинској области </a:t>
            </a:r>
            <a:r>
              <a:rPr lang="sr-Cyrl-RS" sz="1800" b="1" dirty="0" smtClean="0"/>
              <a:t/>
            </a:r>
            <a:br>
              <a:rPr lang="sr-Cyrl-RS" sz="1800" b="1" dirty="0" smtClean="0"/>
            </a:br>
            <a:r>
              <a:rPr lang="sr-Cyrl-RS" sz="1800" b="1" dirty="0" smtClean="0"/>
              <a:t>                                                                </a:t>
            </a:r>
            <a:r>
              <a:rPr lang="sr-Cyrl-RS" sz="1800" b="1" dirty="0" smtClean="0"/>
              <a:t>        * </a:t>
            </a:r>
            <a:r>
              <a:rPr lang="sr-Cyrl-RS" sz="1800" b="1" dirty="0" smtClean="0">
                <a:solidFill>
                  <a:srgbClr val="FF0000"/>
                </a:solidFill>
              </a:rPr>
              <a:t>Острвске планине </a:t>
            </a:r>
            <a:r>
              <a:rPr lang="sr-Cyrl-RS" sz="1800" b="1" dirty="0" smtClean="0"/>
              <a:t>Панонске области </a:t>
            </a:r>
            <a:r>
              <a:rPr lang="sr-Cyrl-RS" sz="1800" b="1" dirty="0" smtClean="0"/>
              <a:t>су:</a:t>
            </a:r>
            <a:r>
              <a:rPr lang="sr-Cyrl-RS" sz="1800" b="1" dirty="0" smtClean="0"/>
              <a:t/>
            </a:r>
            <a:br>
              <a:rPr lang="sr-Cyrl-RS" sz="1800" b="1" dirty="0" smtClean="0"/>
            </a:br>
            <a:r>
              <a:rPr lang="sr-Cyrl-RS" sz="1800" b="1" dirty="0" smtClean="0"/>
              <a:t>                                                       </a:t>
            </a:r>
            <a:r>
              <a:rPr lang="sr-Cyrl-RS" sz="1800" b="1" dirty="0" smtClean="0">
                <a:solidFill>
                  <a:srgbClr val="FF0000"/>
                </a:solidFill>
              </a:rPr>
              <a:t>Козара</a:t>
            </a:r>
            <a:r>
              <a:rPr lang="sr-Cyrl-RS" sz="1800" b="1" dirty="0" smtClean="0">
                <a:solidFill>
                  <a:srgbClr val="FF0000"/>
                </a:solidFill>
              </a:rPr>
              <a:t>, Просара и Мотајица</a:t>
            </a:r>
            <a:br>
              <a:rPr lang="sr-Cyrl-RS" sz="1800" b="1" dirty="0" smtClean="0">
                <a:solidFill>
                  <a:srgbClr val="FF0000"/>
                </a:solidFill>
              </a:rPr>
            </a:br>
            <a:r>
              <a:rPr lang="sr-Cyrl-RS" sz="1800" b="1" dirty="0" smtClean="0"/>
              <a:t>                                                              * Козара  је острвска планина између </a:t>
            </a:r>
            <a:br>
              <a:rPr lang="sr-Cyrl-RS" sz="1800" b="1" dirty="0" smtClean="0"/>
            </a:br>
            <a:r>
              <a:rPr lang="sr-Cyrl-RS" sz="1800" b="1" dirty="0" smtClean="0"/>
              <a:t>                                                                                           </a:t>
            </a:r>
            <a:r>
              <a:rPr lang="sr-Cyrl-RS" sz="1800" b="1" dirty="0" smtClean="0">
                <a:solidFill>
                  <a:srgbClr val="FF0000"/>
                </a:solidFill>
              </a:rPr>
              <a:t>Уне,Сане и Врбаса</a:t>
            </a:r>
            <a:r>
              <a:rPr lang="sr-Cyrl-RS" sz="1800" b="1" dirty="0" smtClean="0"/>
              <a:t>. Највиши врх –Лисина  977м.н.в. </a:t>
            </a:r>
            <a:br>
              <a:rPr lang="sr-Cyrl-RS" sz="1800" b="1" dirty="0" smtClean="0"/>
            </a:br>
            <a:r>
              <a:rPr lang="sr-Cyrl-RS" sz="1800" b="1" dirty="0" smtClean="0"/>
              <a:t>                                                                                       *Централни дио Козаре </a:t>
            </a:r>
            <a:r>
              <a:rPr lang="sr-Cyrl-RS" sz="1800" b="1" dirty="0" smtClean="0"/>
              <a:t>је  </a:t>
            </a:r>
            <a:r>
              <a:rPr lang="sr-Cyrl-RS" sz="1800" b="1" dirty="0" smtClean="0">
                <a:solidFill>
                  <a:srgbClr val="FF0000"/>
                </a:solidFill>
              </a:rPr>
              <a:t>национални парк </a:t>
            </a:r>
            <a:r>
              <a:rPr lang="sr-Cyrl-RS" sz="1800" b="1" dirty="0" smtClean="0"/>
              <a:t>(1967.) </a:t>
            </a:r>
            <a:br>
              <a:rPr lang="sr-Cyrl-RS" sz="1800" b="1" dirty="0" smtClean="0"/>
            </a:br>
            <a:r>
              <a:rPr lang="sr-Cyrl-RS" sz="1800" b="1" dirty="0" smtClean="0"/>
              <a:t>                                                                      </a:t>
            </a:r>
            <a:r>
              <a:rPr lang="sr-Cyrl-RS" sz="1800" b="1" dirty="0" smtClean="0"/>
              <a:t> </a:t>
            </a:r>
            <a:r>
              <a:rPr lang="sr-Cyrl-RS" sz="1800" b="1" dirty="0" smtClean="0"/>
              <a:t>У средишњем дијелу националног парка </a:t>
            </a:r>
            <a:br>
              <a:rPr lang="sr-Cyrl-RS" sz="1800" b="1" dirty="0" smtClean="0"/>
            </a:br>
            <a:r>
              <a:rPr lang="sr-Cyrl-RS" sz="1800" b="1" dirty="0"/>
              <a:t> </a:t>
            </a:r>
            <a:r>
              <a:rPr lang="sr-Cyrl-RS" sz="1800" b="1" dirty="0" smtClean="0"/>
              <a:t>                                                                                         је плато </a:t>
            </a:r>
            <a:r>
              <a:rPr lang="sr-Cyrl-RS" sz="1800" b="1" dirty="0" smtClean="0">
                <a:solidFill>
                  <a:srgbClr val="FF0000"/>
                </a:solidFill>
              </a:rPr>
              <a:t>Мраковица </a:t>
            </a:r>
            <a:r>
              <a:rPr lang="sr-Cyrl-RS" sz="1800" b="1" dirty="0" smtClean="0"/>
              <a:t>гдје је Меморијлани комплекс</a:t>
            </a:r>
            <a:br>
              <a:rPr lang="sr-Cyrl-RS" sz="1800" b="1" dirty="0" smtClean="0"/>
            </a:br>
            <a:r>
              <a:rPr lang="sr-Cyrl-RS" sz="1800" b="1" dirty="0" smtClean="0"/>
              <a:t>                                                                                      *</a:t>
            </a:r>
            <a:r>
              <a:rPr lang="sr-Cyrl-RS" sz="1800" b="1" dirty="0" smtClean="0">
                <a:solidFill>
                  <a:srgbClr val="FF0000"/>
                </a:solidFill>
              </a:rPr>
              <a:t>Лијевче поље – алувијална раван</a:t>
            </a:r>
            <a:r>
              <a:rPr lang="sr-Cyrl-RS" sz="1800" b="1" dirty="0" smtClean="0"/>
              <a:t> око доњег тока                       </a:t>
            </a:r>
            <a:br>
              <a:rPr lang="sr-Cyrl-RS" sz="1800" b="1" dirty="0" smtClean="0"/>
            </a:br>
            <a:r>
              <a:rPr lang="sr-Cyrl-RS" sz="1800" b="1" dirty="0"/>
              <a:t> </a:t>
            </a:r>
            <a:r>
              <a:rPr lang="sr-Cyrl-RS" sz="1800" b="1" dirty="0" smtClean="0"/>
              <a:t>                                                                                      и ушћа Врбаса у Саву, а на сјеверу Лијевча поља</a:t>
            </a:r>
            <a:br>
              <a:rPr lang="sr-Cyrl-RS" sz="1800" b="1" dirty="0" smtClean="0"/>
            </a:br>
            <a:r>
              <a:rPr lang="sr-Cyrl-RS" sz="1800" b="1" dirty="0"/>
              <a:t> </a:t>
            </a:r>
            <a:r>
              <a:rPr lang="sr-Cyrl-RS" sz="1800" b="1" dirty="0" smtClean="0"/>
              <a:t>                                       је еко-систем Бардача</a:t>
            </a:r>
            <a:br>
              <a:rPr lang="sr-Cyrl-RS" sz="1800" b="1" dirty="0" smtClean="0"/>
            </a:br>
            <a:r>
              <a:rPr lang="sr-Cyrl-RS" sz="1800" b="1" dirty="0" smtClean="0"/>
              <a:t>                                                                                           * </a:t>
            </a:r>
            <a:r>
              <a:rPr lang="sr-Cyrl-RS" sz="1800" b="1" dirty="0" smtClean="0">
                <a:solidFill>
                  <a:srgbClr val="FF0000"/>
                </a:solidFill>
              </a:rPr>
              <a:t>Обод Панонске низије </a:t>
            </a:r>
            <a:r>
              <a:rPr lang="sr-Cyrl-RS" sz="1800" b="1" dirty="0" smtClean="0"/>
              <a:t>су планине </a:t>
            </a:r>
            <a:r>
              <a:rPr lang="sr-Cyrl-RS" sz="1800" b="1" dirty="0" smtClean="0">
                <a:solidFill>
                  <a:srgbClr val="FF0000"/>
                </a:solidFill>
              </a:rPr>
              <a:t>Мањача</a:t>
            </a:r>
            <a:r>
              <a:rPr lang="sr-Cyrl-RS" sz="1800" b="1" dirty="0" smtClean="0"/>
              <a:t>,Мајдан</a:t>
            </a:r>
            <a:br>
              <a:rPr lang="sr-Cyrl-RS" sz="1800" b="1" dirty="0" smtClean="0"/>
            </a:br>
            <a:r>
              <a:rPr lang="sr-Cyrl-RS" sz="1800" b="1" dirty="0" smtClean="0"/>
              <a:t>                                                            планина,Узломац, Чемерница...</a:t>
            </a:r>
            <a:br>
              <a:rPr lang="sr-Cyrl-RS" sz="1800" b="1" dirty="0" smtClean="0"/>
            </a:br>
            <a:r>
              <a:rPr lang="sr-Cyrl-RS" sz="1800" b="1" dirty="0" smtClean="0"/>
              <a:t>                                                                                           * </a:t>
            </a:r>
            <a:r>
              <a:rPr lang="sr-Cyrl-RS" sz="1800" b="1" dirty="0" smtClean="0">
                <a:solidFill>
                  <a:srgbClr val="FF0000"/>
                </a:solidFill>
              </a:rPr>
              <a:t>Мањача</a:t>
            </a:r>
            <a:r>
              <a:rPr lang="sr-Cyrl-RS" sz="1800" b="1" dirty="0" smtClean="0"/>
              <a:t> је планина југозападно од Бања Луке , дио </a:t>
            </a:r>
            <a:br>
              <a:rPr lang="sr-Cyrl-RS" sz="1800" b="1" dirty="0" smtClean="0"/>
            </a:br>
            <a:r>
              <a:rPr lang="sr-Cyrl-RS" sz="1800" b="1" dirty="0" smtClean="0"/>
              <a:t>                                                                                            ње је </a:t>
            </a:r>
            <a:r>
              <a:rPr lang="sr-Cyrl-RS" sz="1800" b="1" dirty="0" smtClean="0">
                <a:solidFill>
                  <a:srgbClr val="FF0000"/>
                </a:solidFill>
              </a:rPr>
              <a:t>област  Змијање  у чијем селу Стричићи је</a:t>
            </a:r>
            <a:br>
              <a:rPr lang="sr-Cyrl-RS" sz="1800" b="1" dirty="0" smtClean="0">
                <a:solidFill>
                  <a:srgbClr val="FF0000"/>
                </a:solidFill>
              </a:rPr>
            </a:br>
            <a:r>
              <a:rPr lang="sr-Cyrl-RS" sz="1800" b="1" dirty="0" smtClean="0">
                <a:solidFill>
                  <a:srgbClr val="FF0000"/>
                </a:solidFill>
              </a:rPr>
              <a:t>                                                                    рођен српски писац Петар Кочић</a:t>
            </a:r>
            <a:br>
              <a:rPr lang="sr-Cyrl-RS" sz="1800" b="1" dirty="0" smtClean="0">
                <a:solidFill>
                  <a:srgbClr val="FF0000"/>
                </a:solidFill>
              </a:rPr>
            </a:br>
            <a:r>
              <a:rPr lang="sr-Cyrl-RS" sz="1800" b="1" dirty="0" smtClean="0"/>
              <a:t>                                Слика бр.3, рељеф                             </a:t>
            </a:r>
            <a:r>
              <a:rPr lang="sr-Cyrl-RS" sz="1800" b="1" dirty="0" smtClean="0"/>
              <a:t>*</a:t>
            </a:r>
            <a:r>
              <a:rPr lang="sr-Cyrl-RS" sz="1800" b="1" dirty="0" smtClean="0"/>
              <a:t>У рељефу се истичу ријече долине </a:t>
            </a:r>
            <a:r>
              <a:rPr lang="sr-Cyrl-RS" sz="1800" b="1" dirty="0" smtClean="0">
                <a:solidFill>
                  <a:srgbClr val="FF0000"/>
                </a:solidFill>
              </a:rPr>
              <a:t>Врбаса  </a:t>
            </a:r>
            <a:r>
              <a:rPr lang="sr-Cyrl-RS" sz="1800" b="1" dirty="0" smtClean="0"/>
              <a:t>и притоке</a:t>
            </a:r>
            <a:br>
              <a:rPr lang="sr-Cyrl-RS" sz="1800" b="1" dirty="0" smtClean="0"/>
            </a:br>
            <a:r>
              <a:rPr lang="sr-Cyrl-RS" sz="1800" b="1" dirty="0" smtClean="0"/>
              <a:t/>
            </a:r>
            <a:br>
              <a:rPr lang="sr-Cyrl-RS" sz="1800" b="1" dirty="0" smtClean="0"/>
            </a:br>
            <a:r>
              <a:rPr lang="sr-Cyrl-RS" sz="2000" b="1" dirty="0"/>
              <a:t/>
            </a:r>
            <a:br>
              <a:rPr lang="sr-Cyrl-RS" sz="2000" b="1" dirty="0"/>
            </a:br>
            <a:r>
              <a:rPr lang="sr-Cyrl-RS" b="1" dirty="0" smtClean="0"/>
              <a:t>                    </a:t>
            </a:r>
            <a:br>
              <a:rPr lang="sr-Cyrl-RS" b="1" dirty="0" smtClean="0"/>
            </a:br>
            <a:r>
              <a:rPr lang="sr-Cyrl-RS" b="1" dirty="0"/>
              <a:t/>
            </a:r>
            <a:br>
              <a:rPr lang="sr-Cyrl-RS" b="1" dirty="0"/>
            </a:br>
            <a:r>
              <a:rPr lang="sr-Cyrl-RS" b="1" dirty="0" smtClean="0"/>
              <a:t/>
            </a:r>
            <a:br>
              <a:rPr lang="sr-Cyrl-RS" b="1" dirty="0" smtClean="0"/>
            </a:br>
            <a:r>
              <a:rPr lang="sr-Cyrl-RS" b="1" dirty="0"/>
              <a:t/>
            </a:r>
            <a:br>
              <a:rPr lang="sr-Cyrl-RS" b="1" dirty="0"/>
            </a:br>
            <a:r>
              <a:rPr lang="sr-Cyrl-RS" b="1" dirty="0" smtClean="0"/>
              <a:t>  </a:t>
            </a:r>
            <a:endParaRPr lang="en-US" b="1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32" y="1342663"/>
            <a:ext cx="5029738" cy="4375231"/>
          </a:xfrm>
        </p:spPr>
      </p:pic>
      <p:sp>
        <p:nvSpPr>
          <p:cNvPr id="17" name="AutoShape 10" descr="https://www.freeworldmaps.net/europe/bosnia/bosnia-map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2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976" y="1944547"/>
            <a:ext cx="9965802" cy="2430683"/>
          </a:xfrm>
        </p:spPr>
        <p:txBody>
          <a:bodyPr>
            <a:normAutofit fontScale="90000"/>
          </a:bodyPr>
          <a:lstStyle/>
          <a:p>
            <a:r>
              <a:rPr lang="sr-Cyrl-RS" b="1" dirty="0" smtClean="0"/>
              <a:t>КЛИМА И БИЉНИ СВИЈЕ</a:t>
            </a:r>
            <a:r>
              <a:rPr lang="en-US" b="1" dirty="0" smtClean="0"/>
              <a:t>T</a:t>
            </a:r>
            <a:r>
              <a:rPr lang="sr-Cyrl-RS" b="1" dirty="0" smtClean="0"/>
              <a:t/>
            </a:r>
            <a:br>
              <a:rPr lang="sr-Cyrl-RS" b="1" dirty="0" smtClean="0"/>
            </a:br>
            <a:r>
              <a:rPr lang="sr-Cyrl-RS" sz="2200" dirty="0" smtClean="0"/>
              <a:t>Бањалучка регије је рељефно нагнута од југа према сјеверу , </a:t>
            </a:r>
            <a:r>
              <a:rPr lang="sr-Cyrl-RS" sz="2200" dirty="0" smtClean="0"/>
              <a:t>зато </a:t>
            </a:r>
            <a:r>
              <a:rPr lang="sr-Cyrl-RS" sz="2200" dirty="0" smtClean="0"/>
              <a:t>је отворена утицајима Панонске низије.                                                                            </a:t>
            </a: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sz="1300" dirty="0" smtClean="0"/>
              <a:t>слика бр.4 Клима и биљни свијет</a:t>
            </a:r>
            <a:endParaRPr lang="en-US" sz="13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247087"/>
              </p:ext>
            </p:extLst>
          </p:nvPr>
        </p:nvGraphicFramePr>
        <p:xfrm>
          <a:off x="1122743" y="2708475"/>
          <a:ext cx="10104702" cy="1759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8234">
                  <a:extLst>
                    <a:ext uri="{9D8B030D-6E8A-4147-A177-3AD203B41FA5}">
                      <a16:colId xmlns:a16="http://schemas.microsoft.com/office/drawing/2014/main" val="2130836376"/>
                    </a:ext>
                  </a:extLst>
                </a:gridCol>
                <a:gridCol w="3368234">
                  <a:extLst>
                    <a:ext uri="{9D8B030D-6E8A-4147-A177-3AD203B41FA5}">
                      <a16:colId xmlns:a16="http://schemas.microsoft.com/office/drawing/2014/main" val="150252565"/>
                    </a:ext>
                  </a:extLst>
                </a:gridCol>
                <a:gridCol w="3368234">
                  <a:extLst>
                    <a:ext uri="{9D8B030D-6E8A-4147-A177-3AD203B41FA5}">
                      <a16:colId xmlns:a16="http://schemas.microsoft.com/office/drawing/2014/main" val="415768445"/>
                    </a:ext>
                  </a:extLst>
                </a:gridCol>
              </a:tblGrid>
              <a:tr h="372614">
                <a:tc>
                  <a:txBody>
                    <a:bodyPr/>
                    <a:lstStyle/>
                    <a:p>
                      <a:r>
                        <a:rPr lang="sr-Cyrl-RS" dirty="0" smtClean="0"/>
                        <a:t>Посавина</a:t>
                      </a:r>
                      <a:r>
                        <a:rPr lang="sr-Cyrl-RS" baseline="0" dirty="0" smtClean="0"/>
                        <a:t>   </a:t>
                      </a:r>
                      <a:r>
                        <a:rPr lang="sr-Cyrl-RS" dirty="0" smtClean="0"/>
                        <a:t>(сјевер)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Средишњи дио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Јужни</a:t>
                      </a:r>
                      <a:r>
                        <a:rPr lang="sr-Cyrl-RS" baseline="0" dirty="0" smtClean="0"/>
                        <a:t> дио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68981"/>
                  </a:ext>
                </a:extLst>
              </a:tr>
              <a:tr h="652076">
                <a:tc>
                  <a:txBody>
                    <a:bodyPr/>
                    <a:lstStyle/>
                    <a:p>
                      <a:r>
                        <a:rPr lang="sr-Cyrl-RS" dirty="0" smtClean="0"/>
                        <a:t>Континентална</a:t>
                      </a:r>
                      <a:r>
                        <a:rPr lang="sr-Cyrl-RS" baseline="0" dirty="0" smtClean="0"/>
                        <a:t> клима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Умјереноконтинентална клима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Планинска</a:t>
                      </a:r>
                      <a:r>
                        <a:rPr lang="sr-Cyrl-RS" baseline="0" dirty="0" smtClean="0"/>
                        <a:t> клима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352258"/>
                  </a:ext>
                </a:extLst>
              </a:tr>
              <a:tr h="734662">
                <a:tc>
                  <a:txBody>
                    <a:bodyPr/>
                    <a:lstStyle/>
                    <a:p>
                      <a:r>
                        <a:rPr lang="sr-Cyrl-RS" dirty="0" smtClean="0"/>
                        <a:t>Некада травнате области ,</a:t>
                      </a:r>
                    </a:p>
                    <a:p>
                      <a:r>
                        <a:rPr lang="sr-Cyrl-RS" dirty="0" smtClean="0"/>
                        <a:t>данас ораничне површне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Њиве</a:t>
                      </a:r>
                      <a:r>
                        <a:rPr lang="sr-Cyrl-RS" baseline="0" dirty="0" smtClean="0"/>
                        <a:t>, воћнаци </a:t>
                      </a:r>
                      <a:r>
                        <a:rPr lang="sr-Cyrl-RS" baseline="0" dirty="0" smtClean="0"/>
                        <a:t>,шуме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Четинари</a:t>
                      </a:r>
                      <a:r>
                        <a:rPr lang="sr-Cyrl-RS" baseline="0" dirty="0" smtClean="0"/>
                        <a:t> и мјешовите шуме</a:t>
                      </a:r>
                      <a:endParaRPr lang="sr-Cyrl-RS" dirty="0" smtClean="0"/>
                    </a:p>
                    <a:p>
                      <a:endParaRPr lang="sr-Cyrl-R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297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52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608" y="625034"/>
            <a:ext cx="9317620" cy="717629"/>
          </a:xfrm>
        </p:spPr>
        <p:txBody>
          <a:bodyPr>
            <a:normAutofit fontScale="90000"/>
          </a:bodyPr>
          <a:lstStyle/>
          <a:p>
            <a:r>
              <a:rPr lang="sr-Cyrl-RS" b="1" dirty="0" smtClean="0"/>
              <a:t>ВОДЕ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9286" y="1527857"/>
            <a:ext cx="10387311" cy="475719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r-Cyrl-RS" b="1" dirty="0" smtClean="0"/>
              <a:t> </a:t>
            </a:r>
          </a:p>
          <a:p>
            <a:pPr marL="0" indent="0">
              <a:buNone/>
            </a:pPr>
            <a:r>
              <a:rPr lang="sr-Cyrl-RS" sz="8000" b="1" dirty="0" smtClean="0"/>
              <a:t>* </a:t>
            </a:r>
            <a:r>
              <a:rPr lang="sr-Cyrl-RS" sz="8000" dirty="0" smtClean="0"/>
              <a:t>Ријеке Бањалучке регије су површинске </a:t>
            </a:r>
          </a:p>
          <a:p>
            <a:pPr marL="0" indent="0">
              <a:buNone/>
            </a:pPr>
            <a:r>
              <a:rPr lang="sr-Cyrl-RS" sz="8000" dirty="0" smtClean="0"/>
              <a:t>   и припадају сливу Црног мора. </a:t>
            </a:r>
          </a:p>
          <a:p>
            <a:pPr marL="0" indent="0">
              <a:buNone/>
            </a:pPr>
            <a:r>
              <a:rPr lang="sr-Cyrl-RS" sz="8000" dirty="0"/>
              <a:t> </a:t>
            </a:r>
            <a:r>
              <a:rPr lang="sr-Cyrl-RS" sz="8000" b="1" dirty="0" smtClean="0"/>
              <a:t>* </a:t>
            </a:r>
            <a:r>
              <a:rPr lang="sr-Cyrl-RS" sz="8000" dirty="0" smtClean="0"/>
              <a:t>Највеће ријеке су : </a:t>
            </a:r>
          </a:p>
          <a:p>
            <a:pPr marL="0" indent="0">
              <a:buNone/>
            </a:pPr>
            <a:r>
              <a:rPr lang="sr-Cyrl-RS" sz="8000" dirty="0" smtClean="0"/>
              <a:t>  Сава,Уна, Врбас,Плива , Јањ , Врбања,Угар</a:t>
            </a:r>
          </a:p>
          <a:p>
            <a:pPr marL="0" indent="0">
              <a:buNone/>
            </a:pPr>
            <a:r>
              <a:rPr lang="sr-Cyrl-RS" sz="8000" dirty="0" smtClean="0"/>
              <a:t>*Плива  - лијева притока 	Врбаса </a:t>
            </a:r>
          </a:p>
          <a:p>
            <a:pPr marL="0" indent="0">
              <a:buNone/>
            </a:pPr>
            <a:r>
              <a:rPr lang="sr-Cyrl-RS" sz="8000" dirty="0" smtClean="0"/>
              <a:t>*Јањ –десна притока </a:t>
            </a:r>
          </a:p>
          <a:p>
            <a:pPr marL="0" indent="0">
              <a:buNone/>
            </a:pPr>
            <a:r>
              <a:rPr lang="sr-Cyrl-RS" sz="8000" dirty="0" smtClean="0"/>
              <a:t>*Угар –десна притока </a:t>
            </a:r>
          </a:p>
          <a:p>
            <a:pPr marL="0" indent="0">
              <a:buNone/>
            </a:pPr>
            <a:r>
              <a:rPr lang="sr-Cyrl-RS" sz="8000" dirty="0" smtClean="0"/>
              <a:t> Језера: малобројна, вјештачко језеро Балкана</a:t>
            </a:r>
          </a:p>
          <a:p>
            <a:pPr marL="0" indent="0">
              <a:buNone/>
            </a:pPr>
            <a:r>
              <a:rPr lang="sr-Cyrl-RS" sz="8000" dirty="0"/>
              <a:t> </a:t>
            </a:r>
            <a:r>
              <a:rPr lang="sr-Cyrl-RS" sz="8000" dirty="0" smtClean="0"/>
              <a:t> и </a:t>
            </a:r>
            <a:r>
              <a:rPr lang="sr-Cyrl-RS" sz="8000" dirty="0" smtClean="0"/>
              <a:t>Бочац </a:t>
            </a:r>
            <a:r>
              <a:rPr lang="sr-Cyrl-RS" sz="8000" dirty="0" smtClean="0"/>
              <a:t>– вјештачко акумулационо језеро на </a:t>
            </a:r>
          </a:p>
          <a:p>
            <a:pPr marL="0" indent="0">
              <a:buNone/>
            </a:pPr>
            <a:r>
              <a:rPr lang="sr-Cyrl-RS" sz="8000" dirty="0"/>
              <a:t> </a:t>
            </a:r>
            <a:r>
              <a:rPr lang="sr-Cyrl-RS" sz="8000" dirty="0" smtClean="0"/>
              <a:t>р</a:t>
            </a:r>
            <a:r>
              <a:rPr lang="sr-Cyrl-RS" sz="8000" dirty="0" smtClean="0"/>
              <a:t>ијеци </a:t>
            </a:r>
            <a:r>
              <a:rPr lang="sr-Cyrl-RS" sz="8000" dirty="0" smtClean="0"/>
              <a:t>Врбас</a:t>
            </a:r>
          </a:p>
          <a:p>
            <a:pPr marL="0" indent="0">
              <a:buNone/>
            </a:pPr>
            <a:r>
              <a:rPr lang="sr-Cyrl-RS" sz="8000" dirty="0" smtClean="0"/>
              <a:t>*Бројни извори термалних и минералних вода</a:t>
            </a:r>
          </a:p>
          <a:p>
            <a:pPr marL="0" indent="0">
              <a:buNone/>
            </a:pPr>
            <a:r>
              <a:rPr lang="sr-Cyrl-RS" sz="8000" dirty="0" smtClean="0"/>
              <a:t>* Бање </a:t>
            </a:r>
            <a:r>
              <a:rPr lang="sr-Cyrl-RS" sz="8000" dirty="0" smtClean="0"/>
              <a:t>: Мљенчиница,Слатина </a:t>
            </a:r>
            <a:r>
              <a:rPr lang="sr-Cyrl-RS" sz="4400" dirty="0" smtClean="0"/>
              <a:t>....                                                                               Слика бр.5 , Воде</a:t>
            </a:r>
            <a:endParaRPr lang="sr-Cyrl-RS" sz="4400" dirty="0" smtClean="0"/>
          </a:p>
          <a:p>
            <a:pPr marL="0" indent="0">
              <a:buNone/>
            </a:pPr>
            <a:r>
              <a:rPr lang="sr-Cyrl-RS" sz="8000" dirty="0"/>
              <a:t> </a:t>
            </a:r>
            <a:r>
              <a:rPr lang="sr-Cyrl-RS" sz="8000" dirty="0" smtClean="0"/>
              <a:t> </a:t>
            </a:r>
          </a:p>
          <a:p>
            <a:pPr marL="0" indent="0">
              <a:buNone/>
            </a:pPr>
            <a:endParaRPr lang="sr-Cyrl-RS" sz="8000" dirty="0" smtClean="0"/>
          </a:p>
          <a:p>
            <a:pPr>
              <a:buFont typeface="Arial" panose="020B0604020202020204" pitchFamily="34" charset="0"/>
              <a:buChar char="•"/>
            </a:pPr>
            <a:endParaRPr lang="sr-Cyrl-RS" sz="8000" dirty="0" smtClean="0"/>
          </a:p>
          <a:p>
            <a:pPr marL="0" indent="0">
              <a:buNone/>
            </a:pPr>
            <a:r>
              <a:rPr lang="sr-Cyrl-RS" sz="5000" dirty="0"/>
              <a:t> </a:t>
            </a:r>
            <a:r>
              <a:rPr lang="sr-Cyrl-RS" sz="5000" dirty="0" smtClean="0"/>
              <a:t> </a:t>
            </a:r>
          </a:p>
          <a:p>
            <a:pPr marL="0" indent="0">
              <a:buNone/>
            </a:pPr>
            <a:r>
              <a:rPr lang="sr-Cyrl-RS" sz="5000" dirty="0"/>
              <a:t> </a:t>
            </a:r>
            <a:r>
              <a:rPr lang="sr-Cyrl-RS" sz="5000" dirty="0" smtClean="0"/>
              <a:t>   </a:t>
            </a:r>
          </a:p>
          <a:p>
            <a:pPr marL="0" indent="0">
              <a:buNone/>
            </a:pPr>
            <a:r>
              <a:rPr lang="sr-Cyrl-RS" sz="5000" dirty="0"/>
              <a:t> </a:t>
            </a:r>
            <a:r>
              <a:rPr lang="sr-Cyrl-RS" sz="5000" dirty="0" smtClean="0"/>
              <a:t>                                                                                                  </a:t>
            </a:r>
          </a:p>
          <a:p>
            <a:pPr marL="0" indent="0">
              <a:buNone/>
            </a:pPr>
            <a:endParaRPr lang="en-US" sz="5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34" y="1527857"/>
            <a:ext cx="5405726" cy="436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2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 smtClean="0"/>
              <a:t>ПРИРОДНА БОГАТСТВА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442258"/>
            <a:ext cx="9804399" cy="3433610"/>
          </a:xfrm>
        </p:spPr>
        <p:txBody>
          <a:bodyPr/>
          <a:lstStyle/>
          <a:p>
            <a:r>
              <a:rPr lang="sr-Cyrl-RS" dirty="0" smtClean="0"/>
              <a:t>Регија има значајна природна богатства </a:t>
            </a:r>
            <a:r>
              <a:rPr lang="sr-Cyrl-RS" dirty="0" smtClean="0"/>
              <a:t>:</a:t>
            </a:r>
            <a:r>
              <a:rPr lang="en-US" dirty="0" smtClean="0"/>
              <a:t> </a:t>
            </a:r>
            <a:r>
              <a:rPr lang="sr-Cyrl-RS" dirty="0" smtClean="0"/>
              <a:t>Плодно земљиште,</a:t>
            </a:r>
            <a:r>
              <a:rPr lang="en-US" dirty="0" smtClean="0"/>
              <a:t> </a:t>
            </a:r>
            <a:r>
              <a:rPr lang="sr-Cyrl-RS" dirty="0" smtClean="0"/>
              <a:t>воде </a:t>
            </a:r>
            <a:r>
              <a:rPr lang="sr-Cyrl-RS" dirty="0" smtClean="0"/>
              <a:t>, шуме</a:t>
            </a:r>
          </a:p>
          <a:p>
            <a:r>
              <a:rPr lang="sr-Cyrl-RS" dirty="0" smtClean="0"/>
              <a:t>Значајно </a:t>
            </a:r>
            <a:r>
              <a:rPr lang="sr-Cyrl-RS" dirty="0" smtClean="0"/>
              <a:t>богатство </a:t>
            </a:r>
            <a:r>
              <a:rPr lang="sr-Cyrl-RS" dirty="0" smtClean="0"/>
              <a:t>су руде метала и неметала</a:t>
            </a:r>
          </a:p>
          <a:p>
            <a:r>
              <a:rPr lang="sr-Cyrl-RS" dirty="0" smtClean="0"/>
              <a:t>Љубија рудник гвожђа </a:t>
            </a:r>
          </a:p>
          <a:p>
            <a:r>
              <a:rPr lang="sr-Cyrl-RS" dirty="0" smtClean="0"/>
              <a:t>Код Приједора –гипс</a:t>
            </a:r>
          </a:p>
          <a:p>
            <a:r>
              <a:rPr lang="sr-Cyrl-RS" dirty="0" smtClean="0"/>
              <a:t>Код Шипова -глина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6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929" y="982132"/>
            <a:ext cx="10671858" cy="1031863"/>
          </a:xfrm>
        </p:spPr>
        <p:txBody>
          <a:bodyPr>
            <a:normAutofit fontScale="90000"/>
          </a:bodyPr>
          <a:lstStyle/>
          <a:p>
            <a:r>
              <a:rPr lang="sr-Cyrl-RS" b="1" dirty="0" smtClean="0"/>
              <a:t>ДРУШТВЕНО – ГЕОГРАФСКЕ ОДЛИКЕ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929" y="2013995"/>
            <a:ext cx="10671858" cy="4224759"/>
          </a:xfrm>
        </p:spPr>
        <p:txBody>
          <a:bodyPr/>
          <a:lstStyle/>
          <a:p>
            <a:pPr marL="0" indent="0">
              <a:buNone/>
            </a:pPr>
            <a:r>
              <a:rPr lang="sr-Cyrl-RS" dirty="0" smtClean="0"/>
              <a:t>СТАНОВНИШТВО </a:t>
            </a:r>
          </a:p>
          <a:p>
            <a:pPr marL="0" indent="0">
              <a:buNone/>
            </a:pPr>
            <a:r>
              <a:rPr lang="sr-Cyrl-RS" dirty="0" smtClean="0"/>
              <a:t>*Бањалучка регија је највећа популационо најбројија регија и привредно најразвијенија регија Републике Српске </a:t>
            </a:r>
            <a:endParaRPr lang="sr-Cyrl-RS" dirty="0" smtClean="0"/>
          </a:p>
          <a:p>
            <a:pPr marL="0" indent="0">
              <a:buNone/>
            </a:pPr>
            <a:r>
              <a:rPr lang="sr-Cyrl-RS" dirty="0" smtClean="0"/>
              <a:t>* По попису из 2013. године , регија је имала 597.000 становника</a:t>
            </a:r>
            <a:endParaRPr lang="sr-Cyrl-RS" dirty="0" smtClean="0"/>
          </a:p>
          <a:p>
            <a:pPr marL="0" indent="0">
              <a:buNone/>
            </a:pPr>
            <a:r>
              <a:rPr lang="sr-Cyrl-RS" dirty="0" smtClean="0"/>
              <a:t>*Површина регије је 8.869 </a:t>
            </a:r>
            <a:r>
              <a:rPr lang="sr-Cyrl-RS" dirty="0" smtClean="0"/>
              <a:t>км², </a:t>
            </a:r>
            <a:r>
              <a:rPr lang="sr-Cyrl-RS" dirty="0" smtClean="0"/>
              <a:t>а густина насељености је 67ст/км²</a:t>
            </a:r>
          </a:p>
          <a:p>
            <a:pPr marL="0" indent="0">
              <a:buNone/>
            </a:pPr>
            <a:r>
              <a:rPr lang="sr-Cyrl-RS" dirty="0" smtClean="0"/>
              <a:t>*Највећа концентрација становника је у Бањој Луци и Приједору </a:t>
            </a:r>
          </a:p>
          <a:p>
            <a:pPr marL="0" indent="0">
              <a:buNone/>
            </a:pPr>
            <a:r>
              <a:rPr lang="sr-Cyrl-RS" dirty="0" smtClean="0"/>
              <a:t>*Бањалучка регија има </a:t>
            </a:r>
            <a:r>
              <a:rPr lang="sr-Cyrl-RS" dirty="0" smtClean="0"/>
              <a:t>21 општину,</a:t>
            </a:r>
            <a:r>
              <a:rPr lang="en-US" dirty="0" smtClean="0"/>
              <a:t> </a:t>
            </a:r>
            <a:r>
              <a:rPr lang="sr-Cyrl-RS" dirty="0" smtClean="0"/>
              <a:t>а само Бања </a:t>
            </a:r>
            <a:r>
              <a:rPr lang="sr-Cyrl-RS" dirty="0" smtClean="0"/>
              <a:t>Лука и Приједор </a:t>
            </a:r>
            <a:r>
              <a:rPr lang="sr-Cyrl-RS" dirty="0" smtClean="0"/>
              <a:t>имају статус   </a:t>
            </a:r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града</a:t>
            </a:r>
            <a:endParaRPr lang="sr-Cyrl-RS" dirty="0" smtClean="0"/>
          </a:p>
          <a:p>
            <a:endParaRPr lang="sr-Cyrl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18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078" y="577578"/>
            <a:ext cx="10109520" cy="927132"/>
          </a:xfrm>
        </p:spPr>
        <p:txBody>
          <a:bodyPr>
            <a:normAutofit/>
          </a:bodyPr>
          <a:lstStyle/>
          <a:p>
            <a:r>
              <a:rPr lang="sr-Cyrl-RS" b="1" dirty="0" smtClean="0"/>
              <a:t>БАЊА ЛУКА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078" y="1504710"/>
            <a:ext cx="10109520" cy="4815067"/>
          </a:xfrm>
        </p:spPr>
        <p:txBody>
          <a:bodyPr>
            <a:normAutofit fontScale="47500" lnSpcReduction="20000"/>
          </a:bodyPr>
          <a:lstStyle/>
          <a:p>
            <a:r>
              <a:rPr lang="sr-Cyrl-RS" sz="4400" dirty="0" smtClean="0"/>
              <a:t>Бања Лука је највећи град Републике Српске .Она представља политичи </a:t>
            </a:r>
            <a:r>
              <a:rPr lang="sr-Cyrl-RS" sz="4400" dirty="0"/>
              <a:t>,</a:t>
            </a:r>
            <a:r>
              <a:rPr lang="sr-Cyrl-RS" sz="4400" dirty="0" smtClean="0"/>
              <a:t>здравствени</a:t>
            </a:r>
            <a:r>
              <a:rPr lang="sr-Cyrl-RS" sz="4400" dirty="0" smtClean="0"/>
              <a:t>, </a:t>
            </a:r>
            <a:r>
              <a:rPr lang="sr-Cyrl-RS" sz="4400" dirty="0" smtClean="0"/>
              <a:t>спортски и универзитетски </a:t>
            </a:r>
            <a:r>
              <a:rPr lang="sr-Cyrl-RS" sz="4400" dirty="0" smtClean="0"/>
              <a:t>центар регије </a:t>
            </a:r>
          </a:p>
          <a:p>
            <a:pPr marL="0" indent="0">
              <a:buNone/>
            </a:pPr>
            <a:endParaRPr lang="sr-Cyrl-RS" sz="4400" dirty="0" smtClean="0"/>
          </a:p>
          <a:p>
            <a:r>
              <a:rPr lang="sr-Cyrl-RS" sz="4400" dirty="0" smtClean="0"/>
              <a:t>Смјештен је на обали  Врбаса, надморска висина 163 </a:t>
            </a:r>
            <a:r>
              <a:rPr lang="sr-Cyrl-RS" sz="4400" dirty="0" smtClean="0"/>
              <a:t>м</a:t>
            </a:r>
            <a:endParaRPr lang="sr-Cyrl-RS" sz="4400" dirty="0" smtClean="0"/>
          </a:p>
          <a:p>
            <a:r>
              <a:rPr lang="sr-Cyrl-RS" sz="4400" dirty="0" smtClean="0"/>
              <a:t>Културно –историјски споменици као што </a:t>
            </a:r>
            <a:r>
              <a:rPr lang="sr-Cyrl-RS" sz="4400" dirty="0" smtClean="0"/>
              <a:t> је Кастел</a:t>
            </a:r>
            <a:endParaRPr lang="sr-Cyrl-RS" sz="4400" dirty="0" smtClean="0"/>
          </a:p>
          <a:p>
            <a:pPr marL="0" indent="0">
              <a:buNone/>
            </a:pPr>
            <a:r>
              <a:rPr lang="sr-Cyrl-RS" sz="4400" dirty="0" smtClean="0"/>
              <a:t>    </a:t>
            </a:r>
            <a:r>
              <a:rPr lang="sr-Cyrl-RS" sz="4400" dirty="0" smtClean="0"/>
              <a:t>, архитектура (</a:t>
            </a:r>
            <a:r>
              <a:rPr lang="sr-Cyrl-RS" sz="4400" dirty="0" smtClean="0"/>
              <a:t>Бански двор), музеји, </a:t>
            </a:r>
            <a:r>
              <a:rPr lang="sr-Cyrl-RS" sz="4400" dirty="0" smtClean="0"/>
              <a:t> ријека </a:t>
            </a:r>
            <a:r>
              <a:rPr lang="sr-Cyrl-RS" sz="4400" dirty="0" smtClean="0">
                <a:solidFill>
                  <a:schemeClr val="accent3"/>
                </a:solidFill>
              </a:rPr>
              <a:t>Врбас</a:t>
            </a:r>
          </a:p>
          <a:p>
            <a:pPr marL="0" indent="0">
              <a:buNone/>
            </a:pPr>
            <a:r>
              <a:rPr lang="sr-Cyrl-RS" sz="4400" dirty="0"/>
              <a:t> </a:t>
            </a:r>
            <a:r>
              <a:rPr lang="sr-Cyrl-RS" sz="4400" dirty="0" smtClean="0"/>
              <a:t>   </a:t>
            </a:r>
            <a:r>
              <a:rPr lang="sr-Cyrl-RS" sz="4400" dirty="0" smtClean="0"/>
              <a:t> су </a:t>
            </a:r>
            <a:r>
              <a:rPr lang="sr-Cyrl-RS" sz="4400" dirty="0" smtClean="0"/>
              <a:t>основа за развој туризма</a:t>
            </a:r>
          </a:p>
          <a:p>
            <a:r>
              <a:rPr lang="sr-Cyrl-RS" sz="4400" dirty="0" smtClean="0"/>
              <a:t>Бања </a:t>
            </a:r>
            <a:r>
              <a:rPr lang="sr-Cyrl-RS" sz="4400" dirty="0"/>
              <a:t>Лука се налази у сезмичкој нестабилној зони </a:t>
            </a:r>
            <a:r>
              <a:rPr lang="sr-Cyrl-RS" sz="4400" dirty="0" smtClean="0"/>
              <a:t>-</a:t>
            </a:r>
            <a:endParaRPr lang="sr-Cyrl-RS" sz="4400" dirty="0"/>
          </a:p>
          <a:p>
            <a:pPr marL="0" indent="0">
              <a:buNone/>
            </a:pPr>
            <a:r>
              <a:rPr lang="sr-Cyrl-RS" sz="4400" dirty="0" smtClean="0"/>
              <a:t>   </a:t>
            </a:r>
            <a:r>
              <a:rPr lang="sr-Cyrl-RS" sz="4400" dirty="0" smtClean="0"/>
              <a:t> Снажан земљотрес је био 1969. године са </a:t>
            </a:r>
            <a:r>
              <a:rPr lang="sr-Cyrl-RS" sz="4400" dirty="0" smtClean="0"/>
              <a:t>великим </a:t>
            </a:r>
            <a:endParaRPr lang="sr-Cyrl-RS" sz="4400" dirty="0" smtClean="0"/>
          </a:p>
          <a:p>
            <a:pPr marL="0" indent="0">
              <a:buNone/>
            </a:pPr>
            <a:r>
              <a:rPr lang="sr-Cyrl-RS" sz="4400" dirty="0"/>
              <a:t> </a:t>
            </a:r>
            <a:r>
              <a:rPr lang="sr-Cyrl-RS" sz="4400" dirty="0" smtClean="0"/>
              <a:t>   </a:t>
            </a:r>
            <a:r>
              <a:rPr lang="sr-Cyrl-RS" sz="4400" dirty="0" smtClean="0"/>
              <a:t>посљедицама</a:t>
            </a:r>
            <a:endParaRPr lang="sr-Cyrl-RS" sz="4400" dirty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dirty="0" smtClean="0"/>
              <a:t>                                                                                                                                                                                                               	Слике бр.6. и 7. ,Бања Лука</a:t>
            </a:r>
            <a:endParaRPr lang="sr-Cyrl-RS" dirty="0" smtClean="0"/>
          </a:p>
          <a:p>
            <a:pPr marL="0" indent="0">
              <a:buNone/>
            </a:pPr>
            <a:r>
              <a:rPr lang="sr-Cyrl-RS" dirty="0" smtClean="0"/>
              <a:t>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957" y="2431842"/>
            <a:ext cx="2731622" cy="18882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666" y="4412716"/>
            <a:ext cx="2731622" cy="135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8716699" cy="1303867"/>
          </a:xfrm>
        </p:spPr>
        <p:txBody>
          <a:bodyPr/>
          <a:lstStyle/>
          <a:p>
            <a:r>
              <a:rPr lang="sr-Cyrl-RS" b="1" dirty="0" smtClean="0"/>
              <a:t>ПРИЈЕДОР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Приједор је други град по величини  у Бањалучкој регији , </a:t>
            </a:r>
            <a:r>
              <a:rPr lang="sr-Cyrl-RS" dirty="0"/>
              <a:t>с</a:t>
            </a:r>
            <a:r>
              <a:rPr lang="sr-Cyrl-RS" dirty="0" smtClean="0"/>
              <a:t>мјештен </a:t>
            </a:r>
            <a:r>
              <a:rPr lang="sr-Cyrl-RS" dirty="0" smtClean="0"/>
              <a:t>у подножју Козаре, на обали ријеке Сане</a:t>
            </a:r>
          </a:p>
          <a:p>
            <a:r>
              <a:rPr lang="sr-Cyrl-RS" dirty="0" smtClean="0"/>
              <a:t>Трећи је град по броју становника </a:t>
            </a:r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  у Републици Српској</a:t>
            </a:r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  Значајан је индустријски </a:t>
            </a:r>
            <a:r>
              <a:rPr lang="sr-Cyrl-RS" dirty="0" smtClean="0"/>
              <a:t>центар</a:t>
            </a:r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                                                                                  </a:t>
            </a:r>
            <a:r>
              <a:rPr lang="sr-Cyrl-RS" sz="1050" dirty="0" smtClean="0"/>
              <a:t>Слика бр.8.,Приједор</a:t>
            </a:r>
            <a:endParaRPr lang="sr-Cyrl-RS" sz="105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200" y="3430587"/>
            <a:ext cx="2919091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5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727</TotalTime>
  <Words>771</Words>
  <Application>Microsoft Office PowerPoint</Application>
  <PresentationFormat>Widescreen</PresentationFormat>
  <Paragraphs>160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                   БАЊАЛУЧКА РЕГИЈА:   ФИЗИЧКО – ГЕОГРАФСКЕ И ДРУШТВЕНО –  ГЕОГРАФСКЕ ОДЛИКЕ  ОДЛИКЕ</vt:lpstr>
      <vt:lpstr>Границе и положај </vt:lpstr>
      <vt:lpstr>               РЕЉЕФ                           *Већи дио припада Панонској области,                                                                                 , а  мањи дио Планинско –котлинској области                                                                          * Острвске планине Панонске области су:                                                        Козара, Просара и Мотајица                                                               * Козара  је острвска планина између                                                                                             Уне,Сане и Врбаса. Највиши врх –Лисина  977м.н.в.                                                                                         *Централни дио Козаре је  национални парк (1967.)                                                                         У средишњем дијелу националног парка                                                                                            је плато Мраковица гдје је Меморијлани комплекс                                                                                       *Лијевче поље – алувијална раван око доњег тока                                                                                                               и ушћа Врбаса у Саву, а на сјеверу Лијевча поља                                         је еко-систем Бардача                                                                                            * Обод Панонске низије су планине Мањача,Мајдан                                                             планина,Узломац, Чемерница...                                                                                            * Мањача је планина југозападно од Бања Луке , дио                                                                                              ње је област  Змијање  у чијем селу Стричићи је                                                                     рођен српски писац Петар Кочић                                 Слика бр.3, рељеф                             *У рељефу се истичу ријече долине Врбаса  и притоке                             </vt:lpstr>
      <vt:lpstr>КЛИМА И БИЉНИ СВИЈЕT Бањалучка регије је рељефно нагнута од југа према сјеверу , зато је отворена утицајима Панонске низије.                                                                                 слика бр.4 Клима и биљни свијет</vt:lpstr>
      <vt:lpstr>ВОДЕ</vt:lpstr>
      <vt:lpstr>ПРИРОДНА БОГАТСТВА</vt:lpstr>
      <vt:lpstr>ДРУШТВЕНО – ГЕОГРАФСКЕ ОДЛИКЕ</vt:lpstr>
      <vt:lpstr>БАЊА ЛУКА </vt:lpstr>
      <vt:lpstr>ПРИЈЕДОР</vt:lpstr>
      <vt:lpstr>Привреда</vt:lpstr>
      <vt:lpstr>PowerPoint Presentation</vt:lpstr>
      <vt:lpstr>PowerPoint Presentation</vt:lpstr>
      <vt:lpstr>PowerPoint Presentation</vt:lpstr>
      <vt:lpstr>ЗАДАЋА: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БАЊАЛУЧКА РЕГИЈА:ФИЗИЧКО ГЕОГРАФСКЕ  ОДЛИКЕ</dc:title>
  <dc:creator>Racunar</dc:creator>
  <cp:lastModifiedBy>Racunar</cp:lastModifiedBy>
  <cp:revision>61</cp:revision>
  <dcterms:created xsi:type="dcterms:W3CDTF">2020-03-29T21:39:42Z</dcterms:created>
  <dcterms:modified xsi:type="dcterms:W3CDTF">2020-03-31T15:36:32Z</dcterms:modified>
</cp:coreProperties>
</file>