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5" r:id="rId4"/>
    <p:sldId id="266" r:id="rId5"/>
    <p:sldId id="269" r:id="rId6"/>
    <p:sldId id="267" r:id="rId7"/>
    <p:sldId id="26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D0B252-4BF2-4E2B-9341-7A29CD6B135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C153EE-1DC5-4EE3-B74E-779D70CBE1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534400" cy="2057400"/>
          </a:xfrm>
        </p:spPr>
        <p:txBody>
          <a:bodyPr>
            <a:noAutofit/>
          </a:bodyPr>
          <a:lstStyle/>
          <a:p>
            <a:pPr algn="ctr"/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САБИРАЊЕ И ОДУЗИМАЊЕ </a:t>
            </a:r>
            <a:r>
              <a:rPr lang="sr-Cyrl-BA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ТРОЦИФРЕНИХ БРОЈЕВА</a:t>
            </a:r>
            <a:r>
              <a:rPr lang="sr-Latn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Latn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утврђивање</a:t>
            </a:r>
            <a:r>
              <a:rPr lang="sr-Cyrl-BA" sz="4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4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772400" cy="914400"/>
          </a:xfrm>
        </p:spPr>
        <p:txBody>
          <a:bodyPr>
            <a:normAutofit/>
          </a:bodyPr>
          <a:lstStyle/>
          <a:p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49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187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овој наставној јединици ћемо утврдити знање о сабирању и одузимању троцифрених бројева са прелазом и без прелаза.</a:t>
            </a:r>
          </a:p>
          <a:p>
            <a:pPr marL="0" indent="0">
              <a:buNone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се налазе у Радној свесци на стр. 51. и 52.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9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73024"/>
            <a:ext cx="8183880" cy="3998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Сабираћемо на 3 начина:</a:t>
            </a: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/>
              <a:t>         = </a:t>
            </a:r>
            <a:r>
              <a:rPr lang="sr-Cyrl-BA" dirty="0"/>
              <a:t>6  100 + 9  10 + 9   1 </a:t>
            </a: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         = 2  100 + 5  </a:t>
            </a:r>
            <a:r>
              <a:rPr lang="sr-Cyrl-BA" dirty="0"/>
              <a:t>10 + </a:t>
            </a:r>
            <a:r>
              <a:rPr lang="sr-Cyrl-BA" dirty="0" smtClean="0"/>
              <a:t>1   1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= 8  100 + 14  10 + 10   1</a:t>
            </a:r>
          </a:p>
          <a:p>
            <a:pPr marL="0" indent="0">
              <a:buNone/>
            </a:pPr>
            <a:r>
              <a:rPr lang="sr-Cyrl-BA" dirty="0" smtClean="0"/>
              <a:t>	  = 9  100 + 5  10 + 0   1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= 900 + 50 + 0 = 950</a:t>
            </a: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                   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179527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90863" y="1795272"/>
            <a:ext cx="105074" cy="9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5791200" y="180698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28900" y="22098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90863" y="21717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09101" y="2164773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09800" y="2438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590800" y="27051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5800" y="26670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42055" y="27432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0327" y="1510700"/>
            <a:ext cx="1295400" cy="1156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sr-Cyrl-BA" sz="2000" dirty="0" smtClean="0"/>
              <a:t>  </a:t>
            </a:r>
            <a:r>
              <a:rPr lang="en-US" sz="2800" dirty="0" smtClean="0"/>
              <a:t>699 </a:t>
            </a:r>
            <a:endParaRPr lang="sr-Cyrl-BA" sz="2800" dirty="0" smtClean="0"/>
          </a:p>
          <a:p>
            <a:pPr algn="r"/>
            <a:r>
              <a:rPr lang="sr-Cyrl-BA" sz="2800" dirty="0" smtClean="0"/>
              <a:t>+</a:t>
            </a:r>
            <a:r>
              <a:rPr lang="sr-Cyrl-BA" sz="2800" u="sng" dirty="0" smtClean="0"/>
              <a:t>251</a:t>
            </a:r>
            <a:endParaRPr lang="en-US" sz="2800" u="sng" dirty="0"/>
          </a:p>
        </p:txBody>
      </p:sp>
      <p:sp>
        <p:nvSpPr>
          <p:cNvPr id="19" name="Rectangle 18"/>
          <p:cNvSpPr/>
          <p:nvPr/>
        </p:nvSpPr>
        <p:spPr>
          <a:xfrm>
            <a:off x="1943100" y="4267200"/>
            <a:ext cx="12954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sr-Cyrl-BA" sz="2000" dirty="0" smtClean="0"/>
              <a:t>  </a:t>
            </a:r>
            <a:r>
              <a:rPr lang="en-US" sz="2800" dirty="0" smtClean="0"/>
              <a:t>699 </a:t>
            </a:r>
            <a:endParaRPr lang="sr-Cyrl-BA" sz="2800" dirty="0" smtClean="0"/>
          </a:p>
          <a:p>
            <a:pPr algn="r"/>
            <a:r>
              <a:rPr lang="sr-Cyrl-BA" sz="2800" dirty="0" smtClean="0"/>
              <a:t>+</a:t>
            </a:r>
            <a:r>
              <a:rPr lang="sr-Cyrl-BA" sz="2800" u="sng" dirty="0" smtClean="0"/>
              <a:t>251</a:t>
            </a:r>
          </a:p>
          <a:p>
            <a:pPr algn="r"/>
            <a:r>
              <a:rPr lang="sr-Cyrl-BA" sz="2800" dirty="0" smtClean="0"/>
              <a:t>950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4294909" y="4267200"/>
            <a:ext cx="3442855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  </a:t>
            </a:r>
          </a:p>
          <a:p>
            <a:r>
              <a:rPr lang="en-US" sz="2800" dirty="0" smtClean="0"/>
              <a:t>699 </a:t>
            </a:r>
            <a:r>
              <a:rPr lang="sr-Cyrl-BA" sz="2800" dirty="0" smtClean="0"/>
              <a:t>+ 251= 950</a:t>
            </a:r>
            <a:endParaRPr lang="en-US" sz="2800" dirty="0"/>
          </a:p>
          <a:p>
            <a:endParaRPr lang="sr-Cyrl-BA" sz="2800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590800" y="32004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67200" y="3148445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773882" y="312073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Curved Connector 4"/>
          <p:cNvCxnSpPr/>
          <p:nvPr/>
        </p:nvCxnSpPr>
        <p:spPr>
          <a:xfrm rot="10800000" flipV="1">
            <a:off x="2576946" y="2592533"/>
            <a:ext cx="1461655" cy="453736"/>
          </a:xfrm>
          <a:prstGeom prst="curvedConnector3">
            <a:avLst>
              <a:gd name="adj1" fmla="val 42417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10800000" flipV="1">
            <a:off x="4267200" y="2667000"/>
            <a:ext cx="1371600" cy="379268"/>
          </a:xfrm>
          <a:prstGeom prst="curvedConnector3">
            <a:avLst>
              <a:gd name="adj1" fmla="val 38889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03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17" grpId="0" animBg="1"/>
      <p:bldP spid="18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73024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Одузимаћемо на 3 начина:</a:t>
            </a: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/>
              <a:t>         = 8  </a:t>
            </a:r>
            <a:r>
              <a:rPr lang="sr-Cyrl-BA" dirty="0"/>
              <a:t>100 + </a:t>
            </a:r>
            <a:r>
              <a:rPr lang="sr-Cyrl-BA" dirty="0" smtClean="0"/>
              <a:t>9  </a:t>
            </a:r>
            <a:r>
              <a:rPr lang="sr-Cyrl-BA" dirty="0"/>
              <a:t>10 </a:t>
            </a:r>
            <a:r>
              <a:rPr lang="sr-Cyrl-BA" dirty="0" smtClean="0"/>
              <a:t>+ 10   </a:t>
            </a:r>
            <a:r>
              <a:rPr lang="sr-Cyrl-BA" dirty="0"/>
              <a:t>1 </a:t>
            </a:r>
            <a:endParaRPr lang="sr-Cyrl-BA" dirty="0" smtClean="0"/>
          </a:p>
          <a:p>
            <a:pPr marL="0" indent="0">
              <a:buNone/>
            </a:pPr>
            <a:r>
              <a:rPr lang="sr-Cyrl-BA" dirty="0" smtClean="0"/>
              <a:t>         = 5  100 + 6  </a:t>
            </a:r>
            <a:r>
              <a:rPr lang="sr-Cyrl-BA" dirty="0"/>
              <a:t>10 + </a:t>
            </a:r>
            <a:r>
              <a:rPr lang="sr-Cyrl-BA" dirty="0" smtClean="0"/>
              <a:t>  7   1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= 3  100 + 3  10 + 3   1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= 300 + 30 + 3 = 333</a:t>
            </a: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                    3)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590800" y="1795272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290863" y="1795272"/>
            <a:ext cx="105074" cy="99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l 7"/>
          <p:cNvSpPr/>
          <p:nvPr/>
        </p:nvSpPr>
        <p:spPr>
          <a:xfrm>
            <a:off x="5964963" y="180698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28900" y="22098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290863" y="21717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003646" y="2202873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209800" y="2438400"/>
            <a:ext cx="4114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590800" y="27051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80472" y="27051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747338" y="2701636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0327" y="1510700"/>
            <a:ext cx="1295400" cy="1156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sr-Cyrl-BA" sz="2000" dirty="0" smtClean="0"/>
              <a:t>  </a:t>
            </a:r>
            <a:r>
              <a:rPr lang="sr-Cyrl-BA" sz="2800" dirty="0" smtClean="0"/>
              <a:t>900</a:t>
            </a:r>
            <a:r>
              <a:rPr lang="en-US" sz="2800" dirty="0" smtClean="0"/>
              <a:t> </a:t>
            </a:r>
            <a:endParaRPr lang="sr-Cyrl-BA" sz="2800" dirty="0" smtClean="0"/>
          </a:p>
          <a:p>
            <a:pPr algn="r"/>
            <a:r>
              <a:rPr lang="sr-Cyrl-BA" sz="2800" dirty="0" smtClean="0"/>
              <a:t>-</a:t>
            </a:r>
            <a:r>
              <a:rPr lang="sr-Cyrl-BA" sz="2800" u="sng" dirty="0" smtClean="0"/>
              <a:t>567</a:t>
            </a:r>
            <a:endParaRPr lang="en-US" sz="2800" u="sng" dirty="0"/>
          </a:p>
        </p:txBody>
      </p:sp>
      <p:sp>
        <p:nvSpPr>
          <p:cNvPr id="19" name="Rectangle 18"/>
          <p:cNvSpPr/>
          <p:nvPr/>
        </p:nvSpPr>
        <p:spPr>
          <a:xfrm>
            <a:off x="2019300" y="3747655"/>
            <a:ext cx="12954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sr-Cyrl-BA" sz="2000" dirty="0" smtClean="0"/>
              <a:t>  </a:t>
            </a:r>
            <a:r>
              <a:rPr lang="sr-Cyrl-BA" sz="2800" dirty="0" smtClean="0"/>
              <a:t>900</a:t>
            </a:r>
            <a:r>
              <a:rPr lang="en-US" sz="2800" dirty="0" smtClean="0"/>
              <a:t> </a:t>
            </a:r>
            <a:endParaRPr lang="sr-Cyrl-BA" sz="2800" dirty="0" smtClean="0"/>
          </a:p>
          <a:p>
            <a:pPr algn="r"/>
            <a:r>
              <a:rPr lang="sr-Latn-BA" sz="2800" dirty="0" smtClean="0"/>
              <a:t>-</a:t>
            </a:r>
            <a:r>
              <a:rPr lang="sr-Cyrl-BA" sz="2800" u="sng" dirty="0" smtClean="0"/>
              <a:t>567</a:t>
            </a:r>
          </a:p>
          <a:p>
            <a:pPr algn="r"/>
            <a:r>
              <a:rPr lang="sr-Cyrl-BA" sz="2800" dirty="0" smtClean="0"/>
              <a:t>333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4253344" y="3733800"/>
            <a:ext cx="3442855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000" dirty="0" smtClean="0"/>
              <a:t>  </a:t>
            </a:r>
          </a:p>
          <a:p>
            <a:r>
              <a:rPr lang="sr-Cyrl-BA" sz="2800" dirty="0" smtClean="0"/>
              <a:t>900</a:t>
            </a:r>
            <a:r>
              <a:rPr lang="en-US" sz="2800" dirty="0" smtClean="0"/>
              <a:t> </a:t>
            </a:r>
            <a:r>
              <a:rPr lang="sr-Latn-BA" sz="2800" dirty="0" smtClean="0"/>
              <a:t>-</a:t>
            </a:r>
            <a:r>
              <a:rPr lang="sr-Cyrl-BA" sz="2800" dirty="0" smtClean="0"/>
              <a:t> 567= 333</a:t>
            </a:r>
            <a:endParaRPr lang="en-US" sz="2800" dirty="0"/>
          </a:p>
          <a:p>
            <a:endParaRPr lang="sr-Cyrl-BA" sz="28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09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Асфалтиране су 2 улице у неком насељу. Дужина прве је 237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је 189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дужа од прве. Колика је дужина обе улице?</a:t>
            </a: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ул.         2. ул.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237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( 237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189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237 </a:t>
            </a:r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Latn-B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426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663</a:t>
            </a:r>
            <a:r>
              <a:rPr lang="sr-Latn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sr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Дужина обе улице је 663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4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Два камиона су пошла у су</a:t>
            </a: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 један другом. На почетку је растојање између њих било 900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Први је прешао 345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растојања, а други 89 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мање од првог.</a:t>
            </a:r>
          </a:p>
          <a:p>
            <a:pPr marL="0" indent="0">
              <a:buNone/>
            </a:pP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Одреди растојање које је преостало до сусрета.</a:t>
            </a:r>
          </a:p>
          <a:p>
            <a:pPr marL="0" indent="0">
              <a:buNone/>
            </a:pPr>
            <a:endParaRPr lang="sr-Cyrl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B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( 345 – 89) = </a:t>
            </a:r>
            <a:r>
              <a:rPr lang="sr-Cyrl-B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</a:t>
            </a:r>
            <a:r>
              <a:rPr lang="sr-Cyrl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B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345 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256 = </a:t>
            </a:r>
            <a:r>
              <a:rPr lang="sr-Cyrl-B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555</a:t>
            </a: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256 = 299</a:t>
            </a:r>
          </a:p>
          <a:p>
            <a:pPr marL="0" indent="0">
              <a:buNone/>
            </a:pPr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сусрета је преостало још 299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4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6800" y="1274618"/>
            <a:ext cx="1981200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8  9</a:t>
            </a: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3       4</a:t>
            </a: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9  4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52800" y="1274618"/>
            <a:ext cx="1981200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4       9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3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  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4   5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B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Попуни квадратиће одговарајућим цифрама:</a:t>
            </a:r>
          </a:p>
        </p:txBody>
      </p:sp>
      <p:sp>
        <p:nvSpPr>
          <p:cNvPr id="4" name="Rectangle 3"/>
          <p:cNvSpPr/>
          <p:nvPr/>
        </p:nvSpPr>
        <p:spPr>
          <a:xfrm>
            <a:off x="1676400" y="1884218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5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081645" y="2341418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5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62645" y="2930236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3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5715000" y="1274618"/>
            <a:ext cx="1981200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2      4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7  1  3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0" y="2854036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346864" y="1884218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5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962400" y="2860963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8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4727864" y="2341418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6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877541" y="2798618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172200" y="2798618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705600" y="1821872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6345382" y="2860963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9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7079673" y="2860963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7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1066800" y="3560618"/>
            <a:ext cx="1981200" cy="23067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7   2  8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5       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9  5  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12321" y="5202381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81645" y="4655116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3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550967" y="4655116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3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1676400" y="5257800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1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3366655" y="3609108"/>
            <a:ext cx="1981200" cy="23067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7   6  3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         9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2   5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877540" y="5257800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365913" y="4765963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0</a:t>
            </a:r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3936422" y="4772889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5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816185" y="5368635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4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5715000" y="3609108"/>
            <a:ext cx="1981200" cy="23067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Грешка у уџбенику</a:t>
            </a:r>
            <a:endParaRPr lang="sr-Cyrl-BA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4     -      1   8    </a:t>
            </a:r>
            <a:endParaRPr lang="sr-Cyrl-B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250"/>
              </a:spcBef>
              <a:buClr>
                <a:srgbClr val="CEB966"/>
              </a:buClr>
              <a:buSzPct val="80000"/>
            </a:pPr>
            <a:r>
              <a:rPr lang="sr-Cyrl-B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B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5   7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6267449" y="5230090"/>
            <a:ext cx="131964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138554" y="4170216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3</a:t>
            </a:r>
            <a:endParaRPr lang="en-US" sz="2400" dirty="0"/>
          </a:p>
        </p:txBody>
      </p:sp>
      <p:sp>
        <p:nvSpPr>
          <p:cNvPr id="37" name="Rectangle 36"/>
          <p:cNvSpPr/>
          <p:nvPr/>
        </p:nvSpPr>
        <p:spPr>
          <a:xfrm>
            <a:off x="7138554" y="4710542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6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6345382" y="5320142"/>
            <a:ext cx="3810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2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6954980" y="4170216"/>
            <a:ext cx="58880" cy="3602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896100" y="3810000"/>
            <a:ext cx="374073" cy="36021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dirty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6" grpId="0" animBg="1"/>
      <p:bldP spid="37" grpId="0" animBg="1"/>
      <p:bldP spid="38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0" indent="0">
              <a:buNone/>
            </a:pPr>
            <a:endParaRPr lang="sr-Cyrl-B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преостале задатке из Радне свеске на стр. 51</a:t>
            </a:r>
            <a:r>
              <a:rPr lang="sr-Latn-BA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52.</a:t>
            </a:r>
          </a:p>
          <a:p>
            <a:pPr marL="0" indent="0">
              <a:buNone/>
            </a:pPr>
            <a:endParaRPr lang="sr-Cyrl-B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00600" y="6061364"/>
            <a:ext cx="3886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21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512</TotalTime>
  <Words>434</Words>
  <Application>Microsoft Office PowerPoint</Application>
  <PresentationFormat>Projekcija na ekranu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Aspect</vt:lpstr>
      <vt:lpstr>САБИРАЊЕ И ОДУЗИМАЊЕ  ТРОЦИФРЕНИХ БРОЈЕВА (утврђивање)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И ОДУЗИМАЊЕ   ТРОЦИФРЕНИХ БРОЈЕВА</dc:title>
  <dc:creator>User</dc:creator>
  <cp:lastModifiedBy>tatjana</cp:lastModifiedBy>
  <cp:revision>40</cp:revision>
  <dcterms:created xsi:type="dcterms:W3CDTF">2020-03-23T22:27:53Z</dcterms:created>
  <dcterms:modified xsi:type="dcterms:W3CDTF">2020-04-08T12:35:13Z</dcterms:modified>
</cp:coreProperties>
</file>