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7" r:id="rId6"/>
    <p:sldId id="263" r:id="rId7"/>
    <p:sldId id="265" r:id="rId8"/>
    <p:sldId id="268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37000"/>
                    </a14:imgEffect>
                    <a14:imgEffect>
                      <a14:colorTemperature colorTemp="3500"/>
                    </a14:imgEffect>
                    <a14:imgEffect>
                      <a14:saturation sat="40000"/>
                    </a14:imgEffect>
                    <a14:imgEffect>
                      <a14:brightnessContrast bright="3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НЕЈЕДНАЧИНЕ СА САБИРАЊЕМ ОДНОСНО ОДУЗИМАЊЕМ </a:t>
            </a: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endParaRPr lang="sr-Cyrl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9550"/>
            <a:ext cx="8229600" cy="685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 о нејдначинама:</a:t>
            </a:r>
          </a:p>
          <a:p>
            <a:pPr marL="13716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606671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780382"/>
            <a:ext cx="3429000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Неједначине могу имати </a:t>
            </a:r>
            <a:endParaRPr lang="sr-Latn-BA" sz="2400" dirty="0" smtClean="0">
              <a:solidFill>
                <a:schemeClr val="bg1"/>
              </a:solidFill>
            </a:endParaRPr>
          </a:p>
          <a:p>
            <a:r>
              <a:rPr lang="sr-Cyrl-BA" sz="2400" dirty="0" smtClean="0">
                <a:solidFill>
                  <a:schemeClr val="bg1"/>
                </a:solidFill>
              </a:rPr>
              <a:t>различите облике: </a:t>
            </a:r>
          </a:p>
          <a:p>
            <a:endParaRPr lang="sr-Cyrl-BA" sz="2400" dirty="0">
              <a:solidFill>
                <a:schemeClr val="bg1"/>
              </a:solidFill>
            </a:endParaRPr>
          </a:p>
          <a:p>
            <a:r>
              <a:rPr lang="sr-Latn-BA" sz="2400" dirty="0" smtClean="0">
                <a:solidFill>
                  <a:schemeClr val="bg1"/>
                </a:solidFill>
              </a:rPr>
              <a:t>X&lt; 153</a:t>
            </a:r>
          </a:p>
          <a:p>
            <a:r>
              <a:rPr lang="sr-Latn-BA" sz="2400" dirty="0" smtClean="0">
                <a:solidFill>
                  <a:schemeClr val="bg1"/>
                </a:solidFill>
              </a:rPr>
              <a:t>1000</a:t>
            </a:r>
            <a:r>
              <a:rPr lang="sr-Cyrl-BA" sz="2400" dirty="0" smtClean="0">
                <a:solidFill>
                  <a:schemeClr val="bg1"/>
                </a:solidFill>
              </a:rPr>
              <a:t> - </a:t>
            </a:r>
            <a:r>
              <a:rPr lang="sr-Latn-BA" sz="2400" dirty="0" smtClean="0">
                <a:solidFill>
                  <a:schemeClr val="bg1"/>
                </a:solidFill>
              </a:rPr>
              <a:t>X &gt; 99</a:t>
            </a:r>
          </a:p>
          <a:p>
            <a:r>
              <a:rPr lang="sr-Latn-BA" sz="2400" dirty="0" smtClean="0">
                <a:solidFill>
                  <a:schemeClr val="bg1"/>
                </a:solidFill>
              </a:rPr>
              <a:t>100 &lt; X &lt; 1000</a:t>
            </a:r>
          </a:p>
          <a:p>
            <a:r>
              <a:rPr lang="sr-Latn-BA" sz="2400" dirty="0" smtClean="0">
                <a:solidFill>
                  <a:schemeClr val="bg1"/>
                </a:solidFill>
              </a:rPr>
              <a:t>10 +  X</a:t>
            </a:r>
            <a:r>
              <a:rPr lang="sr-Cyrl-BA" sz="2400" dirty="0" smtClean="0">
                <a:solidFill>
                  <a:schemeClr val="bg1"/>
                </a:solidFill>
              </a:rPr>
              <a:t> &lt; </a:t>
            </a:r>
            <a:r>
              <a:rPr lang="sr-Latn-BA" sz="2400" dirty="0" smtClean="0">
                <a:solidFill>
                  <a:schemeClr val="bg1"/>
                </a:solidFill>
              </a:rPr>
              <a:t>700 </a:t>
            </a:r>
            <a:endParaRPr lang="sr-Cyrl-BA" sz="2400" dirty="0" smtClean="0">
              <a:solidFill>
                <a:schemeClr val="bg1"/>
              </a:solidFill>
            </a:endParaRPr>
          </a:p>
          <a:p>
            <a:r>
              <a:rPr lang="sr-Latn-BA" sz="2400" dirty="0" smtClean="0">
                <a:solidFill>
                  <a:schemeClr val="bg1"/>
                </a:solidFill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</a:rPr>
              <a:t> - 50 &gt; 270 </a:t>
            </a:r>
          </a:p>
          <a:p>
            <a:endParaRPr lang="sr-Cyrl-BA" sz="2400" dirty="0">
              <a:solidFill>
                <a:schemeClr val="bg1"/>
              </a:solidFill>
            </a:endParaRPr>
          </a:p>
          <a:p>
            <a:endParaRPr lang="sr-Cyrl-BA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336" y="756747"/>
            <a:ext cx="3962400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Код неједначина морамо водити рачуна о:</a:t>
            </a:r>
          </a:p>
          <a:p>
            <a:endParaRPr lang="sr-Cyrl-BA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</a:rPr>
              <a:t>Рачунској операцији,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</a:rPr>
              <a:t>Знаковима &lt; или &gt;,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</a:rPr>
              <a:t>Промјени знака код умањиоца.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</a:rPr>
              <a:t>Рјешењима код непознатог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сабирка, умањеника, али и код умањиоца.</a:t>
            </a:r>
          </a:p>
        </p:txBody>
      </p:sp>
    </p:spTree>
    <p:extLst>
      <p:ext uri="{BB962C8B-B14F-4D97-AF65-F5344CB8AC3E}">
        <p14:creationId xmlns:p14="http://schemas.microsoft.com/office/powerpoint/2010/main" val="20524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912870"/>
          </a:xfrm>
        </p:spPr>
        <p:txBody>
          <a:bodyPr/>
          <a:lstStyle/>
          <a:p>
            <a:pPr marL="137160" indent="0">
              <a:buClrTx/>
              <a:buNone/>
            </a:pPr>
            <a:endParaRPr lang="sr-Cyrl-BA" dirty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sr-Cyrl-BA" dirty="0" smtClean="0">
                <a:solidFill>
                  <a:schemeClr val="bg1"/>
                </a:solidFill>
              </a:rPr>
              <a:t>Задаци са данашњег часа се налазе на 110. </a:t>
            </a:r>
            <a:r>
              <a:rPr lang="sr-Cyrl-BA" dirty="0">
                <a:solidFill>
                  <a:schemeClr val="bg1"/>
                </a:solidFill>
              </a:rPr>
              <a:t>страни </a:t>
            </a:r>
            <a:r>
              <a:rPr lang="sr-Cyrl-BA" dirty="0" smtClean="0">
                <a:solidFill>
                  <a:schemeClr val="bg1"/>
                </a:solidFill>
              </a:rPr>
              <a:t>у уџбенику из Математике.</a:t>
            </a:r>
          </a:p>
          <a:p>
            <a:pPr marL="13716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429567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28750"/>
                <a:ext cx="8382000" cy="3303270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1. корак:  Одузимамо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795 - 790,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5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већих од 5.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 smtClean="0">
                    <a:solidFill>
                      <a:srgbClr val="C00000"/>
                    </a:solidFill>
                  </a:rPr>
                  <a:t> {6, 7, 8, ...}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790 + 6 је 796, а 796 &gt; 795 </a:t>
                </a:r>
                <a:endParaRPr lang="sr-Cyrl-BA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28750"/>
                <a:ext cx="8382000" cy="3303270"/>
              </a:xfrm>
              <a:blipFill rotWithShape="1">
                <a:blip r:embed="rId2"/>
                <a:stretch>
                  <a:fillRect t="-1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3810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Одреди рјешења неједначине 790 + 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795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80693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28750"/>
                <a:ext cx="8382000" cy="3303270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1. корак:  Сабирамо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350 + 200,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sr-Cyrl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већих од 150.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 smtClean="0">
                    <a:solidFill>
                      <a:srgbClr val="C00000"/>
                    </a:solidFill>
                  </a:rPr>
                  <a:t> {</a:t>
                </a:r>
                <a:r>
                  <a:rPr lang="sr-Cyrl-BA" sz="2400" b="1" dirty="0">
                    <a:solidFill>
                      <a:srgbClr val="C00000"/>
                    </a:solidFill>
                  </a:rPr>
                  <a:t>5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51, 552, 553, ...}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sz="2400" b="1" dirty="0">
                    <a:solidFill>
                      <a:srgbClr val="C00000"/>
                    </a:solidFill>
                  </a:rPr>
                  <a:t>5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51 - 200 је 351, а 351 &gt; 350. </a:t>
                </a:r>
                <a:endParaRPr lang="sr-Cyrl-BA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28750"/>
                <a:ext cx="8382000" cy="3303270"/>
              </a:xfrm>
              <a:blipFill rotWithShape="1">
                <a:blip r:embed="rId2"/>
                <a:stretch>
                  <a:fillRect t="-1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3810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Одреди рјешења неједначине 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- 200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350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80693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</p:spPr>
            <p:txBody>
              <a:bodyPr>
                <a:normAutofit fontScale="92500" lnSpcReduction="10000"/>
              </a:bodyPr>
              <a:lstStyle/>
              <a:p>
                <a:pPr marL="137160" indent="0">
                  <a:buNone/>
                </a:pPr>
                <a:endParaRPr lang="sr-Cyrl-BA" sz="2400" dirty="0" smtClean="0">
                  <a:solidFill>
                    <a:schemeClr val="bg1"/>
                  </a:solidFill>
                </a:endParaRP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1. корак:  </a:t>
                </a:r>
                <a:r>
                  <a:rPr lang="sr-Cyrl-BA" sz="2400" u="sng" dirty="0" smtClean="0">
                    <a:solidFill>
                      <a:schemeClr val="bg1"/>
                    </a:solidFill>
                  </a:rPr>
                  <a:t>Непознат је умањилац </a:t>
                </a:r>
                <a:r>
                  <a:rPr lang="sr-Cyrl-BA" sz="2400" dirty="0" smtClean="0">
                    <a:solidFill>
                      <a:schemeClr val="bg1"/>
                    </a:solidFill>
                  </a:rPr>
                  <a:t>па одузимамо и мијењамо ЗНАК,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200 - 5,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195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већих од 195.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 smtClean="0">
                    <a:solidFill>
                      <a:srgbClr val="C00000"/>
                    </a:solidFill>
                  </a:rPr>
                  <a:t> {196, 197, 198, 199 и 200}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200 - 5 је 195, а 195 &gt; 194 и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rgbClr val="C00000"/>
                    </a:solidFill>
                  </a:rPr>
                  <a:t>                               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200 -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0 је 200,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а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200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&gt;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194.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Код провјере користимо знак као у почетној неједначини.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Одреди скуп рјешења неједначине 200 - 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BA" sz="28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971550"/>
            <a:ext cx="44196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4598755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29200" y="3105150"/>
            <a:ext cx="2057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86600" y="2343150"/>
            <a:ext cx="17526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Рјешења не могу бити већа од 200 јер је умањеник 200.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"/>
            <a:ext cx="8229600" cy="167640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BA" sz="2400" dirty="0">
                <a:solidFill>
                  <a:schemeClr val="bg1"/>
                </a:solidFill>
              </a:rPr>
              <a:t>4</a:t>
            </a:r>
            <a:r>
              <a:rPr lang="sr-Cyrl-BA" sz="2400" dirty="0" smtClean="0">
                <a:solidFill>
                  <a:schemeClr val="bg1"/>
                </a:solidFill>
              </a:rPr>
              <a:t>. На градилишту је радило 145 радника и извјестан број техничара. На градилишту је било мање од 153 радника и техничара. Колико је техничара радило на том градилишту? Задатак ријеши нејдначином.</a:t>
            </a:r>
            <a:endParaRPr lang="sr-Latn-BA" sz="2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1722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1455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 +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153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72861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153 -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537" y="335433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8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7200" y="3943349"/>
                <a:ext cx="33143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 indent="0">
                  <a:buNone/>
                </a:pP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{</a:t>
                </a:r>
                <a:r>
                  <a:rPr lang="sr-Latn-BA" sz="2400" b="1" dirty="0" smtClean="0">
                    <a:solidFill>
                      <a:srgbClr val="C00000"/>
                    </a:solidFill>
                  </a:rPr>
                  <a:t>7, 6, 5, 4, 3, 2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 и 1}</a:t>
                </a:r>
                <a:endParaRPr lang="sr-Cyrl-BA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43349"/>
                <a:ext cx="3314369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1842" r="-183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419600" y="2345382"/>
            <a:ext cx="2819400" cy="10089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/>
              <a:t>Рјешење не може бити  0 јер има извјестан број техничара.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581400" y="2849857"/>
            <a:ext cx="838200" cy="9661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32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"/>
            <a:ext cx="8229600" cy="167640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BA" sz="2400" dirty="0" smtClean="0">
                <a:solidFill>
                  <a:schemeClr val="bg1"/>
                </a:solidFill>
              </a:rPr>
              <a:t>5. Душан је замислио неки број. Од тог броја одузео је 550 и добио разлику мању од 10. Који је број Душан могао да замисли? Састави неједначину, ријеши и одговори на питање.</a:t>
            </a:r>
            <a:endParaRPr lang="sr-Latn-BA" sz="2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1722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1455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- 550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72861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537" y="335433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560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7200" y="3943349"/>
                <a:ext cx="73154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 indent="0">
                  <a:buNone/>
                </a:pP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</a:rPr>
                  <a:t>{559, 558, 557, 556, 555, 554, 553, 552, 551 и 550}</a:t>
                </a:r>
                <a:endParaRPr lang="sr-Cyrl-BA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43349"/>
                <a:ext cx="7315464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95800" y="226695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Душан је могао да замисли било који број од 550 до 559.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За самосталан рад урадити задатке 5(б), 6, 7. и 10.</a:t>
            </a:r>
          </a:p>
          <a:p>
            <a:pPr marL="137160" indent="0">
              <a:buNone/>
            </a:pPr>
            <a:r>
              <a:rPr lang="sr-Cyrl-BA" dirty="0">
                <a:solidFill>
                  <a:schemeClr val="bg1"/>
                </a:solidFill>
              </a:rPr>
              <a:t>у</a:t>
            </a:r>
            <a:r>
              <a:rPr lang="sr-Cyrl-BA" dirty="0" smtClean="0">
                <a:solidFill>
                  <a:schemeClr val="bg1"/>
                </a:solidFill>
              </a:rPr>
              <a:t> уџбенику из Математике на стр. 110.</a:t>
            </a:r>
          </a:p>
          <a:p>
            <a:pPr marL="137160" indent="0">
              <a:buNone/>
            </a:pPr>
            <a:endParaRPr lang="sr-Cyrl-BA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593456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562</Words>
  <Application>Microsoft Office PowerPoint</Application>
  <PresentationFormat>Projekcija na ekranu (16:9)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Apex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33</cp:revision>
  <dcterms:created xsi:type="dcterms:W3CDTF">2020-03-28T23:33:34Z</dcterms:created>
  <dcterms:modified xsi:type="dcterms:W3CDTF">2020-04-08T19:01:28Z</dcterms:modified>
</cp:coreProperties>
</file>