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jela Lolic" userId="67d28de278fda3f0" providerId="LiveId" clId="{DA35C35A-313F-4CFB-9D77-F810881C4C95}"/>
    <pc:docChg chg="undo custSel delSld modSld">
      <pc:chgData name="Danijela Lolic" userId="67d28de278fda3f0" providerId="LiveId" clId="{DA35C35A-313F-4CFB-9D77-F810881C4C95}" dt="2021-03-09T18:29:27.378" v="192" actId="113"/>
      <pc:docMkLst>
        <pc:docMk/>
      </pc:docMkLst>
      <pc:sldChg chg="addSp delSp modSp mod chgLayout">
        <pc:chgData name="Danijela Lolic" userId="67d28de278fda3f0" providerId="LiveId" clId="{DA35C35A-313F-4CFB-9D77-F810881C4C95}" dt="2021-03-09T18:18:56.350" v="3" actId="27636"/>
        <pc:sldMkLst>
          <pc:docMk/>
          <pc:sldMk cId="2490048402" sldId="257"/>
        </pc:sldMkLst>
        <pc:spChg chg="mod ord">
          <ac:chgData name="Danijela Lolic" userId="67d28de278fda3f0" providerId="LiveId" clId="{DA35C35A-313F-4CFB-9D77-F810881C4C95}" dt="2021-03-09T18:18:56.073" v="2" actId="6264"/>
          <ac:spMkLst>
            <pc:docMk/>
            <pc:sldMk cId="2490048402" sldId="257"/>
            <ac:spMk id="2" creationId="{75339C31-CBD1-4FA7-A4C0-E557D65207EE}"/>
          </ac:spMkLst>
        </pc:spChg>
        <pc:spChg chg="mod ord">
          <ac:chgData name="Danijela Lolic" userId="67d28de278fda3f0" providerId="LiveId" clId="{DA35C35A-313F-4CFB-9D77-F810881C4C95}" dt="2021-03-09T18:18:56.350" v="3" actId="27636"/>
          <ac:spMkLst>
            <pc:docMk/>
            <pc:sldMk cId="2490048402" sldId="257"/>
            <ac:spMk id="3" creationId="{451FFE47-0AFB-40E5-BDF9-E3AD189D55A0}"/>
          </ac:spMkLst>
        </pc:spChg>
        <pc:spChg chg="add del mod">
          <ac:chgData name="Danijela Lolic" userId="67d28de278fda3f0" providerId="LiveId" clId="{DA35C35A-313F-4CFB-9D77-F810881C4C95}" dt="2021-03-09T18:18:56.073" v="2" actId="6264"/>
          <ac:spMkLst>
            <pc:docMk/>
            <pc:sldMk cId="2490048402" sldId="257"/>
            <ac:spMk id="4" creationId="{04476F70-924D-4B7C-B4BC-926D59477941}"/>
          </ac:spMkLst>
        </pc:spChg>
        <pc:spChg chg="add del mod">
          <ac:chgData name="Danijela Lolic" userId="67d28de278fda3f0" providerId="LiveId" clId="{DA35C35A-313F-4CFB-9D77-F810881C4C95}" dt="2021-03-09T18:18:56.073" v="2" actId="6264"/>
          <ac:spMkLst>
            <pc:docMk/>
            <pc:sldMk cId="2490048402" sldId="257"/>
            <ac:spMk id="5" creationId="{7F616822-1E69-4B2F-A06A-7E3CE8BF89BD}"/>
          </ac:spMkLst>
        </pc:spChg>
        <pc:spChg chg="add del mod">
          <ac:chgData name="Danijela Lolic" userId="67d28de278fda3f0" providerId="LiveId" clId="{DA35C35A-313F-4CFB-9D77-F810881C4C95}" dt="2021-03-09T18:18:56.073" v="2" actId="6264"/>
          <ac:spMkLst>
            <pc:docMk/>
            <pc:sldMk cId="2490048402" sldId="257"/>
            <ac:spMk id="6" creationId="{A44499AA-BA6C-485C-974D-CFF6ACA48C56}"/>
          </ac:spMkLst>
        </pc:spChg>
        <pc:picChg chg="mod ord">
          <ac:chgData name="Danijela Lolic" userId="67d28de278fda3f0" providerId="LiveId" clId="{DA35C35A-313F-4CFB-9D77-F810881C4C95}" dt="2021-03-09T18:18:56.073" v="2" actId="6264"/>
          <ac:picMkLst>
            <pc:docMk/>
            <pc:sldMk cId="2490048402" sldId="257"/>
            <ac:picMk id="8" creationId="{DBACC0FD-BD4C-4E57-AE75-6F633EDBF29A}"/>
          </ac:picMkLst>
        </pc:picChg>
      </pc:sldChg>
      <pc:sldChg chg="modSp mod">
        <pc:chgData name="Danijela Lolic" userId="67d28de278fda3f0" providerId="LiveId" clId="{DA35C35A-313F-4CFB-9D77-F810881C4C95}" dt="2021-03-09T18:21:47.952" v="42" actId="1076"/>
        <pc:sldMkLst>
          <pc:docMk/>
          <pc:sldMk cId="1056785820" sldId="260"/>
        </pc:sldMkLst>
        <pc:spChg chg="mod">
          <ac:chgData name="Danijela Lolic" userId="67d28de278fda3f0" providerId="LiveId" clId="{DA35C35A-313F-4CFB-9D77-F810881C4C95}" dt="2021-03-09T18:20:29.770" v="8" actId="27636"/>
          <ac:spMkLst>
            <pc:docMk/>
            <pc:sldMk cId="1056785820" sldId="260"/>
            <ac:spMk id="2" creationId="{926B998B-9894-4F57-951A-77372E070CD6}"/>
          </ac:spMkLst>
        </pc:spChg>
        <pc:spChg chg="mod">
          <ac:chgData name="Danijela Lolic" userId="67d28de278fda3f0" providerId="LiveId" clId="{DA35C35A-313F-4CFB-9D77-F810881C4C95}" dt="2021-03-09T18:21:19.805" v="39" actId="20577"/>
          <ac:spMkLst>
            <pc:docMk/>
            <pc:sldMk cId="1056785820" sldId="260"/>
            <ac:spMk id="4" creationId="{69954F95-84F4-48E0-82E4-FF5367441943}"/>
          </ac:spMkLst>
        </pc:spChg>
        <pc:picChg chg="mod">
          <ac:chgData name="Danijela Lolic" userId="67d28de278fda3f0" providerId="LiveId" clId="{DA35C35A-313F-4CFB-9D77-F810881C4C95}" dt="2021-03-09T18:21:47.952" v="42" actId="1076"/>
          <ac:picMkLst>
            <pc:docMk/>
            <pc:sldMk cId="1056785820" sldId="260"/>
            <ac:picMk id="6" creationId="{159332A3-6E50-4B23-B91F-968A891BDC3B}"/>
          </ac:picMkLst>
        </pc:picChg>
      </pc:sldChg>
      <pc:sldChg chg="modSp mod">
        <pc:chgData name="Danijela Lolic" userId="67d28de278fda3f0" providerId="LiveId" clId="{DA35C35A-313F-4CFB-9D77-F810881C4C95}" dt="2021-03-09T18:22:48.156" v="43" actId="20577"/>
        <pc:sldMkLst>
          <pc:docMk/>
          <pc:sldMk cId="2431097786" sldId="263"/>
        </pc:sldMkLst>
        <pc:spChg chg="mod">
          <ac:chgData name="Danijela Lolic" userId="67d28de278fda3f0" providerId="LiveId" clId="{DA35C35A-313F-4CFB-9D77-F810881C4C95}" dt="2021-03-09T18:22:48.156" v="43" actId="20577"/>
          <ac:spMkLst>
            <pc:docMk/>
            <pc:sldMk cId="2431097786" sldId="263"/>
            <ac:spMk id="3" creationId="{1C6298C8-F4CA-424F-805E-06636C6BFCBE}"/>
          </ac:spMkLst>
        </pc:spChg>
      </pc:sldChg>
      <pc:sldChg chg="del">
        <pc:chgData name="Danijela Lolic" userId="67d28de278fda3f0" providerId="LiveId" clId="{DA35C35A-313F-4CFB-9D77-F810881C4C95}" dt="2021-03-09T18:16:40.940" v="0" actId="47"/>
        <pc:sldMkLst>
          <pc:docMk/>
          <pc:sldMk cId="1437658053" sldId="271"/>
        </pc:sldMkLst>
      </pc:sldChg>
      <pc:sldChg chg="modSp mod">
        <pc:chgData name="Danijela Lolic" userId="67d28de278fda3f0" providerId="LiveId" clId="{DA35C35A-313F-4CFB-9D77-F810881C4C95}" dt="2021-03-09T18:23:43.729" v="45" actId="14100"/>
        <pc:sldMkLst>
          <pc:docMk/>
          <pc:sldMk cId="4182959904" sldId="273"/>
        </pc:sldMkLst>
        <pc:picChg chg="mod">
          <ac:chgData name="Danijela Lolic" userId="67d28de278fda3f0" providerId="LiveId" clId="{DA35C35A-313F-4CFB-9D77-F810881C4C95}" dt="2021-03-09T18:23:40.361" v="44" actId="1076"/>
          <ac:picMkLst>
            <pc:docMk/>
            <pc:sldMk cId="4182959904" sldId="273"/>
            <ac:picMk id="12" creationId="{87DA450D-3099-4B21-8370-FCD2F92EADFA}"/>
          </ac:picMkLst>
        </pc:picChg>
        <pc:picChg chg="mod">
          <ac:chgData name="Danijela Lolic" userId="67d28de278fda3f0" providerId="LiveId" clId="{DA35C35A-313F-4CFB-9D77-F810881C4C95}" dt="2021-03-09T18:23:43.729" v="45" actId="14100"/>
          <ac:picMkLst>
            <pc:docMk/>
            <pc:sldMk cId="4182959904" sldId="273"/>
            <ac:picMk id="16" creationId="{793B91C5-13AC-4087-A1D9-ACA4B71D6EFA}"/>
          </ac:picMkLst>
        </pc:picChg>
      </pc:sldChg>
      <pc:sldChg chg="modSp mod">
        <pc:chgData name="Danijela Lolic" userId="67d28de278fda3f0" providerId="LiveId" clId="{DA35C35A-313F-4CFB-9D77-F810881C4C95}" dt="2021-03-09T18:28:01.041" v="180" actId="1076"/>
        <pc:sldMkLst>
          <pc:docMk/>
          <pc:sldMk cId="152635347" sldId="274"/>
        </pc:sldMkLst>
        <pc:spChg chg="mod">
          <ac:chgData name="Danijela Lolic" userId="67d28de278fda3f0" providerId="LiveId" clId="{DA35C35A-313F-4CFB-9D77-F810881C4C95}" dt="2021-03-09T18:26:12.393" v="172" actId="1076"/>
          <ac:spMkLst>
            <pc:docMk/>
            <pc:sldMk cId="152635347" sldId="274"/>
            <ac:spMk id="2" creationId="{C93233A3-A9A9-4CD7-A52D-25E7E89468A1}"/>
          </ac:spMkLst>
        </pc:spChg>
        <pc:spChg chg="mod">
          <ac:chgData name="Danijela Lolic" userId="67d28de278fda3f0" providerId="LiveId" clId="{DA35C35A-313F-4CFB-9D77-F810881C4C95}" dt="2021-03-09T18:27:56.673" v="179" actId="1076"/>
          <ac:spMkLst>
            <pc:docMk/>
            <pc:sldMk cId="152635347" sldId="274"/>
            <ac:spMk id="3" creationId="{1F4C4913-A761-4175-BAFF-1D2F3AB82FEA}"/>
          </ac:spMkLst>
        </pc:spChg>
        <pc:spChg chg="mod">
          <ac:chgData name="Danijela Lolic" userId="67d28de278fda3f0" providerId="LiveId" clId="{DA35C35A-313F-4CFB-9D77-F810881C4C95}" dt="2021-03-09T18:28:01.041" v="180" actId="1076"/>
          <ac:spMkLst>
            <pc:docMk/>
            <pc:sldMk cId="152635347" sldId="274"/>
            <ac:spMk id="4" creationId="{2446ADEA-F716-4F3C-81A6-D9A9DB7D61FB}"/>
          </ac:spMkLst>
        </pc:spChg>
      </pc:sldChg>
      <pc:sldChg chg="modSp mod">
        <pc:chgData name="Danijela Lolic" userId="67d28de278fda3f0" providerId="LiveId" clId="{DA35C35A-313F-4CFB-9D77-F810881C4C95}" dt="2021-03-09T18:28:20.284" v="181" actId="113"/>
        <pc:sldMkLst>
          <pc:docMk/>
          <pc:sldMk cId="1332633972" sldId="275"/>
        </pc:sldMkLst>
        <pc:spChg chg="mod">
          <ac:chgData name="Danijela Lolic" userId="67d28de278fda3f0" providerId="LiveId" clId="{DA35C35A-313F-4CFB-9D77-F810881C4C95}" dt="2021-03-09T18:28:20.284" v="181" actId="113"/>
          <ac:spMkLst>
            <pc:docMk/>
            <pc:sldMk cId="1332633972" sldId="275"/>
            <ac:spMk id="3" creationId="{500028D9-FC05-4D4D-BB5C-E05CD50D73F3}"/>
          </ac:spMkLst>
        </pc:spChg>
      </pc:sldChg>
      <pc:sldChg chg="modSp mod">
        <pc:chgData name="Danijela Lolic" userId="67d28de278fda3f0" providerId="LiveId" clId="{DA35C35A-313F-4CFB-9D77-F810881C4C95}" dt="2021-03-09T18:29:27.378" v="192" actId="113"/>
        <pc:sldMkLst>
          <pc:docMk/>
          <pc:sldMk cId="3205082016" sldId="276"/>
        </pc:sldMkLst>
        <pc:spChg chg="mod">
          <ac:chgData name="Danijela Lolic" userId="67d28de278fda3f0" providerId="LiveId" clId="{DA35C35A-313F-4CFB-9D77-F810881C4C95}" dt="2021-03-09T18:28:54.240" v="189" actId="1076"/>
          <ac:spMkLst>
            <pc:docMk/>
            <pc:sldMk cId="3205082016" sldId="276"/>
            <ac:spMk id="2" creationId="{FC3E2F8E-3A42-49BE-9184-74BB1B2F14D2}"/>
          </ac:spMkLst>
        </pc:spChg>
        <pc:spChg chg="mod">
          <ac:chgData name="Danijela Lolic" userId="67d28de278fda3f0" providerId="LiveId" clId="{DA35C35A-313F-4CFB-9D77-F810881C4C95}" dt="2021-03-09T18:29:27.378" v="192" actId="113"/>
          <ac:spMkLst>
            <pc:docMk/>
            <pc:sldMk cId="3205082016" sldId="276"/>
            <ac:spMk id="3" creationId="{BDC691FE-1F27-468A-9F02-17860E18CDE3}"/>
          </ac:spMkLst>
        </pc:spChg>
        <pc:picChg chg="mod">
          <ac:chgData name="Danijela Lolic" userId="67d28de278fda3f0" providerId="LiveId" clId="{DA35C35A-313F-4CFB-9D77-F810881C4C95}" dt="2021-03-09T18:28:31.081" v="182" actId="1076"/>
          <ac:picMkLst>
            <pc:docMk/>
            <pc:sldMk cId="3205082016" sldId="276"/>
            <ac:picMk id="6" creationId="{D1440F8A-74C4-48A4-901E-FFBED622A5EF}"/>
          </ac:picMkLst>
        </pc:picChg>
        <pc:picChg chg="mod">
          <ac:chgData name="Danijela Lolic" userId="67d28de278fda3f0" providerId="LiveId" clId="{DA35C35A-313F-4CFB-9D77-F810881C4C95}" dt="2021-03-09T18:28:32.756" v="183" actId="1076"/>
          <ac:picMkLst>
            <pc:docMk/>
            <pc:sldMk cId="3205082016" sldId="276"/>
            <ac:picMk id="8" creationId="{C7E75A54-C8FF-4980-B7D0-6B34BECF5ED4}"/>
          </ac:picMkLst>
        </pc:picChg>
        <pc:picChg chg="mod">
          <ac:chgData name="Danijela Lolic" userId="67d28de278fda3f0" providerId="LiveId" clId="{DA35C35A-313F-4CFB-9D77-F810881C4C95}" dt="2021-03-09T18:28:34.295" v="184" actId="1076"/>
          <ac:picMkLst>
            <pc:docMk/>
            <pc:sldMk cId="3205082016" sldId="276"/>
            <ac:picMk id="10" creationId="{2CFCC37F-54D2-4BF4-B219-388CDDD38D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8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42" r:id="rId8"/>
    <p:sldLayoutId id="2147483843" r:id="rId9"/>
    <p:sldLayoutId id="2147483844" r:id="rId10"/>
    <p:sldLayoutId id="214748385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xmlns="" id="{729F2144-48B7-4730-955E-365ECED3A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xmlns="" id="{E765FF50-D2F9-4A4F-86ED-F101E172B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4" name="Picture 28">
            <a:extLst>
              <a:ext uri="{FF2B5EF4-FFF2-40B4-BE49-F238E27FC236}">
                <a16:creationId xmlns:a16="http://schemas.microsoft.com/office/drawing/2014/main" xmlns="" id="{FFECA84E-1776-4B03-9261-CF74A291D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1E6DA-C5F9-407D-9251-31F7D2261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ДРУШТВЕНО-ГЕОГРАФСКЕ КАРАКТЕРИСТИКЕ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769F5-49A3-4E42-8B60-486D9E9F2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>
            <a:norm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СЈЕДИЊЕНИХ АМЕРИЧКИХ ДРЖАВА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BFFF490-82EC-4000-BB36-A67FD39E3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1EA3CC-DA9F-4FAA-9096-15D6C1AA2C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4083"/>
          <a:stretch/>
        </p:blipFill>
        <p:spPr>
          <a:xfrm>
            <a:off x="552381" y="2730321"/>
            <a:ext cx="11084189" cy="4057055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360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5B80F-A0FC-4639-97EA-31C4E10D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2393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НАЈВЕЋИ ГРАДОВИ У САД </a:t>
            </a:r>
            <a:br>
              <a:rPr lang="sr-Cyrl-RS" dirty="0"/>
            </a:br>
            <a:r>
              <a:rPr lang="sr-Cyrl-RS" dirty="0"/>
              <a:t>ЊУЈОРК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891B0A8E-E606-41D0-BB42-B74E7D6CE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6" y="1889293"/>
            <a:ext cx="5876004" cy="308719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B61D721-FBA5-45AF-A229-7183042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435" y="1691323"/>
            <a:ext cx="11748655" cy="4737186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        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sz="2000" dirty="0"/>
              <a:t>                                ВЕЛИКА ЈАБУКА                                                                        КИП СЛОБОДЕ 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74E92D-264F-4499-91AB-3340827E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49" y="1881510"/>
            <a:ext cx="4640150" cy="30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CC68D-8301-4EAE-9A75-F98EB992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НАЈВЕЋИ ГРАДОВИ САД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D036B5-FAC7-4DFC-AE82-CD18C92F0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876" y="1752600"/>
            <a:ext cx="5157787" cy="823912"/>
          </a:xfrm>
        </p:spPr>
        <p:txBody>
          <a:bodyPr/>
          <a:lstStyle/>
          <a:p>
            <a:pPr algn="ctr"/>
            <a:r>
              <a:rPr lang="sr-Cyrl-RS" dirty="0"/>
              <a:t>ЛОС АНЂЕЛЕС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4741A2B-4B58-443A-A3F3-CB14E230B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5" y="2793049"/>
            <a:ext cx="5477458" cy="297687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11E200-F248-45AD-93F0-C27DD04AB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5379" y="1768764"/>
            <a:ext cx="5183188" cy="823912"/>
          </a:xfrm>
        </p:spPr>
        <p:txBody>
          <a:bodyPr/>
          <a:lstStyle/>
          <a:p>
            <a:pPr algn="ctr"/>
            <a:r>
              <a:rPr lang="sr-Cyrl-RS" dirty="0"/>
              <a:t>ЧИКАГО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E5EE8FB-28A1-4C6B-BB10-FD0AC22095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79" y="2793048"/>
            <a:ext cx="5289728" cy="2976879"/>
          </a:xfrm>
        </p:spPr>
      </p:pic>
    </p:spTree>
    <p:extLst>
      <p:ext uri="{BB962C8B-B14F-4D97-AF65-F5344CB8AC3E}">
        <p14:creationId xmlns:p14="http://schemas.microsoft.com/office/powerpoint/2010/main" val="314496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9EA88-186F-4A98-9C38-6F666285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НАЈВЕЋИ ГРАДОВИ САД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30EFD3-5230-4311-B36B-4969EE6C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90" y="1752600"/>
            <a:ext cx="5157787" cy="823912"/>
          </a:xfrm>
        </p:spPr>
        <p:txBody>
          <a:bodyPr/>
          <a:lstStyle/>
          <a:p>
            <a:pPr algn="ctr"/>
            <a:r>
              <a:rPr lang="sr-Cyrl-RS" dirty="0"/>
              <a:t>МАЈАМИ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7BB2C20-DACB-4803-8F26-E50513784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707819"/>
            <a:ext cx="5183187" cy="345545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7AF9F4-E1D2-4D20-952D-9F460D44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9625" y="1752600"/>
            <a:ext cx="5183188" cy="823912"/>
          </a:xfrm>
        </p:spPr>
        <p:txBody>
          <a:bodyPr/>
          <a:lstStyle/>
          <a:p>
            <a:pPr algn="ctr"/>
            <a:r>
              <a:rPr lang="sr-Cyrl-RS" dirty="0"/>
              <a:t>ФИЛАДЕЛФИЈА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708A148A-8C9B-4F6D-A6AE-BC958B06BC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4" y="2707819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415244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47C7C-8C33-4383-A440-87946DC1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НАЈВЕЋИ ГРАДОВИ У САД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7FD825-FF64-4762-8EDA-4AA2A06D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00" y="1690688"/>
            <a:ext cx="5157787" cy="823912"/>
          </a:xfrm>
        </p:spPr>
        <p:txBody>
          <a:bodyPr/>
          <a:lstStyle/>
          <a:p>
            <a:pPr algn="ctr"/>
            <a:r>
              <a:rPr lang="sr-Cyrl-RS" dirty="0"/>
              <a:t>ХЈУСТОН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18D7F41-AE98-4743-8125-D5D17309E7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0" y="2617837"/>
            <a:ext cx="5226742" cy="292697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4D2431-7DF4-4C96-99B4-40BF2D7CA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7112" y="1748176"/>
            <a:ext cx="5183188" cy="823912"/>
          </a:xfrm>
        </p:spPr>
        <p:txBody>
          <a:bodyPr/>
          <a:lstStyle/>
          <a:p>
            <a:pPr algn="ctr"/>
            <a:r>
              <a:rPr lang="sr-Cyrl-RS" dirty="0"/>
              <a:t>САН ДИЈЕГО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1920740C-3E93-4DBC-A6E4-A277749159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12" y="2617837"/>
            <a:ext cx="5183188" cy="2926976"/>
          </a:xfrm>
        </p:spPr>
      </p:pic>
    </p:spTree>
    <p:extLst>
      <p:ext uri="{BB962C8B-B14F-4D97-AF65-F5344CB8AC3E}">
        <p14:creationId xmlns:p14="http://schemas.microsoft.com/office/powerpoint/2010/main" val="196782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6E220-B7D5-4D06-B8AA-DEE9B567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НАЈВЕЋИ ГРАДОВИ САД </a:t>
            </a:r>
            <a:br>
              <a:rPr lang="sr-Cyrl-RS" dirty="0"/>
            </a:br>
            <a:r>
              <a:rPr lang="sr-Cyrl-RS" dirty="0"/>
              <a:t>ФЕНИКС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12586F-747D-43C0-ADCC-04C2164A2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5" y="1764724"/>
            <a:ext cx="4017719" cy="472751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40292A-2456-45C3-903C-23BF74FBC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42" y="4100600"/>
            <a:ext cx="7049043" cy="2391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93CA4B-A91F-46B8-88F8-7A66EC4A7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42" y="1727990"/>
            <a:ext cx="3159801" cy="2147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C0FD9B-9F5A-479A-8DE3-5D2F8765B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14" y="1727990"/>
            <a:ext cx="3296771" cy="21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500A2-4F6E-4471-A680-44BE65D7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ПЛАНИНА РАШМОР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AD0F7-7A09-4C15-8108-299A4531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/>
              <a:t>ОВА ПЛАНИНА ПОЗНАТА ЈЕ ПО СКУЛПТУРАМА У СТИЈЕНИ СА ИСКЛЕСАНИМ ГЛАВАМА БИВШИХ ПРЕДСЈЕДНИКА АМЕРИКЕ ИЗ ПРВИХ 150 ГОДИНА ЊИХОВЕ ИСТОРИЈЕ.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81B1B-B2F6-4FC3-AD86-45BCE2DA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2871123"/>
            <a:ext cx="5887029" cy="35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FB2B6-40F5-4DFB-A956-FEAA79E8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52" y="0"/>
            <a:ext cx="10515600" cy="1325563"/>
          </a:xfrm>
        </p:spPr>
        <p:txBody>
          <a:bodyPr/>
          <a:lstStyle/>
          <a:p>
            <a:pPr algn="ctr"/>
            <a:r>
              <a:rPr lang="sr-Cyrl-RS" dirty="0"/>
              <a:t>САОБРАЋАЈ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C86334-CB14-4450-A8FC-A903FB3CB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7461" y="1104209"/>
            <a:ext cx="7325158" cy="3522663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1800" dirty="0"/>
              <a:t>У САД РАЗВИЈЕНЕ </a:t>
            </a:r>
            <a:r>
              <a:rPr lang="sr-Cyrl-RS" sz="1800" dirty="0" smtClean="0"/>
              <a:t>СУ СВИ ОБЛИЦИ </a:t>
            </a:r>
            <a:r>
              <a:rPr lang="sr-Cyrl-RS" sz="1800" dirty="0"/>
              <a:t>САОБРАЋАЈА.</a:t>
            </a:r>
          </a:p>
          <a:p>
            <a:pPr algn="just"/>
            <a:r>
              <a:rPr lang="sr-Cyrl-RS" sz="1800" dirty="0"/>
              <a:t>ЗБОГ ВЕЛИЧИНЕ ДРЖАВЕ И ВЕЛИКИХ УДАЉЕНОСТИ ИМАЈУ НАЈГУШЋУ МРЕЖУ УНУТРАШЊИХ ВАЗДУШНИХ ПУТЕВА НА СВИЈЕТУ. </a:t>
            </a:r>
          </a:p>
          <a:p>
            <a:pPr algn="just"/>
            <a:r>
              <a:rPr lang="sr-Cyrl-RS" sz="1800" dirty="0"/>
              <a:t>ЗНАЧАЈНИ СУ ПЛОВНИ ПУТЕВИ МИСИСИПИЈА И ВЕЛИКИХ ЈЕЗЕРА. РИЈЕЧНУ МРЕЖУ ЧИНЕ МИСИСИПИ СА МИСУРИЈЕМ, СЕН ЛОРЕНС, ХАДСОН, РИО ГРАНДЕ, КОЛОРАДО, КОЛУМБИЈА, ФРЕЈЗЕР, ЈУКОН... </a:t>
            </a:r>
          </a:p>
          <a:p>
            <a:pPr algn="just"/>
            <a:r>
              <a:rPr lang="sr-Cyrl-RS" sz="1800" dirty="0"/>
              <a:t>НАЈВЕЋЕ ЛУКЕ У САД СУ: ЊУЈОРК,  ЊУ ОРЛЕАНС, ЛОС АНЂЕЛЕС, ХЈУСТОН, МАЈАМИ, ФИЛАДЕЛФИЈА, САН ФРАНЦИСКО.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87DA450D-3099-4B21-8370-FCD2F92EAD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8" y="4430260"/>
            <a:ext cx="4681224" cy="230298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05B652-753E-4DBA-BC5D-ADB0833B0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" y="1069513"/>
            <a:ext cx="3821545" cy="2596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93B91C5-13AC-4087-A1D9-ACA4B71D6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6" y="4079125"/>
            <a:ext cx="4108955" cy="24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5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233A3-A9A9-4CD7-A52D-25E7E89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62" y="168675"/>
            <a:ext cx="8474476" cy="807869"/>
          </a:xfrm>
        </p:spPr>
        <p:txBody>
          <a:bodyPr/>
          <a:lstStyle/>
          <a:p>
            <a:pPr algn="ctr"/>
            <a:r>
              <a:rPr lang="sr-Cyrl-RS" dirty="0"/>
              <a:t>ПРИВРЕДА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C4913-A761-4175-BAFF-1D2F3AB82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765" y="875763"/>
            <a:ext cx="5927436" cy="4928389"/>
          </a:xfrm>
        </p:spPr>
        <p:txBody>
          <a:bodyPr>
            <a:noAutofit/>
          </a:bodyPr>
          <a:lstStyle/>
          <a:p>
            <a:pPr algn="just"/>
            <a:r>
              <a:rPr lang="sr-Cyrl-RS" sz="1800" dirty="0"/>
              <a:t>САД СУ ПРИВРЕДНО НАЈРАЗВИЈЕНИЈА ЗЕМЉА НА СВИЈЕТУ. </a:t>
            </a:r>
          </a:p>
          <a:p>
            <a:pPr algn="just"/>
            <a:r>
              <a:rPr lang="sr-Cyrl-RS" sz="1800" dirty="0"/>
              <a:t>РАЗЛОЗИ ЗА ТАКАВ РАЗВОЈ СУ МНОГОБРОЈНИ: ДОБАР ГЕОГРАФСКИ ПОЛОЖАЈ, ВЕЛИКО ПРИРОДНО БОГАТСТВО,  НИСУ РАТОВАЛИ НА СВОЈОЈ ТЕРИТОРИЈИ (ОД РАТА СЈЕВЕРА И ЈУГА 1861. ДО 1865. ГОДИНЕ), УЛАЖУ У ОБРАЗОВАЊЕ И СТРУЧНОСТ РАДНИКА ТЕ У НАУЧНОТЕХНИЧКА ДОСТИГНУЋА. </a:t>
            </a:r>
          </a:p>
          <a:p>
            <a:pPr algn="just"/>
            <a:r>
              <a:rPr lang="sr-Cyrl-RS" sz="1800" dirty="0"/>
              <a:t>НАЈВЕЋА РУДНА БОГАТСТВА АПАЛАЧА СУ </a:t>
            </a:r>
            <a:r>
              <a:rPr lang="sr-Cyrl-RS" sz="1800" b="1" dirty="0"/>
              <a:t>УГАЉ И ЖЕЉЕЗНА РУДА</a:t>
            </a:r>
            <a:r>
              <a:rPr lang="sr-Cyrl-RS" sz="1800" dirty="0"/>
              <a:t>, А СТЈЕНОВИТИХ ПЛАНИНА ОБОЈЕНИ МЕТАЛИ.</a:t>
            </a:r>
          </a:p>
          <a:p>
            <a:pPr algn="just"/>
            <a:r>
              <a:rPr lang="sr-Cyrl-RS" sz="1800" dirty="0"/>
              <a:t>ПРОНАЛАСКОМ НАФТЕ У МЕКСИЧКОМ ЗАЛИВУ ИНДУСТРИЈА СЕ РАЗВИЈА И НА ЈУГУ ЗЕМЉЕ. </a:t>
            </a:r>
          </a:p>
          <a:p>
            <a:pPr algn="just"/>
            <a:r>
              <a:rPr lang="sr-Cyrl-RS" sz="1800" dirty="0"/>
              <a:t>ИНДУСТРИЈСКИ НАЈРАЗВИЈЕНИЈИ ДИО САД НАЛАЗИ СЕ У СЈЕВЕРОИСТОЧНИМ ДРЖАВАМА: ЊУЈОРК, ИЛИНОИС, ОХАЈО, ПЕНСИЛВАНИЈА, МИЧИГЕН.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46ADEA-F716-4F3C-81A6-D9A9DB7D6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875764"/>
            <a:ext cx="5715000" cy="4613496"/>
          </a:xfrm>
        </p:spPr>
        <p:txBody>
          <a:bodyPr>
            <a:noAutofit/>
          </a:bodyPr>
          <a:lstStyle/>
          <a:p>
            <a:pPr algn="just"/>
            <a:r>
              <a:rPr lang="sr-Cyrl-RS" sz="1800" dirty="0"/>
              <a:t>НАЈВЕЋЕ ЗАЛИХЕ НАФТЕ И ГАСА НАЛАЗЕ СЕ НА АЉАСЦИ, УЗ МЕКСИЧКИ ЗАЛИВ У ТЕКСАСУ, ЛУИЗИЈАНИ, ТЕ У ОКЛАХОМИ И КАНЗАСУ. </a:t>
            </a:r>
          </a:p>
          <a:p>
            <a:pPr algn="just"/>
            <a:r>
              <a:rPr lang="sr-Cyrl-RS" sz="1800" dirty="0"/>
              <a:t>САД ИМАЈУ НАЈРАЗВИЈЕНИЈУ И НАЈМОДЕРНИЈУ  ПОЉОПРИВРЕДУ. </a:t>
            </a:r>
          </a:p>
          <a:p>
            <a:pPr algn="just"/>
            <a:r>
              <a:rPr lang="sr-Cyrl-RS" sz="1800" dirty="0"/>
              <a:t>НАЈВЕЋИ СУ СВЈЕТСКИ ИЗВОЗНИЦИ ПШЕНИЦЕ И КУКУРУЗА.</a:t>
            </a:r>
          </a:p>
          <a:p>
            <a:pPr algn="just"/>
            <a:r>
              <a:rPr lang="sr-Cyrl-RS" sz="1800" dirty="0"/>
              <a:t>ПРОИЗВОДЊА СЕ ТЕМЕЉИ НА ПОЉОПРИВРЕДНИМ ПОЈАСЕВИМА – </a:t>
            </a:r>
            <a:r>
              <a:rPr lang="sr-Cyrl-RS" sz="1800" b="1" dirty="0"/>
              <a:t>БЕЛТОВИМА</a:t>
            </a:r>
            <a:r>
              <a:rPr lang="sr-Cyrl-RS" sz="1800" dirty="0"/>
              <a:t>.</a:t>
            </a:r>
          </a:p>
          <a:p>
            <a:pPr algn="just"/>
            <a:r>
              <a:rPr lang="sr-Cyrl-RS" sz="1800" dirty="0"/>
              <a:t>НАЈПОЗНАТИЈИ ПОЈАС НАЛАЗИ СЕ У СРЕДИШЊОЈ НИЗИЈИ ГДЈЕ СЕ УЗГАЈАЈУ </a:t>
            </a:r>
            <a:r>
              <a:rPr lang="sr-Cyrl-RS" sz="1800" b="1" dirty="0"/>
              <a:t>КУКУРУЗ И СОЈА</a:t>
            </a:r>
            <a:r>
              <a:rPr lang="sr-Cyrl-RS" sz="1800" dirty="0"/>
              <a:t>. </a:t>
            </a:r>
          </a:p>
          <a:p>
            <a:pPr algn="just"/>
            <a:r>
              <a:rPr lang="sr-Cyrl-RS" sz="1800" dirty="0"/>
              <a:t>ОД СТОКЕ СЕ НАЈВИШЕ УЗГАЈАЈУ </a:t>
            </a:r>
            <a:r>
              <a:rPr lang="sr-Cyrl-RS" sz="1800" b="1" dirty="0"/>
              <a:t>ГОВЕДА И СВИЊЕ</a:t>
            </a:r>
            <a:r>
              <a:rPr lang="sr-Cyrl-RS" sz="1800" dirty="0"/>
              <a:t>.</a:t>
            </a:r>
          </a:p>
          <a:p>
            <a:pPr algn="just"/>
            <a:r>
              <a:rPr lang="sr-Cyrl-RS" sz="1800" b="1" dirty="0"/>
              <a:t>ПОЈАС ВОЋА </a:t>
            </a:r>
            <a:r>
              <a:rPr lang="sr-Cyrl-RS" sz="1800" dirty="0"/>
              <a:t>НАЛАЗИ СЕ У </a:t>
            </a:r>
            <a:r>
              <a:rPr lang="sr-Cyrl-RS" sz="1800" dirty="0" smtClean="0"/>
              <a:t>КАЛИФОРНИЈИ </a:t>
            </a:r>
            <a:r>
              <a:rPr lang="sr-Cyrl-RS" sz="1800" dirty="0"/>
              <a:t>НА ФЛОРИДИ.</a:t>
            </a:r>
          </a:p>
        </p:txBody>
      </p:sp>
    </p:spTree>
    <p:extLst>
      <p:ext uri="{BB962C8B-B14F-4D97-AF65-F5344CB8AC3E}">
        <p14:creationId xmlns:p14="http://schemas.microsoft.com/office/powerpoint/2010/main" val="1526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7528E-E8C3-4196-B4DE-32AB5F8B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ПРИВРЕДА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028D9-FC05-4D4D-BB5C-E05CD50D7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46" y="1493949"/>
            <a:ext cx="5862782" cy="4612128"/>
          </a:xfrm>
        </p:spPr>
        <p:txBody>
          <a:bodyPr>
            <a:normAutofit/>
          </a:bodyPr>
          <a:lstStyle/>
          <a:p>
            <a:pPr algn="just"/>
            <a:r>
              <a:rPr lang="sr-Cyrl-RS" sz="2200" dirty="0"/>
              <a:t>ИНДУСТРИЈА ЈЕ РАЗВИЈЕНА И НА ЗАПАДУ. </a:t>
            </a:r>
          </a:p>
          <a:p>
            <a:pPr algn="just"/>
            <a:r>
              <a:rPr lang="sr-Cyrl-RS" sz="2200" dirty="0"/>
              <a:t>ПОСЕБНО СЕ ИСТИЧЕ ОБЛАСТ КОЈУ ЗОВУ </a:t>
            </a:r>
            <a:r>
              <a:rPr lang="sr-Cyrl-RS" sz="2200" b="1" dirty="0"/>
              <a:t>СИЛИЦИЈУМСКА ДОЛИНА </a:t>
            </a:r>
            <a:r>
              <a:rPr lang="sr-Cyrl-RS" sz="2200" dirty="0"/>
              <a:t>ЗБОГ РАЗВИЈЕНЕ ИНДУСТРИЈЕ КОМПЈУТЕРА И ИНФОРМАТИЧКЕ ОПРЕМЕ. </a:t>
            </a:r>
          </a:p>
          <a:p>
            <a:pPr algn="just"/>
            <a:r>
              <a:rPr lang="sr-Cyrl-RS" sz="2200" dirty="0"/>
              <a:t>НАЛАЗИ СЕ ИЗМЕЂУ ПРИМОРСКИХ ПЛАНИНА И СИЈЕРА НЕВАДЕ. </a:t>
            </a:r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E8E7A43-E902-4FC2-8EB2-803691E8F4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0" y="1754739"/>
            <a:ext cx="5345546" cy="442222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9FB02B-F0C1-4FD8-A9DE-9164D20F7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37" y="5083679"/>
            <a:ext cx="2915486" cy="16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3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E2F8E-3A42-49BE-9184-74BB1B2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56" y="154546"/>
            <a:ext cx="8723050" cy="87386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ГЛОБАЛИЗАЦИЈА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691FE-1F27-468A-9F02-17860E18C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689" y="798489"/>
            <a:ext cx="5751945" cy="5563673"/>
          </a:xfrm>
        </p:spPr>
        <p:txBody>
          <a:bodyPr>
            <a:noAutofit/>
          </a:bodyPr>
          <a:lstStyle/>
          <a:p>
            <a:pPr algn="just"/>
            <a:r>
              <a:rPr lang="sr-Cyrl-RS" sz="1800" b="1" dirty="0"/>
              <a:t>ГЛОБАЛИЗАЦИЈА</a:t>
            </a:r>
            <a:r>
              <a:rPr lang="sr-Cyrl-RS" sz="1800" dirty="0"/>
              <a:t> ОЗНАЧАВА СВЕУКУПНО ШИРЕЊЕ ДРУШТВЕНИХ, ЕКОНОМСКИХ, КУЛТУРНИХ И ПОЛИТИЧКИХ ИДЕЈА И ВРИЈЕДНОСТИ </a:t>
            </a:r>
            <a:r>
              <a:rPr lang="sr-Cyrl-RS" sz="1800" dirty="0" smtClean="0"/>
              <a:t>САД-а, </a:t>
            </a:r>
            <a:r>
              <a:rPr lang="sr-Cyrl-RS" sz="1800" dirty="0"/>
              <a:t>АЛИ И ЗАПАДНОЕВРОПСКИХ ЗЕМАЉА. </a:t>
            </a:r>
          </a:p>
          <a:p>
            <a:pPr algn="just"/>
            <a:r>
              <a:rPr lang="sr-Cyrl-RS" sz="1800" dirty="0"/>
              <a:t>РИЈЕЧ ЈЕ ИЗВЕДЕНА ОД РИЈЕЧИ ГЛОБАЛАН – ОДНОСИ СЕ НА ЦИЈЕЛИ СВИЈЕТ. </a:t>
            </a:r>
          </a:p>
          <a:p>
            <a:pPr algn="just"/>
            <a:r>
              <a:rPr lang="sr-Cyrl-RS" sz="1800" dirty="0"/>
              <a:t>ПОЈАВИ ГЛОБАЛИЗАЦИЈЕ ДОПРИНОСИ РАЗВОЈ ИНФОРМАЦИОНИХ ТЕХНОЛОГИЈА. </a:t>
            </a:r>
          </a:p>
          <a:p>
            <a:pPr algn="just"/>
            <a:r>
              <a:rPr lang="sr-Cyrl-RS" sz="1800" dirty="0"/>
              <a:t>НОСИОЦИ ГЛОБАЛИЗАЦИЈЕ СУ ВЕЛИКА ПРЕДУЗЕЋА – </a:t>
            </a:r>
            <a:r>
              <a:rPr lang="sr-Cyrl-RS" sz="1800" b="1" dirty="0"/>
              <a:t>МУЛТИНАЦИОНАЛНЕ КОМПАНИЈЕ</a:t>
            </a:r>
            <a:r>
              <a:rPr lang="sr-Cyrl-RS" sz="1800" dirty="0"/>
              <a:t>.</a:t>
            </a:r>
          </a:p>
          <a:p>
            <a:pPr algn="just"/>
            <a:r>
              <a:rPr lang="sr-Cyrl-RS" sz="1800" dirty="0"/>
              <a:t> ЊИХОВИ ОГРАНЦИ СЕ НАЛАЗЕ У НЕРАЗВИЈЕНИМ ЗЕМЉАМА СА ЈЕФТИНОМ РАДНОМ СНАГОМ. </a:t>
            </a:r>
          </a:p>
          <a:p>
            <a:pPr algn="just"/>
            <a:r>
              <a:rPr lang="sr-Cyrl-RS" sz="1800" dirty="0"/>
              <a:t>НЕГАТИВНА ПОСЉЕДИЦА ГЛОБАЛИЗАЦИЈЕ ЈЕ ПРОДУБЉИВАЊЕ РАЗЛИКА ИЗМЕЂУ БОГАТИХ И СИРОМАШНИХ ЗЕМАЉА. 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1440F8A-74C4-48A4-901E-FFBED622A5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6" y="1355618"/>
            <a:ext cx="3022721" cy="168384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E75A54-C8FF-4980-B7D0-6B34BECF5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r="22140"/>
          <a:stretch/>
        </p:blipFill>
        <p:spPr>
          <a:xfrm>
            <a:off x="346710" y="4463577"/>
            <a:ext cx="3020291" cy="1898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FCC37F-54D2-4BF4-B219-388CDDD38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2656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39C31-CBD1-4FA7-A4C0-E557D652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sr-Cyrl-RS" dirty="0"/>
              <a:t>    НАСЕЉАВАЊЕ АМЕРИКЕ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1FFE47-0AFB-40E5-BDF9-E3AD189D5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/>
              <a:t>ЕВРОПСКА КОЛОНИЗАЦИЈА АМЕРИКЕ ПОЧЕЛА ЈЕ У </a:t>
            </a:r>
            <a:r>
              <a:rPr lang="sr-Latn-BA" dirty="0"/>
              <a:t>XVI </a:t>
            </a:r>
            <a:r>
              <a:rPr lang="sr-Cyrl-RS" dirty="0"/>
              <a:t>ВИЈЕКУ. </a:t>
            </a:r>
          </a:p>
          <a:p>
            <a:r>
              <a:rPr lang="sr-Cyrl-RS" dirty="0"/>
              <a:t>НАСЕЉАВАЊЕ ЈЕ ИЗАЗВАЛО БРОЈНЕ СУКОБЕ СА СТАРОСЈЕДИОЦИМА ИНДИЈАНЦИМА.</a:t>
            </a:r>
          </a:p>
          <a:p>
            <a:r>
              <a:rPr lang="sr-Cyrl-RS" dirty="0"/>
              <a:t>ИНДИЈАНЦИ СУ ПОТИСКИВАНИ У ПРАВЦУ ЗАПАДА ИЛИ СУ ИХ ЕВРОПСКИ КОЛОНИЈАЛИСТИ НАСТОЈАЛИ ИСКОРИЈЕНИТИ. </a:t>
            </a:r>
          </a:p>
          <a:p>
            <a:r>
              <a:rPr lang="sr-Cyrl-RS" dirty="0"/>
              <a:t>НАЈБРОЈНИЈЕ КОЛОНИЈЕ НА ПРОСТОРУ САД-а ОСНОВАЛИ СУ ЕНГЛЕЗИ. </a:t>
            </a:r>
          </a:p>
          <a:p>
            <a:r>
              <a:rPr lang="sr-Cyrl-RS" dirty="0"/>
              <a:t>ВЕЛИКИ БРОЈ ЕНГЛЕСКИХ БЕЗЕМЉАША </a:t>
            </a:r>
            <a:r>
              <a:rPr lang="sr-Cyrl-RS" dirty="0" smtClean="0"/>
              <a:t>ИМИГРИРАО ЈЕ У </a:t>
            </a:r>
            <a:r>
              <a:rPr lang="sr-Cyrl-RS" dirty="0"/>
              <a:t>САД У ПОТРАЗИ ЗА БОЉИМ УСЛОВИМА ЖИВОТА. 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BACC0FD-BD4C-4E57-AE75-6F633EDBF2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49004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B9308-8BD2-4E38-AD2C-41BD4308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САД – ВОЈНА И ЕКОНОМСКА СИЛА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CE503-5DF0-48F2-9786-F8C5C61DC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018" y="1825625"/>
            <a:ext cx="5862782" cy="4351338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/>
              <a:t>У ПОЛИТИЧКОМ ПОГЛЕДУ САД СУ ВОДЕЋА ЗЕМЉА У СВИЈЕТУ. </a:t>
            </a:r>
          </a:p>
          <a:p>
            <a:pPr algn="just"/>
            <a:r>
              <a:rPr lang="sr-Cyrl-RS" sz="2000" dirty="0"/>
              <a:t>САД СУ НАЈЈАЧА ВОЈНА И</a:t>
            </a:r>
            <a:r>
              <a:rPr lang="sr-Latn-BA" sz="2000" dirty="0"/>
              <a:t> </a:t>
            </a:r>
            <a:r>
              <a:rPr lang="sr-Cyrl-RS" sz="2000" dirty="0"/>
              <a:t>ЕКОНОМСКА СИЛА СВИЈЕТА. </a:t>
            </a:r>
            <a:r>
              <a:rPr lang="sr-Cyrl-RS" sz="2000" dirty="0" smtClean="0"/>
              <a:t> </a:t>
            </a:r>
            <a:endParaRPr lang="sr-Cyrl-RS" sz="2000" dirty="0"/>
          </a:p>
          <a:p>
            <a:pPr algn="just"/>
            <a:r>
              <a:rPr lang="sr-Cyrl-RS" sz="2000" dirty="0"/>
              <a:t>САД ИМАЈУ НАЈВИШЕ НАУЧНИХ ОТКРИЋА ТЕ ПРЕДСТАВЉАЈУ НАЈВЕЋУ ИСТРАЖИВАЧКУ ЛАБОРАТОРИЈУ У СВИЈЕТУ. 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E961C70-902B-4C00-9D1E-1A4A7D6CC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81" y="1924293"/>
            <a:ext cx="5769601" cy="324807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26B9E8-BC12-4FE5-91C7-584927E07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48" y="5273387"/>
            <a:ext cx="1584613" cy="15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3C8BD-08E4-4389-9913-7E1A928B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r-Cyrl-RS" dirty="0"/>
              <a:t>ТУРИЗАМ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AF675-9C00-46E5-A42E-20CE194E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036" y="1122482"/>
            <a:ext cx="11563928" cy="5463045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000" dirty="0"/>
              <a:t>ГОДИШЊЕ САД ПОСЈЕТЕ МИЛИОНИ ТУРИСТА </a:t>
            </a:r>
          </a:p>
          <a:p>
            <a:pPr marL="0" indent="0" algn="just">
              <a:buNone/>
            </a:pPr>
            <a:r>
              <a:rPr lang="sr-Cyrl-RS" sz="2000" dirty="0"/>
              <a:t>    КОЈЕ ПРИВЛАЧЕ БРОЈНЕ КУЛТУРНЕ И ПРИРОДНЕ </a:t>
            </a:r>
          </a:p>
          <a:p>
            <a:pPr marL="0" indent="0" algn="just">
              <a:buNone/>
            </a:pPr>
            <a:r>
              <a:rPr lang="sr-Cyrl-RS" sz="2000" dirty="0"/>
              <a:t>    ЗНАМЕНИТОСТИ. </a:t>
            </a:r>
          </a:p>
          <a:p>
            <a:pPr algn="just"/>
            <a:r>
              <a:rPr lang="sr-Cyrl-RS" sz="2000" dirty="0"/>
              <a:t>ПО УКУПНИМ ПРИХОДИМА ОД ТУРИЗМА </a:t>
            </a:r>
          </a:p>
          <a:p>
            <a:pPr marL="0" indent="0" algn="just">
              <a:buNone/>
            </a:pPr>
            <a:r>
              <a:rPr lang="sr-Cyrl-RS" sz="2000" dirty="0"/>
              <a:t>    ПРЕДСТАВЉАЈУ НАЈВЕЋУ ТУРИСТИЧКУ ВЕЛЕСИЛУ. </a:t>
            </a:r>
          </a:p>
          <a:p>
            <a:pPr marL="0" indent="0" algn="just">
              <a:buNone/>
            </a:pPr>
            <a:endParaRPr lang="sr-Cyrl-RS" sz="2000" dirty="0"/>
          </a:p>
          <a:p>
            <a:pPr marL="0" indent="0" algn="just">
              <a:buNone/>
            </a:pPr>
            <a:endParaRPr lang="sr-Cyrl-RS" sz="2000" dirty="0"/>
          </a:p>
          <a:p>
            <a:pPr marL="0" indent="0" algn="just">
              <a:buNone/>
            </a:pPr>
            <a:endParaRPr lang="sr-Cyrl-RS" sz="2000" dirty="0"/>
          </a:p>
          <a:p>
            <a:pPr marL="0" indent="0" algn="just">
              <a:buNone/>
            </a:pPr>
            <a:endParaRPr lang="sr-Cyrl-RS" sz="2000" dirty="0"/>
          </a:p>
          <a:p>
            <a:pPr marL="0" indent="0" algn="just">
              <a:buNone/>
            </a:pPr>
            <a:endParaRPr lang="sr-Cyrl-RS" sz="2000" dirty="0"/>
          </a:p>
          <a:p>
            <a:pPr marL="0" indent="0" algn="just">
              <a:buNone/>
            </a:pPr>
            <a:r>
              <a:rPr lang="sr-Cyrl-RS" sz="2000" dirty="0"/>
              <a:t>                    </a:t>
            </a:r>
          </a:p>
          <a:p>
            <a:pPr marL="0" indent="0" algn="just">
              <a:buNone/>
            </a:pPr>
            <a:r>
              <a:rPr lang="sr-Cyrl-RS" sz="1800" dirty="0"/>
              <a:t>                         НИЈАГАРИНИ ВОДОПАДИ                                                                              ХАВАЈИ                   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2FFF259-748C-44F9-815D-6E301EC66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0" y="3628517"/>
            <a:ext cx="3767514" cy="25083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8A8D84-1688-456C-A02F-766646C87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32" y="1003553"/>
            <a:ext cx="4331155" cy="2425447"/>
          </a:xfrm>
          <a:prstGeom prst="rect">
            <a:avLst/>
          </a:prstGeom>
        </p:spPr>
      </p:pic>
      <p:pic>
        <p:nvPicPr>
          <p:cNvPr id="10" name="Picture 9" descr="ХАВАЈИ &#10;">
            <a:extLst>
              <a:ext uri="{FF2B5EF4-FFF2-40B4-BE49-F238E27FC236}">
                <a16:creationId xmlns:a16="http://schemas.microsoft.com/office/drawing/2014/main" xmlns="" id="{3F799887-D2F5-4309-BD97-210C5BA01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34" y="3599906"/>
            <a:ext cx="4331155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7774F-98D0-4946-9C2F-EA5567F86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73890"/>
            <a:ext cx="9144000" cy="914545"/>
          </a:xfrm>
        </p:spPr>
        <p:txBody>
          <a:bodyPr/>
          <a:lstStyle/>
          <a:p>
            <a:r>
              <a:rPr lang="sr-Cyrl-RS" dirty="0"/>
              <a:t>ЗАДАЋА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2B9E89-4C0F-4862-89B8-F0FADCA30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164" y="988434"/>
            <a:ext cx="9144000" cy="5569383"/>
          </a:xfrm>
        </p:spPr>
        <p:txBody>
          <a:bodyPr/>
          <a:lstStyle/>
          <a:p>
            <a:endParaRPr lang="sr-Cyrl-RS" dirty="0"/>
          </a:p>
          <a:p>
            <a:r>
              <a:rPr lang="sr-Cyrl-RS" dirty="0"/>
              <a:t>1. КАДА БИСТЕ ОТПУТОВАЛИ У СЈЕДИЊЕНЕ АМЕРИЧКЕ ДРЖАВЕ, ШТА БИСТЕ НАЈРАДИЈЕ ПОСЈЕТИЛИ?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01E210-B21E-4A13-9E71-34B40FD1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6" y="2400572"/>
            <a:ext cx="6317788" cy="3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09174-8CBD-426E-BFFA-2109444F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ПОТПИСИВАЊЕ ДЕКЛАРАЦИЈЕ О НЕЗАВИСНОСТИ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D5755-6C31-49FA-B314-4498D7BC8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611" y="1847273"/>
            <a:ext cx="5778190" cy="432969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Cyrl-RS" sz="2000" dirty="0"/>
              <a:t>НА САМОМ ПОЧЕТКУ ИЗДВОЈЕНО ЈЕ ТРИНАЕСТ КОЛОНИЈА. </a:t>
            </a:r>
          </a:p>
          <a:p>
            <a:pPr algn="just"/>
            <a:r>
              <a:rPr lang="sr-Cyrl-RS" sz="2000" dirty="0"/>
              <a:t>КОЛОНИЈЕ СУ НЕЗАВИСНОСТ ОД ВЕЛИКЕ БРИТАНИЈЕ ПРОГЛАСИЛЕ 1776. ГОДИНЕ И ОСНОВАЛЕ СЈЕДИЊЕНЕ АМЕРИЧКЕ ДРЖАВЕ. </a:t>
            </a:r>
          </a:p>
          <a:p>
            <a:pPr algn="just"/>
            <a:r>
              <a:rPr lang="sr-Cyrl-RS" sz="2000" dirty="0"/>
              <a:t>ВЕЛИКА БРИТАНИЈА ЈЕ ЊИХОВУ НЕЗАВИСНОСТ ПРИЗНАЛА ТЕК 1783. ГОДИНЕ. </a:t>
            </a:r>
          </a:p>
          <a:p>
            <a:pPr algn="just"/>
            <a:r>
              <a:rPr lang="sr-Cyrl-RS" sz="2000" dirty="0"/>
              <a:t>САД СУ МЛАДА ДРЖАВА КОЈА СЕ ДАЉЕ ШИРИЛА ПРОТЈЕРИВАЊЕМ ИНДИЈАНАЦА ИЛИ КУПОВИНОМ ТЕРИТОРИЈА ОД ДРУГИХ ДРЖАВА. </a:t>
            </a:r>
          </a:p>
          <a:p>
            <a:pPr algn="just"/>
            <a:r>
              <a:rPr lang="sr-Cyrl-RS" sz="2000" dirty="0"/>
              <a:t>АЉАСКУ СУ КУПИЛИ ОД РУСИЈЕ. </a:t>
            </a:r>
          </a:p>
          <a:p>
            <a:pPr algn="just"/>
            <a:r>
              <a:rPr lang="sr-Cyrl-RS" sz="2000" dirty="0"/>
              <a:t>ХАВАЈИ СУ ПОСЉЕДЊИ УШЛИ У САСТАВ САД. 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D3717A-474A-4411-A9BF-BDDE04436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006837"/>
            <a:ext cx="5778188" cy="3821308"/>
          </a:xfrm>
        </p:spPr>
      </p:pic>
    </p:spTree>
    <p:extLst>
      <p:ext uri="{BB962C8B-B14F-4D97-AF65-F5344CB8AC3E}">
        <p14:creationId xmlns:p14="http://schemas.microsoft.com/office/powerpoint/2010/main" val="330794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4A6BA-0966-4C13-88F3-D23C167F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АЉАСКА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25049-7E71-406F-98EE-985066F6C6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Cyrl-RS" sz="2000" dirty="0"/>
              <a:t>РУСКА ВЛАДА НА ЧЕЛУ СА АЛЕКСАНДРОМ ДРУГИМ 1867. ГОДИНЕ ДОНИЈЕЛА ЈЕ ОДЛУКУ ДА ПРОДА АЉАСКУ ЗБОГ ВЕЛИКЕ УДАЉЕНОСТИ ОД ЦЕНТРАЛНЕ РУСИЈЕ. </a:t>
            </a:r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АЉАСКА ЈЕ ДАНАС ПОЗНАТА КАО НАЛАЗИШТЕ ЗЛАТА, НАФТЕ И ГАСА. 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325F62-27EA-4964-BB0E-969FCD6C4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Cyrl-RS" sz="2000" dirty="0"/>
              <a:t>АЉАСКА ЈЕ ПРОДАТА ЗА 7,2 МИЛИОНА ТАДАШЊИХ ДОЛАРА ИЛИ 11 МИЛИОНА „ЗЛАТНИХ“ РУБАЉА.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CAD402-32BB-4188-A69E-2B1219572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2" y="2660073"/>
            <a:ext cx="4634824" cy="2507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08472B-1995-4949-A577-D924B928A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90" y="2660074"/>
            <a:ext cx="3779983" cy="25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7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B998B-9894-4F57-951A-77372E07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1"/>
            <a:ext cx="9832759" cy="6640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НАСЕЉЕНОСТ АМЕРИКЕ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59332A3-6E50-4B23-B91F-968A891BDC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5" y="1572927"/>
            <a:ext cx="5672928" cy="453491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954F95-84F4-48E0-82E4-FF5367441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468" y="1253331"/>
            <a:ext cx="5761182" cy="4351338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/>
              <a:t>НАКОН СТИЦАЊА НЕЗАВИСНОСТИ АМЕРИКА ПОСТАЈЕ УСЕЉЕНИЧКА ЗЕМЉА. </a:t>
            </a:r>
          </a:p>
          <a:p>
            <a:pPr algn="just"/>
            <a:r>
              <a:rPr lang="sr-Cyrl-RS" sz="1600" dirty="0"/>
              <a:t>СТАНОВНИШТВО САД ОДЛИКУЈЕ СЕ РАСНОМ, ЕТНИЧКОМ, ВЈЕРСКОМ И КУЛТУРНОМ РАЗНОЛИКОШЋУ. </a:t>
            </a:r>
          </a:p>
          <a:p>
            <a:pPr algn="just"/>
            <a:r>
              <a:rPr lang="sr-Cyrl-RS" sz="1600" dirty="0"/>
              <a:t>КРАЈЕМ </a:t>
            </a:r>
            <a:r>
              <a:rPr lang="sr-Latn-BA" sz="1600" dirty="0"/>
              <a:t>XVIII </a:t>
            </a:r>
            <a:r>
              <a:rPr lang="sr-Cyrl-RS" sz="1600" dirty="0"/>
              <a:t>ВИЈЕКА НАЈВЕЋИ БРОЈ ИМИГРАНАТА ДОШАО ЈЕ ИЗ ВЕЛИКЕ БРИТАНИЈЕ, ИРСКЕ, ЗАПАДНЕ И ЦЕНТРАЛНЕ АФРИКЕ И СРЕДЊЕ АМЕРИКЕ. </a:t>
            </a:r>
          </a:p>
          <a:p>
            <a:pPr algn="just"/>
            <a:r>
              <a:rPr lang="sr-Cyrl-RS" sz="1600" dirty="0"/>
              <a:t>ПРОСЈЕЧНА ГУСТИНА НАСЕЉЕНОСТИ ЈЕ 33 СТАНОВНИКА ПО КВАДРАТНОМ КИЛОМЕТРУ. </a:t>
            </a:r>
          </a:p>
          <a:p>
            <a:pPr algn="just"/>
            <a:r>
              <a:rPr lang="sr-Cyrl-RS" sz="1600" dirty="0"/>
              <a:t>ГУСТИНА НАСЕЉЕНОСТИ ОПАДА ОД СЈЕВЕРА КА ЈУГУ И ОД ИСТОКА КА ЗАПАДУ ДО ПАЦИФИЧКОГ ПРИМОРЈА, ГДЈЕ СЕ ПОВЕЋАВА. </a:t>
            </a:r>
          </a:p>
          <a:p>
            <a:pPr algn="just"/>
            <a:r>
              <a:rPr lang="sr-Cyrl-RS" sz="1600" dirty="0"/>
              <a:t>У САД ДАНАС ЖИВИ 70% БИЈЕЛАЦА, 12,5% ХИСПАНОАМЕРИКАНАЦА (ШПАНСКО ПОРИЈЕКЛО), 12% АФРОАМЕРИКАНАЦА ТЕ АЗИЈЦИ, ИНДИЈАНЦИ И ИНУИТИ. </a:t>
            </a:r>
          </a:p>
          <a:p>
            <a:pPr algn="just"/>
            <a:r>
              <a:rPr lang="sr-Cyrl-RS" sz="1600" dirty="0"/>
              <a:t>САД СЕ САСТОЈИ ИЗ ПЕДЕСЕТ САВЕЗНИХ ДРЖАВА. 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78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D9EFF-5CFF-4F3F-BD0D-CE6071A8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0"/>
            <a:ext cx="10515600" cy="1325563"/>
          </a:xfrm>
        </p:spPr>
        <p:txBody>
          <a:bodyPr/>
          <a:lstStyle/>
          <a:p>
            <a:pPr algn="ctr"/>
            <a:r>
              <a:rPr lang="sr-Cyrl-RS" dirty="0"/>
              <a:t>ДРЖАВНА ОБИЉЕЖЈА АМЕРИКЕ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FA940-1380-4860-87D1-C99277745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43" y="1331851"/>
            <a:ext cx="5329641" cy="529062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r-Cyrl-RS" sz="8000" dirty="0"/>
              <a:t>ХИМНА </a:t>
            </a:r>
          </a:p>
          <a:p>
            <a:pPr marL="0" indent="0" algn="ctr">
              <a:buNone/>
            </a:pPr>
            <a:r>
              <a:rPr lang="sr-Latn-BA" sz="5600" dirty="0"/>
              <a:t>„THE STAR – SPANGLED BANNER“</a:t>
            </a:r>
            <a:endParaRPr lang="sr-Cyrl-RS" sz="5600" dirty="0"/>
          </a:p>
          <a:p>
            <a:pPr marL="0" indent="0" algn="ctr">
              <a:buNone/>
            </a:pPr>
            <a:endParaRPr lang="sr-Cyrl-RS" sz="8000" dirty="0"/>
          </a:p>
          <a:p>
            <a:pPr marL="0" indent="0" algn="ctr">
              <a:buNone/>
            </a:pPr>
            <a:r>
              <a:rPr lang="sr-Cyrl-RS" sz="8000" dirty="0"/>
              <a:t>ЗАСТАВА САД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5600" dirty="0"/>
          </a:p>
          <a:p>
            <a:pPr marL="0" indent="0" algn="just">
              <a:buNone/>
            </a:pPr>
            <a:r>
              <a:rPr lang="sr-Cyrl-RS" sz="5600" dirty="0"/>
              <a:t>13 ЦРВЕНИХ И БИЈЕЛИХ ПРУГА ПРЕДСТАВЉА 13 КОЛОНИЈА КОЈЕ СУ ПРОГЛАСИЛЕ НЕЗАВИСНОСТ ОД ВЕЛИКЕ БРИТАНИЈЕ, А 50 ЗВЈЕЗДИЦА ПРЕДСТАВЉА 50 АМЕРИЧКИХ САВЕЗНИХ ДРЖАВА.</a:t>
            </a:r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/>
              <a:t>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3DC543-8583-46C3-9FE2-C851E9835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518" y="1331851"/>
            <a:ext cx="5244812" cy="47516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r-Cyrl-RS" sz="8000" dirty="0"/>
              <a:t>ГРБ САД </a:t>
            </a:r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/>
              <a:t>Г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A727D7-F3A5-4F42-9710-433577DF9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0" y="2915870"/>
            <a:ext cx="5181600" cy="2460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B34FE8-CCAB-4203-A088-46BCB4CD2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47" y="1932972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86915-1010-44D8-9ADC-D8475B3F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МАРТИН ЛУТЕР КИНГ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5A2376A-3C05-482A-8FF1-A4152EE354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3" y="1571250"/>
            <a:ext cx="4464420" cy="48327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3A3047-7492-41FB-8830-931159B06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7455" y="1571250"/>
            <a:ext cx="5396345" cy="483273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/>
              <a:t>МАРТИН ЛУТЕР КИНГ БИО ЈЕ БОРАЦ ЗА ПРАВА ЦРНАЦА. </a:t>
            </a:r>
          </a:p>
          <a:p>
            <a:pPr algn="just"/>
            <a:r>
              <a:rPr lang="sr-Cyrl-RS" sz="2000" dirty="0"/>
              <a:t>УБИЈЕН ЈЕ У АТЕНТАТУ 1968. ГОДИНЕ.</a:t>
            </a:r>
          </a:p>
          <a:p>
            <a:pPr algn="just"/>
            <a:r>
              <a:rPr lang="sr-Cyrl-RS" sz="2000" dirty="0"/>
              <a:t>ПО УСТАВУ И ЗАКОНУ СВИ ГРАЂАНИ </a:t>
            </a:r>
            <a:r>
              <a:rPr lang="sr-Cyrl-RS" sz="2000" dirty="0" smtClean="0"/>
              <a:t>САД-а </a:t>
            </a:r>
            <a:r>
              <a:rPr lang="sr-Cyrl-RS" sz="2000" dirty="0"/>
              <a:t>СУ РАВНОПРАВНИ БЕЗ ОБЗИРА НА РАСУ, НАРОДНОСТ И ВЈЕРУ.</a:t>
            </a:r>
          </a:p>
          <a:p>
            <a:pPr algn="just"/>
            <a:r>
              <a:rPr lang="sr-Cyrl-RS" sz="2000" dirty="0"/>
              <a:t>РОПСТВО ЈЕ УКИНУТО 1865. ГОДИНЕ. </a:t>
            </a:r>
          </a:p>
          <a:p>
            <a:pPr algn="just"/>
            <a:r>
              <a:rPr lang="sr-Cyrl-RS" sz="2000" dirty="0"/>
              <a:t>У ПРАКТИЧНОМ ЖИВОТУ СЕГРЕГАЦИЈА (ОДВАЈАЊЕ)  И РАСНА ДИСКРИМИНАЦИЈА СУ И ДАНАС ВЕОМА ИЗРАЖЕНЕ.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82449-B5D1-4AC0-A2DF-4140B4D7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АМЕРИКАНИЗАЦИЈА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298C8-F4CA-424F-805E-06636C6BF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28812"/>
            <a:ext cx="5544127" cy="4144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2000" dirty="0"/>
              <a:t>АМЕРИКАНИЗАЦИЈА – ПРОЦЕС СТАПАЊА У АМЕРИЧКУ НАЦИЈУ. </a:t>
            </a:r>
          </a:p>
          <a:p>
            <a:pPr algn="just"/>
            <a:r>
              <a:rPr lang="sr-Cyrl-RS" sz="2000" dirty="0"/>
              <a:t>ВРШЕН ЈЕ РЕЛАТИВНО БРЗО.</a:t>
            </a:r>
          </a:p>
          <a:p>
            <a:pPr algn="just"/>
            <a:r>
              <a:rPr lang="sr-Cyrl-RS" sz="2000" dirty="0"/>
              <a:t>ПРОЦЕС АМЕРИКАНИЗАЦИЈЕ СТАНОВНИШТВА  РАЗЛИЧИТОГ </a:t>
            </a:r>
            <a:r>
              <a:rPr lang="sr-Cyrl-RS" sz="2000" dirty="0" smtClean="0"/>
              <a:t>ПОРИЈЕКЛА </a:t>
            </a:r>
            <a:r>
              <a:rPr lang="sr-Cyrl-RS" sz="2000" dirty="0"/>
              <a:t>ЗОВЕ СЕ „КОТАО ЗА ПРЕТАПАЊЕ НАЦИЈА“. </a:t>
            </a:r>
          </a:p>
          <a:p>
            <a:pPr algn="just"/>
            <a:r>
              <a:rPr lang="sr-Cyrl-RS" sz="2000" dirty="0"/>
              <a:t>ИАКО СУ РАЗЛИЧИТИ ПРЕМА</a:t>
            </a:r>
            <a:r>
              <a:rPr lang="sr-Latn-BA" sz="2000" dirty="0"/>
              <a:t> </a:t>
            </a:r>
            <a:r>
              <a:rPr lang="sr-Cyrl-RS" sz="2000" dirty="0"/>
              <a:t>ПОРИЈЕКЛУ, РАСИ И ВЈЕРИ СВИ СТАНОВНИЦИ АМЕРИКЕ СУ ПРВЕНСТВЕНО АМЕРИКАНЦИ. </a:t>
            </a:r>
          </a:p>
          <a:p>
            <a:pPr algn="just"/>
            <a:r>
              <a:rPr lang="sr-Cyrl-RS" sz="2000" dirty="0"/>
              <a:t>ВЕЋИНА СТАНОВНИШТВА ГОВОРИ ЕНГЛЕСКИ ЈЕЗИК. </a:t>
            </a:r>
          </a:p>
          <a:p>
            <a:pPr marL="0" indent="0" algn="just">
              <a:buNone/>
            </a:pPr>
            <a:endParaRPr lang="sr-Cyrl-RS" sz="2000" dirty="0"/>
          </a:p>
          <a:p>
            <a:pPr algn="just"/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5621D00-A57E-4FBC-902C-9689BE8C5D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09" y="1825624"/>
            <a:ext cx="3132963" cy="4351338"/>
          </a:xfrm>
        </p:spPr>
      </p:pic>
    </p:spTree>
    <p:extLst>
      <p:ext uri="{BB962C8B-B14F-4D97-AF65-F5344CB8AC3E}">
        <p14:creationId xmlns:p14="http://schemas.microsoft.com/office/powerpoint/2010/main" val="243109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065AE-4F4F-4687-9971-D3764AFB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ГЛАВНИ ГРАД </a:t>
            </a:r>
            <a:br>
              <a:rPr lang="sr-Cyrl-RS" dirty="0"/>
            </a:br>
            <a:r>
              <a:rPr lang="sr-Cyrl-RS" dirty="0"/>
              <a:t>ВАШИНГТОН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5297C1E-5F6B-43A7-9108-16B41B3B48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2" y="1960057"/>
            <a:ext cx="5511186" cy="36741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8C56F13-4826-4523-AA82-37BD5ED1D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r="8093"/>
          <a:stretch/>
        </p:blipFill>
        <p:spPr>
          <a:xfrm>
            <a:off x="6308436" y="1960057"/>
            <a:ext cx="5511186" cy="3674124"/>
          </a:xfrm>
        </p:spPr>
      </p:pic>
    </p:spTree>
    <p:extLst>
      <p:ext uri="{BB962C8B-B14F-4D97-AF65-F5344CB8AC3E}">
        <p14:creationId xmlns:p14="http://schemas.microsoft.com/office/powerpoint/2010/main" val="131659834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959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Avenir Next LT Pro</vt:lpstr>
      <vt:lpstr>AvenirNext LT Pro Medium</vt:lpstr>
      <vt:lpstr>BlockprintVTI</vt:lpstr>
      <vt:lpstr>ДРУШТВЕНО-ГЕОГРАФСКЕ КАРАКТЕРИСТИКЕ</vt:lpstr>
      <vt:lpstr>    НАСЕЉАВАЊЕ АМЕРИКЕ </vt:lpstr>
      <vt:lpstr>ПОТПИСИВАЊЕ ДЕКЛАРАЦИЈЕ О НЕЗАВИСНОСТИ </vt:lpstr>
      <vt:lpstr>АЉАСКА</vt:lpstr>
      <vt:lpstr>НАСЕЉЕНОСТ АМЕРИКЕ </vt:lpstr>
      <vt:lpstr>ДРЖАВНА ОБИЉЕЖЈА АМЕРИКЕ </vt:lpstr>
      <vt:lpstr>МАРТИН ЛУТЕР КИНГ </vt:lpstr>
      <vt:lpstr>АМЕРИКАНИЗАЦИЈА </vt:lpstr>
      <vt:lpstr>ГЛАВНИ ГРАД  ВАШИНГТОН </vt:lpstr>
      <vt:lpstr>НАЈВЕЋИ ГРАДОВИ У САД  ЊУЈОРК </vt:lpstr>
      <vt:lpstr>НАЈВЕЋИ ГРАДОВИ САД </vt:lpstr>
      <vt:lpstr>НАЈВЕЋИ ГРАДОВИ САД </vt:lpstr>
      <vt:lpstr>НАЈВЕЋИ ГРАДОВИ У САД </vt:lpstr>
      <vt:lpstr>НАЈВЕЋИ ГРАДОВИ САД  ФЕНИКС </vt:lpstr>
      <vt:lpstr>ПЛАНИНА РАШМОР </vt:lpstr>
      <vt:lpstr>САОБРАЋАЈ </vt:lpstr>
      <vt:lpstr>ПРИВРЕДА </vt:lpstr>
      <vt:lpstr>ПРИВРЕДА </vt:lpstr>
      <vt:lpstr>ГЛОБАЛИЗАЦИЈА </vt:lpstr>
      <vt:lpstr>САД – ВОЈНА И ЕКОНОМСКА СИЛА </vt:lpstr>
      <vt:lpstr>ТУРИЗАМ </vt:lpstr>
      <vt:lpstr>ЗАДАЋА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ДРУШТВЕНО-ГЕОГРАФСКЕ КАРАКТЕРИСТИКЕ</dc:title>
  <dc:creator>Đurđica</dc:creator>
  <cp:lastModifiedBy>54. Tanasic Sladjana</cp:lastModifiedBy>
  <cp:revision>43</cp:revision>
  <dcterms:created xsi:type="dcterms:W3CDTF">2021-03-06T16:20:59Z</dcterms:created>
  <dcterms:modified xsi:type="dcterms:W3CDTF">2021-03-10T16:56:36Z</dcterms:modified>
</cp:coreProperties>
</file>