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895520" y="327454"/>
            <a:ext cx="4967760" cy="144780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sr-Cyrl-RS" sz="39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ТЕХНИЧКО ОБРАЗОВАЊЕ</a:t>
            </a:r>
            <a:r>
              <a:rPr lang="sr-Latn-C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C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2239" y="5696464"/>
            <a:ext cx="10443862" cy="1161535"/>
          </a:xfrm>
        </p:spPr>
        <p:txBody>
          <a:bodyPr/>
          <a:lstStyle/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sr-Cyrl-BA" altLang="en-US" b="1" dirty="0" smtClean="0">
                <a:solidFill>
                  <a:schemeClr val="tx1"/>
                </a:solidFill>
              </a:rPr>
              <a:t>Датум: 1</a:t>
            </a:r>
            <a:r>
              <a:rPr lang="sr-Latn-BA" altLang="en-US" b="1" dirty="0" smtClean="0">
                <a:solidFill>
                  <a:schemeClr val="tx1"/>
                </a:solidFill>
              </a:rPr>
              <a:t>9</a:t>
            </a:r>
            <a:r>
              <a:rPr lang="sr-Cyrl-BA" altLang="en-US" b="1" dirty="0" smtClean="0">
                <a:solidFill>
                  <a:schemeClr val="tx1"/>
                </a:solidFill>
              </a:rPr>
              <a:t>.</a:t>
            </a:r>
            <a:r>
              <a:rPr lang="sr-Latn-BA" altLang="en-US" b="1" dirty="0" smtClean="0">
                <a:solidFill>
                  <a:schemeClr val="tx1"/>
                </a:solidFill>
              </a:rPr>
              <a:t>02</a:t>
            </a:r>
            <a:r>
              <a:rPr lang="sr-Cyrl-BA" altLang="en-US" b="1" dirty="0" smtClean="0">
                <a:solidFill>
                  <a:schemeClr val="tx1"/>
                </a:solidFill>
              </a:rPr>
              <a:t>.202</a:t>
            </a:r>
            <a:r>
              <a:rPr lang="sr-Latn-BA" altLang="en-US" b="1" dirty="0" smtClean="0">
                <a:solidFill>
                  <a:schemeClr val="tx1"/>
                </a:solidFill>
              </a:rPr>
              <a:t>1</a:t>
            </a:r>
            <a:r>
              <a:rPr lang="sr-Cyrl-BA" altLang="en-US" b="1" dirty="0" smtClean="0">
                <a:solidFill>
                  <a:schemeClr val="tx1"/>
                </a:solidFill>
              </a:rPr>
              <a:t>.године                                                                     </a:t>
            </a:r>
            <a:r>
              <a:rPr lang="sr-Latn-CS" altLang="en-US" b="1" dirty="0" smtClean="0">
                <a:solidFill>
                  <a:schemeClr val="tx1"/>
                </a:solidFill>
              </a:rPr>
              <a:t>Наставник</a:t>
            </a:r>
            <a:r>
              <a:rPr lang="sr-Cyrl-BA" altLang="en-US" b="1" dirty="0" smtClean="0">
                <a:solidFill>
                  <a:schemeClr val="tx1"/>
                </a:solidFill>
              </a:rPr>
              <a:t>:</a:t>
            </a:r>
            <a:r>
              <a:rPr lang="sr-Latn-CS" altLang="en-US" b="1" i="1" dirty="0" smtClean="0">
                <a:solidFill>
                  <a:schemeClr val="tx1"/>
                </a:solidFill>
              </a:rPr>
              <a:t> Бојан Мрђа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92186" y="1823480"/>
            <a:ext cx="46078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5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</a:t>
            </a:r>
          </a:p>
          <a:p>
            <a:pPr algn="ctr"/>
            <a:r>
              <a:rPr lang="sr-Cyrl-BA" sz="5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електронски  </a:t>
            </a:r>
          </a:p>
          <a:p>
            <a:pPr algn="ctr"/>
            <a:r>
              <a:rPr lang="sr-Cyrl-BA" sz="5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</a:t>
            </a:r>
            <a:endParaRPr lang="sr-Latn-BA" sz="5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088" y="1646194"/>
            <a:ext cx="260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/>
              <a:t>9</a:t>
            </a:r>
            <a:r>
              <a:rPr lang="sr-Cyrl-BA" sz="2400" b="1" dirty="0" smtClean="0"/>
              <a:t>. разред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382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</a:t>
            </a: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елементи-</a:t>
            </a:r>
            <a:b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Кондензатори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9622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Кондензатори великог капацитета (</a:t>
            </a:r>
            <a:r>
              <a:rPr lang="sr-Cyrl-BA" sz="2400" b="1" dirty="0" smtClean="0"/>
              <a:t>електролитски кондензатори</a:t>
            </a:r>
            <a:r>
              <a:rPr lang="sr-Cyrl-BA" sz="2400" dirty="0" smtClean="0"/>
              <a:t>) најчешће служе за филтритање струје, односно потпуно исправљање струје која излази из исправљача. На тај начин се постиже сталан и стабилан једносмјерни напон.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4015" y="4532870"/>
            <a:ext cx="58197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8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</a:t>
            </a: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9622"/>
          </a:xfrm>
        </p:spPr>
        <p:txBody>
          <a:bodyPr>
            <a:normAutofit/>
          </a:bodyPr>
          <a:lstStyle/>
          <a:p>
            <a:r>
              <a:rPr lang="sr-Cyrl-BA" sz="2400" b="1" dirty="0" smtClean="0"/>
              <a:t>Задатак за самосталан рад</a:t>
            </a:r>
          </a:p>
          <a:p>
            <a:pPr marL="0" indent="0">
              <a:buNone/>
            </a:pPr>
            <a:endParaRPr lang="sr-Cyrl-BA" sz="2400" b="1" dirty="0" smtClean="0"/>
          </a:p>
          <a:p>
            <a:r>
              <a:rPr lang="sr-Cyrl-BA" sz="2400" b="1" dirty="0" smtClean="0"/>
              <a:t>Урадити у радним свескама задатке 1,2,4 и 8. на страни 39.</a:t>
            </a:r>
          </a:p>
          <a:p>
            <a:endParaRPr lang="sr-Cyrl-BA" sz="2400" b="1" dirty="0"/>
          </a:p>
          <a:p>
            <a:endParaRPr lang="sr-Cyrl-BA" sz="2400" b="1" dirty="0" smtClean="0"/>
          </a:p>
          <a:p>
            <a:endParaRPr lang="sr-Cyrl-BA" sz="2400" b="1" dirty="0" smtClean="0"/>
          </a:p>
          <a:p>
            <a:pPr marL="0" indent="0" algn="ctr">
              <a:buNone/>
            </a:pPr>
            <a:r>
              <a:rPr lang="sr-Cyrl-BA" sz="3400" b="1" dirty="0" smtClean="0"/>
              <a:t>Хвала на пажњи 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179957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елементи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791730"/>
            <a:ext cx="8911687" cy="4119492"/>
          </a:xfrm>
        </p:spPr>
        <p:txBody>
          <a:bodyPr/>
          <a:lstStyle/>
          <a:p>
            <a:r>
              <a:rPr lang="sr-Cyrl-BA" sz="2400" dirty="0" smtClean="0"/>
              <a:t>У </a:t>
            </a:r>
            <a:r>
              <a:rPr lang="sr-Cyrl-CS" sz="2400" dirty="0" smtClean="0"/>
              <a:t>пасивне електронске елементе спадају:</a:t>
            </a:r>
            <a:endParaRPr lang="en-US" sz="2400" dirty="0"/>
          </a:p>
          <a:p>
            <a:pPr lvl="1"/>
            <a:r>
              <a:rPr lang="sr-Cyrl-CS" sz="2400" dirty="0" smtClean="0"/>
              <a:t>       Отпорници</a:t>
            </a:r>
            <a:endParaRPr lang="en-US" sz="2400" dirty="0"/>
          </a:p>
          <a:p>
            <a:pPr lvl="1"/>
            <a:r>
              <a:rPr lang="sr-Cyrl-CS" sz="2400" dirty="0" smtClean="0"/>
              <a:t>       Завојнице(калемови</a:t>
            </a:r>
            <a:r>
              <a:rPr lang="sr-Cyrl-CS" sz="2400" dirty="0"/>
              <a:t>)</a:t>
            </a:r>
            <a:endParaRPr lang="en-US" sz="2400" dirty="0"/>
          </a:p>
          <a:p>
            <a:pPr lvl="1"/>
            <a:r>
              <a:rPr lang="sr-Cyrl-CS" sz="2400" dirty="0" smtClean="0"/>
              <a:t>       Кондезатори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1482" y="4049026"/>
            <a:ext cx="2446638" cy="1552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8680" y="572655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Отпорници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3666" y="4049026"/>
            <a:ext cx="1730653" cy="15525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7617" y="5726556"/>
            <a:ext cx="1746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sr-Cyrl-CS" dirty="0" smtClean="0"/>
              <a:t>Завојнице</a:t>
            </a:r>
          </a:p>
          <a:p>
            <a:pPr marL="0" lvl="1" algn="ctr"/>
            <a:r>
              <a:rPr lang="sr-Cyrl-CS" dirty="0" smtClean="0"/>
              <a:t>(калемови</a:t>
            </a:r>
            <a:r>
              <a:rPr lang="sr-Cyrl-CS" dirty="0"/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9611" y="3994907"/>
            <a:ext cx="3175000" cy="16066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07400" y="5865055"/>
            <a:ext cx="2730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r-Cyrl-CS" dirty="0" smtClean="0"/>
              <a:t>Кондезатори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2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</a:t>
            </a: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елементи-</a:t>
            </a:r>
            <a:b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Отпорници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9622"/>
          </a:xfrm>
        </p:spPr>
        <p:txBody>
          <a:bodyPr>
            <a:normAutofit/>
          </a:bodyPr>
          <a:lstStyle/>
          <a:p>
            <a:r>
              <a:rPr lang="sr-Cyrl-BA" sz="2400" b="1" dirty="0" smtClean="0"/>
              <a:t>Електрични отпор </a:t>
            </a:r>
            <a:r>
              <a:rPr lang="sr-Cyrl-BA" sz="2400" dirty="0" smtClean="0"/>
              <a:t>је отпор којим се одређени материјали супростављају протицању струје.</a:t>
            </a:r>
          </a:p>
          <a:p>
            <a:endParaRPr lang="sr-Cyrl-BA" sz="2400" dirty="0"/>
          </a:p>
          <a:p>
            <a:endParaRPr lang="sr-Cyrl-BA" sz="2400" dirty="0" smtClean="0"/>
          </a:p>
          <a:p>
            <a:endParaRPr lang="sr-Cyrl-BA" sz="2400" dirty="0"/>
          </a:p>
          <a:p>
            <a:endParaRPr lang="sr-Cyrl-BA" sz="2400" dirty="0" smtClean="0"/>
          </a:p>
          <a:p>
            <a:endParaRPr lang="sr-Cyrl-BA" sz="2400" dirty="0"/>
          </a:p>
          <a:p>
            <a:r>
              <a:rPr lang="sr-Cyrl-BA" sz="2400" dirty="0" smtClean="0"/>
              <a:t>Основна јединица за електрични отпор је </a:t>
            </a:r>
            <a:r>
              <a:rPr lang="sr-Cyrl-BA" sz="2400" b="1" dirty="0" smtClean="0"/>
              <a:t>ОМ.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5736" y="3182509"/>
            <a:ext cx="332422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91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</a:t>
            </a: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елементи-</a:t>
            </a:r>
            <a:b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Отпорници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9622"/>
          </a:xfrm>
        </p:spPr>
        <p:txBody>
          <a:bodyPr>
            <a:normAutofit/>
          </a:bodyPr>
          <a:lstStyle/>
          <a:p>
            <a:r>
              <a:rPr lang="sr-Cyrl-CS" sz="2400" dirty="0" smtClean="0"/>
              <a:t>Отпoрници </a:t>
            </a:r>
            <a:r>
              <a:rPr lang="sr-Cyrl-CS" sz="2400" dirty="0"/>
              <a:t>су електронски елементи направљени од проводних материјала који се супротстављају проласку електричне струје</a:t>
            </a:r>
            <a:r>
              <a:rPr lang="sr-Cyrl-CS" sz="2400" dirty="0" smtClean="0"/>
              <a:t>.</a:t>
            </a:r>
          </a:p>
          <a:p>
            <a:r>
              <a:rPr lang="en-US" sz="2400" dirty="0"/>
              <a:t>У </a:t>
            </a:r>
            <a:r>
              <a:rPr lang="en-US" sz="2400" dirty="0" err="1"/>
              <a:t>зависноси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начина</a:t>
            </a:r>
            <a:r>
              <a:rPr lang="en-US" sz="2400" dirty="0"/>
              <a:t> </a:t>
            </a:r>
            <a:r>
              <a:rPr lang="en-US" sz="2400" dirty="0" err="1"/>
              <a:t>израде</a:t>
            </a:r>
            <a:r>
              <a:rPr lang="en-US" sz="2400" dirty="0"/>
              <a:t> и </a:t>
            </a:r>
            <a:r>
              <a:rPr lang="en-US" sz="2400" dirty="0" err="1"/>
              <a:t>намјене</a:t>
            </a:r>
            <a:r>
              <a:rPr lang="en-US" sz="2400" dirty="0"/>
              <a:t>, </a:t>
            </a:r>
            <a:r>
              <a:rPr lang="en-US" sz="2400" dirty="0" err="1"/>
              <a:t>отпорнике</a:t>
            </a:r>
            <a:r>
              <a:rPr lang="en-US" sz="2400" dirty="0"/>
              <a:t> </a:t>
            </a:r>
            <a:r>
              <a:rPr lang="en-US" sz="2400" dirty="0" err="1"/>
              <a:t>дијелимо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: </a:t>
            </a:r>
            <a:endParaRPr lang="sr-Cyrl-BA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сталне</a:t>
            </a:r>
            <a:r>
              <a:rPr lang="en-US" sz="2400" dirty="0"/>
              <a:t>, </a:t>
            </a:r>
            <a:endParaRPr lang="sr-Cyrl-BA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промјенљиве</a:t>
            </a:r>
            <a:r>
              <a:rPr lang="en-US" sz="2400" dirty="0" smtClean="0"/>
              <a:t> </a:t>
            </a:r>
            <a:r>
              <a:rPr lang="en-US" sz="2400" dirty="0"/>
              <a:t>и </a:t>
            </a:r>
            <a:endParaRPr lang="sr-Cyrl-BA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нелинеарне</a:t>
            </a:r>
            <a:r>
              <a:rPr lang="en-US" sz="2400" dirty="0" smtClean="0"/>
              <a:t> </a:t>
            </a:r>
            <a:r>
              <a:rPr lang="en-US" sz="2400" dirty="0" err="1"/>
              <a:t>отпорнике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0553" y="4135522"/>
            <a:ext cx="3348679" cy="212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40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</a:t>
            </a: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елементи-</a:t>
            </a:r>
            <a:b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Отпорници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9622"/>
          </a:xfrm>
        </p:spPr>
        <p:txBody>
          <a:bodyPr>
            <a:normAutofit/>
          </a:bodyPr>
          <a:lstStyle/>
          <a:p>
            <a:r>
              <a:rPr lang="sr-Cyrl-BA" sz="2400" b="1" dirty="0" smtClean="0"/>
              <a:t>Стални отпорници </a:t>
            </a:r>
            <a:r>
              <a:rPr lang="sr-Cyrl-BA" sz="2400" dirty="0" smtClean="0"/>
              <a:t>пружају увијек исти отпор, а могу бити жичани и слојни.</a:t>
            </a:r>
            <a:endParaRPr lang="en-US" sz="2400" dirty="0"/>
          </a:p>
          <a:p>
            <a:endParaRPr lang="en-US" sz="2400" dirty="0"/>
          </a:p>
          <a:p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8953" y="3797772"/>
            <a:ext cx="63436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8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</a:t>
            </a: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елементи-</a:t>
            </a:r>
            <a:b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Отпорници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r>
              <a:rPr lang="sr-Cyrl-BA" sz="2400" b="1" dirty="0" smtClean="0"/>
              <a:t>Промјенљиви отпорници </a:t>
            </a:r>
            <a:r>
              <a:rPr lang="sr-Cyrl-BA" sz="2400" dirty="0" smtClean="0"/>
              <a:t>се користе за регулацију струје(</a:t>
            </a:r>
            <a:r>
              <a:rPr lang="sr-Cyrl-BA" sz="2400" u="sng" dirty="0" smtClean="0"/>
              <a:t>реостати</a:t>
            </a:r>
            <a:r>
              <a:rPr lang="sr-Cyrl-BA" sz="2400" dirty="0" smtClean="0"/>
              <a:t>) и регулацију напона(</a:t>
            </a:r>
            <a:r>
              <a:rPr lang="sr-Cyrl-BA" sz="2400" u="sng" dirty="0" smtClean="0"/>
              <a:t>потенциометри</a:t>
            </a:r>
            <a:r>
              <a:rPr lang="sr-Cyrl-BA" sz="2400" dirty="0" smtClean="0"/>
              <a:t>).</a:t>
            </a:r>
          </a:p>
          <a:p>
            <a:endParaRPr lang="sr-Cyrl-BA" sz="2400" b="1" dirty="0"/>
          </a:p>
          <a:p>
            <a:endParaRPr lang="sr-Cyrl-BA" sz="2400" b="1" dirty="0" smtClean="0"/>
          </a:p>
          <a:p>
            <a:endParaRPr lang="sr-Cyrl-BA" sz="2400" b="1" dirty="0"/>
          </a:p>
          <a:p>
            <a:endParaRPr lang="sr-Cyrl-BA" sz="2400" b="1" dirty="0" smtClean="0"/>
          </a:p>
          <a:p>
            <a:r>
              <a:rPr lang="sr-Cyrl-BA" sz="2400" b="1" dirty="0"/>
              <a:t>Нелинеарни отпорници</a:t>
            </a:r>
          </a:p>
          <a:p>
            <a:pPr marL="0" indent="0">
              <a:buNone/>
            </a:pPr>
            <a:r>
              <a:rPr lang="sr-Cyrl-BA" sz="2400" dirty="0"/>
              <a:t>	Код ове врсте отпорника отпорност зависи од </a:t>
            </a:r>
            <a:r>
              <a:rPr lang="sr-Cyrl-BA" sz="2400" dirty="0" smtClean="0"/>
              <a:t> 	свјетлости</a:t>
            </a:r>
            <a:r>
              <a:rPr lang="sr-Cyrl-BA" sz="2400" dirty="0"/>
              <a:t>, темпаратуре, притиска...</a:t>
            </a:r>
            <a:endParaRPr lang="en-US" sz="2400" dirty="0"/>
          </a:p>
          <a:p>
            <a:endParaRPr lang="en-US" sz="2400" dirty="0"/>
          </a:p>
          <a:p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1993" y="3185890"/>
            <a:ext cx="4079146" cy="162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97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</a:t>
            </a: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елементи-</a:t>
            </a:r>
            <a:b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Калемови (завојнице)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9622"/>
          </a:xfrm>
        </p:spPr>
        <p:txBody>
          <a:bodyPr>
            <a:normAutofit/>
          </a:bodyPr>
          <a:lstStyle/>
          <a:p>
            <a:r>
              <a:rPr lang="sr-Cyrl-CS" sz="2400" b="1" dirty="0"/>
              <a:t>Завојнице</a:t>
            </a:r>
            <a:r>
              <a:rPr lang="sr-Cyrl-CS" sz="2400" dirty="0"/>
              <a:t> су бакарне жице </a:t>
            </a:r>
            <a:endParaRPr lang="sr-Cyrl-CS" sz="2400" dirty="0" smtClean="0"/>
          </a:p>
          <a:p>
            <a:pPr marL="0" indent="0">
              <a:buNone/>
            </a:pPr>
            <a:r>
              <a:rPr lang="sr-Cyrl-CS" sz="2400" dirty="0"/>
              <a:t> </a:t>
            </a:r>
            <a:r>
              <a:rPr lang="sr-Cyrl-CS" sz="2400" dirty="0" smtClean="0"/>
              <a:t>    савијене </a:t>
            </a:r>
            <a:r>
              <a:rPr lang="sr-Cyrl-CS" sz="2400" dirty="0"/>
              <a:t>у спиралу које </a:t>
            </a:r>
            <a:endParaRPr lang="sr-Cyrl-CS" sz="2400" dirty="0" smtClean="0"/>
          </a:p>
          <a:p>
            <a:pPr marL="0" indent="0">
              <a:buNone/>
            </a:pPr>
            <a:r>
              <a:rPr lang="sr-Cyrl-CS" sz="2400" dirty="0"/>
              <a:t> </a:t>
            </a:r>
            <a:r>
              <a:rPr lang="sr-Cyrl-CS" sz="2400" dirty="0" smtClean="0"/>
              <a:t>     проводе </a:t>
            </a:r>
            <a:r>
              <a:rPr lang="sr-Cyrl-CS" sz="2400" dirty="0"/>
              <a:t>електричну струју</a:t>
            </a:r>
            <a:r>
              <a:rPr lang="sr-Cyrl-CS" sz="2400" dirty="0" smtClean="0"/>
              <a:t>.</a:t>
            </a:r>
          </a:p>
          <a:p>
            <a:r>
              <a:rPr lang="sr-Cyrl-CS" sz="2400" dirty="0" smtClean="0"/>
              <a:t> </a:t>
            </a:r>
            <a:r>
              <a:rPr lang="sr-Cyrl-CS" sz="2400" dirty="0"/>
              <a:t>Протоком електричне струје кроз завојницу,око ње се ствара магнетно поље</a:t>
            </a:r>
            <a:r>
              <a:rPr lang="sr-Cyrl-CS" sz="2400" dirty="0" smtClean="0"/>
              <a:t>.</a:t>
            </a:r>
          </a:p>
          <a:p>
            <a:r>
              <a:rPr lang="sr-Cyrl-CS" sz="2400" dirty="0"/>
              <a:t>Променом јачине струје мијења се и магнетно својство завојнице –</a:t>
            </a:r>
            <a:r>
              <a:rPr lang="sr-Cyrl-CS" sz="2400" dirty="0" smtClean="0"/>
              <a:t>индуктивитет.</a:t>
            </a:r>
          </a:p>
          <a:p>
            <a:r>
              <a:rPr lang="sr-Cyrl-CS" sz="2400" dirty="0" smtClean="0"/>
              <a:t>Најчешће се користе </a:t>
            </a:r>
            <a:r>
              <a:rPr lang="sr-Cyrl-CS" sz="2400" dirty="0"/>
              <a:t>се као </a:t>
            </a:r>
            <a:r>
              <a:rPr lang="sr-Cyrl-CS" sz="2400" dirty="0" smtClean="0"/>
              <a:t>трансформатори и </a:t>
            </a:r>
            <a:r>
              <a:rPr lang="sr-Cyrl-BA" sz="2400" dirty="0" smtClean="0"/>
              <a:t>релеји.</a:t>
            </a:r>
            <a:endParaRPr lang="en-US" sz="2400" dirty="0"/>
          </a:p>
          <a:p>
            <a:endParaRPr lang="en-US" sz="2400" dirty="0"/>
          </a:p>
          <a:p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4257" y="2133600"/>
            <a:ext cx="3429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59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</a:t>
            </a: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елементи-</a:t>
            </a:r>
            <a:b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Кондензатори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9622"/>
          </a:xfrm>
        </p:spPr>
        <p:txBody>
          <a:bodyPr>
            <a:normAutofit/>
          </a:bodyPr>
          <a:lstStyle/>
          <a:p>
            <a:r>
              <a:rPr lang="sr-Cyrl-CS" sz="2400" dirty="0"/>
              <a:t>Кондензатор је електронски елемент који може да сачува </a:t>
            </a:r>
            <a:r>
              <a:rPr lang="sr-Cyrl-CS" sz="2400" dirty="0" smtClean="0"/>
              <a:t>енергију, тј. одређену количину електричног набоја.</a:t>
            </a:r>
          </a:p>
          <a:p>
            <a:r>
              <a:rPr lang="sr-Cyrl-CS" sz="2400" dirty="0" smtClean="0"/>
              <a:t>Што је та способност већа, кажемо да кондензатор има већи капацитет(С).</a:t>
            </a:r>
            <a:endParaRPr lang="en-US" sz="2400" dirty="0"/>
          </a:p>
          <a:p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8385" y="4378411"/>
            <a:ext cx="31813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8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Пасивни електронски </a:t>
            </a: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елементи-</a:t>
            </a:r>
            <a:b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Кондензатори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789" y="2133600"/>
            <a:ext cx="9786552" cy="4724400"/>
          </a:xfrm>
        </p:spPr>
        <p:txBody>
          <a:bodyPr>
            <a:normAutofit lnSpcReduction="10000"/>
          </a:bodyPr>
          <a:lstStyle/>
          <a:p>
            <a:r>
              <a:rPr lang="sr-Cyrl-BA" sz="2400" dirty="0" smtClean="0"/>
              <a:t>При проласку струје кондензатор пружа отпор струји, који називамо </a:t>
            </a:r>
            <a:r>
              <a:rPr lang="sr-Cyrl-BA" sz="2400" b="1" dirty="0" smtClean="0"/>
              <a:t>капацитивни отпор</a:t>
            </a:r>
            <a:r>
              <a:rPr lang="sr-Cyrl-BA" sz="2400" dirty="0" smtClean="0"/>
              <a:t>. Он је мањи што је капацитет већи.</a:t>
            </a:r>
          </a:p>
          <a:p>
            <a:r>
              <a:rPr lang="sr-Cyrl-BA" sz="2400" dirty="0" smtClean="0"/>
              <a:t>Друга основна карактеристика кондензатора је </a:t>
            </a:r>
            <a:r>
              <a:rPr lang="sr-Cyrl-BA" sz="2400" b="1" dirty="0" smtClean="0"/>
              <a:t>пробојни напон</a:t>
            </a:r>
            <a:r>
              <a:rPr lang="sr-Cyrl-BA" sz="2400" dirty="0" smtClean="0"/>
              <a:t>. То је напон при коме долази до пробоја и трајног оштећења кондензатора.</a:t>
            </a:r>
          </a:p>
          <a:p>
            <a:r>
              <a:rPr lang="sr-Cyrl-BA" sz="2400" dirty="0" smtClean="0"/>
              <a:t>Кондензатори се израђују од различитих материјала, а састављене су од двије плочице неког </a:t>
            </a:r>
            <a:r>
              <a:rPr lang="sr-Cyrl-BA" sz="2400" smtClean="0"/>
              <a:t>проводника  између </a:t>
            </a:r>
            <a:r>
              <a:rPr lang="sr-Cyrl-BA" sz="2400" dirty="0" smtClean="0"/>
              <a:t>којих се налази изолатор.</a:t>
            </a:r>
          </a:p>
          <a:p>
            <a:r>
              <a:rPr lang="sr-Cyrl-BA" sz="2400" dirty="0" smtClean="0"/>
              <a:t>Кондензаторе често називамо по именима изолатора који се користе за њихову израду. Тако имамо ваздушне, керамичке, електролитске...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530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366</Words>
  <Application>Microsoft Office PowerPoint</Application>
  <PresentationFormat>Custom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ТЕХНИЧКО ОБРАЗОВАЊЕ </vt:lpstr>
      <vt:lpstr>Пасивни електронски елементи </vt:lpstr>
      <vt:lpstr>Пасивни електронски елементи- Отпорници</vt:lpstr>
      <vt:lpstr>Пасивни електронски елементи- Отпорници</vt:lpstr>
      <vt:lpstr>Пасивни електронски елементи- Отпорници</vt:lpstr>
      <vt:lpstr>Пасивни електронски елементи- Отпорници</vt:lpstr>
      <vt:lpstr>Пасивни електронски елементи- Калемови (завојнице)</vt:lpstr>
      <vt:lpstr>Пасивни електронски елементи- Кондензатори</vt:lpstr>
      <vt:lpstr>Пасивни електронски елементи- Кондензатори</vt:lpstr>
      <vt:lpstr>Пасивни електронски елементи- Кондензатори</vt:lpstr>
      <vt:lpstr>Пасивни електронски елементи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ТЕХНИЧКО ОБРАЗОВАЊЕ</dc:title>
  <dc:creator>Bojan</dc:creator>
  <cp:lastModifiedBy>Aleksandra Stankovic</cp:lastModifiedBy>
  <cp:revision>10</cp:revision>
  <dcterms:created xsi:type="dcterms:W3CDTF">2021-02-03T14:46:53Z</dcterms:created>
  <dcterms:modified xsi:type="dcterms:W3CDTF">2021-02-09T07:02:29Z</dcterms:modified>
</cp:coreProperties>
</file>