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8" r:id="rId11"/>
    <p:sldId id="267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AD5694E-B25C-BD49-8BF8-CBEA7FF3EA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Композиција и простор</a:t>
            </a:r>
            <a:endParaRPr lang="sr-Latn-RS" sz="4400" dirty="0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A74D93D5-4C9D-824C-AF14-7702B1268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Компоновање величина у простору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107692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BC783E1-F95A-B74D-BEDB-8334BD309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400" dirty="0"/>
              <a:t>Моћ пропорција</a:t>
            </a:r>
            <a:br>
              <a:rPr lang="hr-HR" sz="2400" dirty="0"/>
            </a:br>
            <a:r>
              <a:rPr lang="hr-HR" sz="2400" dirty="0"/>
              <a:t/>
            </a:r>
            <a:br>
              <a:rPr lang="hr-HR" sz="2400" dirty="0"/>
            </a:br>
            <a:r>
              <a:rPr lang="hr-HR" sz="2400" dirty="0"/>
              <a:t/>
            </a:r>
            <a:br>
              <a:rPr lang="hr-HR" sz="2400" dirty="0"/>
            </a:br>
            <a:endParaRPr lang="sr-Latn-RS" sz="2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F1177CF-AA1B-DD4E-A3A5-48A00CFB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Стари Грци су за изградњу складне архитектуре за мјерење користили мјере преузете из величине дијелова људског тијела по којима су и називане: длан- педаљ, рука- лакат, стопа.. То је била архитектура пропорционална људском тијелу, остварење грчке крилатице: Човјек је мјерило свих ствари!</a:t>
            </a:r>
          </a:p>
          <a:p>
            <a:r>
              <a:rPr lang="hr-HR" dirty="0"/>
              <a:t>Примјењујући људске мјере може се свјесно изградити грађевина у којој ћемо се осјећати добро и угодно или у којој ћемо се осјећати “маленима” и “изгубљенима”.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3920699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3F34615-8BE7-2749-93AF-44535355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Диспропорционалност</a:t>
            </a:r>
            <a:endParaRPr lang="sr-Latn-RS" dirty="0"/>
          </a:p>
        </p:txBody>
      </p:sp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1589E175-0AED-7A43-B86A-758016CF42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BA" dirty="0"/>
          </a:p>
          <a:p>
            <a:r>
              <a:rPr lang="hr-HR" dirty="0"/>
              <a:t>Та иста знања о правилним односима величина користе се и за намјерно кршење правила, посебно у карикатури. Диспропорционалност је изражена у дјечијем цртежу.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104800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2655ACDB-8F1B-6447-8BC5-1EEB3B29B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074" y="308931"/>
            <a:ext cx="4133479" cy="5594151"/>
          </a:xfrm>
        </p:spPr>
      </p:pic>
      <p:pic>
        <p:nvPicPr>
          <p:cNvPr id="5" name="Slika 5">
            <a:extLst>
              <a:ext uri="{FF2B5EF4-FFF2-40B4-BE49-F238E27FC236}">
                <a16:creationId xmlns="" xmlns:a16="http://schemas.microsoft.com/office/drawing/2014/main" id="{B059A069-548C-C946-8273-76F466FDA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81" y="308931"/>
            <a:ext cx="2128034" cy="3331112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="" xmlns:a16="http://schemas.microsoft.com/office/drawing/2014/main" id="{2D0C9D33-7FA1-EC43-81E1-670E9D76E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819" y="308931"/>
            <a:ext cx="2220741" cy="3331112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="" xmlns:a16="http://schemas.microsoft.com/office/drawing/2014/main" id="{D04807C5-A86F-2344-80DD-E7A53A5E7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699" y="3827288"/>
            <a:ext cx="2220741" cy="2201385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="" xmlns:a16="http://schemas.microsoft.com/office/drawing/2014/main" id="{EE43EB0A-29E7-6D49-9826-A1F711CBB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371" y="3827288"/>
            <a:ext cx="2833544" cy="2201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95262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27E3199-8E03-4541-8562-D04A9A48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970" y="133847"/>
            <a:ext cx="7158350" cy="1074948"/>
          </a:xfrm>
        </p:spPr>
        <p:txBody>
          <a:bodyPr>
            <a:noAutofit/>
          </a:bodyPr>
          <a:lstStyle/>
          <a:p>
            <a:r>
              <a:rPr lang="hr-HR" sz="2800" dirty="0"/>
              <a:t> Задатак </a:t>
            </a:r>
            <a:endParaRPr lang="sr-Latn-RS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97BA65BC-7E65-084D-A5C8-499F7054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73" y="240956"/>
            <a:ext cx="10820400" cy="5132299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r>
              <a:rPr lang="hr-HR" dirty="0"/>
              <a:t>Уз помоћ илустрација са датим мјерама, скицирајте портрет.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7E25DF04-A33A-0B49-B51D-7D1520781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2" y="1816821"/>
            <a:ext cx="2392632" cy="3426450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="" xmlns:a16="http://schemas.microsoft.com/office/drawing/2014/main" id="{5069DCBB-5365-5940-8D8D-6B52E7E9F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693" y="1766464"/>
            <a:ext cx="2392632" cy="3426451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="" xmlns:a16="http://schemas.microsoft.com/office/drawing/2014/main" id="{30D3CCB5-8109-8342-A113-F7D7F49B4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435" y="1799990"/>
            <a:ext cx="2319127" cy="3321184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="" xmlns:a16="http://schemas.microsoft.com/office/drawing/2014/main" id="{65F5FE02-D520-4644-8B4E-D42001611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024" y="1752558"/>
            <a:ext cx="2319127" cy="33211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57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4FF78BA-6DBE-8D45-91AA-F66C4005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57" y="639762"/>
            <a:ext cx="8610600" cy="1293028"/>
          </a:xfrm>
        </p:spPr>
        <p:txBody>
          <a:bodyPr/>
          <a:lstStyle/>
          <a:p>
            <a:r>
              <a:rPr lang="hr-HR" dirty="0"/>
              <a:t>Срећан и креативан рад!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78F3C20C-6561-C146-A141-14E574551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627" y="1774142"/>
            <a:ext cx="6656024" cy="4567869"/>
          </a:xfrm>
        </p:spPr>
      </p:pic>
    </p:spTree>
    <p:extLst>
      <p:ext uri="{BB962C8B-B14F-4D97-AF65-F5344CB8AC3E}">
        <p14:creationId xmlns="" xmlns:p14="http://schemas.microsoft.com/office/powerpoint/2010/main" val="4164398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CCDC126-E734-2241-B09D-88CD4175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Композиција и простор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02EDA0E-17AF-A14A-9FD1-A2EF90A3E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Понављање градива са претходног часа:</a:t>
            </a:r>
          </a:p>
          <a:p>
            <a:r>
              <a:rPr lang="hr-HR" dirty="0"/>
              <a:t>Композиција је распоред седам ликовних елемената и начела унутар формата слике. </a:t>
            </a:r>
          </a:p>
          <a:p>
            <a:endParaRPr lang="hr-HR" dirty="0"/>
          </a:p>
          <a:p>
            <a:r>
              <a:rPr lang="hr-HR" dirty="0"/>
              <a:t>Како различите врсте елемената и начела у композицији дјелују на посматрача?</a:t>
            </a:r>
          </a:p>
        </p:txBody>
      </p:sp>
    </p:spTree>
    <p:extLst>
      <p:ext uri="{BB962C8B-B14F-4D97-AF65-F5344CB8AC3E}">
        <p14:creationId xmlns="" xmlns:p14="http://schemas.microsoft.com/office/powerpoint/2010/main" val="26330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B045568-B501-9849-AA4A-7ECBF5199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830" y="764373"/>
            <a:ext cx="8568369" cy="505627"/>
          </a:xfrm>
        </p:spPr>
        <p:txBody>
          <a:bodyPr>
            <a:normAutofit/>
          </a:bodyPr>
          <a:lstStyle/>
          <a:p>
            <a:r>
              <a:rPr lang="hr-HR" sz="1800" dirty="0"/>
              <a:t>Начела композиције  и асоцијације</a:t>
            </a:r>
            <a:endParaRPr lang="sr-Latn-RS" sz="1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9A4AE3B-651C-9648-B671-FE3E46A3F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70000"/>
            <a:ext cx="10820400" cy="4948685"/>
          </a:xfrm>
        </p:spPr>
        <p:txBody>
          <a:bodyPr/>
          <a:lstStyle/>
          <a:p>
            <a:endParaRPr lang="hr-HR" dirty="0"/>
          </a:p>
          <a:p>
            <a:r>
              <a:rPr lang="hr-HR" dirty="0"/>
              <a:t>Прво- слика компонована са снажним акцентом на хоризонталу обично побуђује осјећај спокоја и мира (одмор)</a:t>
            </a:r>
          </a:p>
          <a:p>
            <a:r>
              <a:rPr lang="hr-HR" dirty="0"/>
              <a:t>Друго- дијагонале у композицији обично асоцирају на покрет или акцију на слици.</a:t>
            </a:r>
          </a:p>
          <a:p>
            <a:r>
              <a:rPr lang="hr-HR" dirty="0"/>
              <a:t>Треће- композиција у облику пирамиде обично имплицира стабилитет.</a:t>
            </a:r>
          </a:p>
          <a:p>
            <a:r>
              <a:rPr lang="hr-HR" dirty="0"/>
              <a:t>Четврто- назубљени облици у композицији асоцирају на бол и напетост.</a:t>
            </a:r>
          </a:p>
          <a:p>
            <a:r>
              <a:rPr lang="hr-HR" dirty="0"/>
              <a:t>Пето- заобљене форме обично се везују за умирујуће асоцијације</a:t>
            </a:r>
          </a:p>
          <a:p>
            <a:r>
              <a:rPr lang="hr-HR" dirty="0"/>
              <a:t>Шесто- облици типа латиничног слова В изражавају нестабилност( крила  и раширене руке)</a:t>
            </a:r>
          </a:p>
          <a:p>
            <a:r>
              <a:rPr lang="hr-HR" dirty="0"/>
              <a:t>Седмо- присуство круга  асоцира на перфекцију, довршеност и космичку снагу природе( Сунце, Мјесец..)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17181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B15AAB5-2FD0-7A49-9B12-2D2812B5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188" y="315589"/>
            <a:ext cx="8610600" cy="647451"/>
          </a:xfrm>
        </p:spPr>
        <p:txBody>
          <a:bodyPr>
            <a:normAutofit/>
          </a:bodyPr>
          <a:lstStyle/>
          <a:p>
            <a:r>
              <a:rPr lang="hr-HR" sz="2500" dirty="0"/>
              <a:t>Пропорције</a:t>
            </a:r>
            <a:endParaRPr lang="sr-Latn-RS" sz="25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EE253B6-E149-FA40-9F17-FE5822DBC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46668"/>
            <a:ext cx="11179984" cy="5372018"/>
          </a:xfrm>
        </p:spPr>
        <p:txBody>
          <a:bodyPr/>
          <a:lstStyle/>
          <a:p>
            <a:r>
              <a:rPr lang="hr-HR" dirty="0"/>
              <a:t>Сваки од седам  ликовних елемента (линија, правац, облик, величина, текстура, валер и боја) у стању је да сам изнесе тежину композиције.</a:t>
            </a:r>
          </a:p>
          <a:p>
            <a:endParaRPr lang="hr-HR" dirty="0"/>
          </a:p>
          <a:p>
            <a:r>
              <a:rPr lang="hr-HR" dirty="0"/>
              <a:t>Како на композицију утиче елемент- величина, биће тема нашег данашњег часа.</a:t>
            </a:r>
          </a:p>
          <a:p>
            <a:endParaRPr lang="hr-HR" dirty="0"/>
          </a:p>
          <a:p>
            <a:r>
              <a:rPr lang="hr-HR" dirty="0"/>
              <a:t>Пропорција представља однос између величина у композицији и она је мјерило по чему је нешто велико, мало или складно.</a:t>
            </a:r>
          </a:p>
          <a:p>
            <a:r>
              <a:rPr lang="hr-HR" dirty="0"/>
              <a:t>Пропорције су </a:t>
            </a:r>
            <a:r>
              <a:rPr lang="hr-HR" dirty="0" smtClean="0"/>
              <a:t>скривена</a:t>
            </a:r>
            <a:r>
              <a:rPr lang="sr-Cyrl-RS" dirty="0" smtClean="0"/>
              <a:t>,</a:t>
            </a:r>
            <a:r>
              <a:rPr lang="hr-HR" dirty="0" smtClean="0"/>
              <a:t> </a:t>
            </a:r>
            <a:r>
              <a:rPr lang="hr-HR" dirty="0"/>
              <a:t>али увијек присутна саставница у композицији сваког ликовног дјела и један од одлучујућих фактора њеног склада или  несклада.</a:t>
            </a:r>
          </a:p>
          <a:p>
            <a:r>
              <a:rPr lang="hr-HR" dirty="0"/>
              <a:t>Пропорција је једна од природних и естетских законитости и битан услов без којег не може бити </a:t>
            </a:r>
            <a:r>
              <a:rPr lang="hr-HR" dirty="0" smtClean="0"/>
              <a:t>реда </a:t>
            </a:r>
            <a:r>
              <a:rPr lang="hr-HR" dirty="0"/>
              <a:t>равнотеже и склада  у једном ликовном остварењу.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26201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61839DD-DC0A-FD44-924A-0A1F1E8AF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0"/>
            <a:ext cx="8610600" cy="1293028"/>
          </a:xfrm>
        </p:spPr>
        <p:txBody>
          <a:bodyPr>
            <a:normAutofit/>
          </a:bodyPr>
          <a:lstStyle/>
          <a:p>
            <a:r>
              <a:rPr lang="hr-HR" sz="2400" dirty="0"/>
              <a:t>Пропорције, симетрија и конструкција</a:t>
            </a:r>
            <a:endParaRPr lang="sr-Latn-RS" sz="2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640688E-CE1B-424B-9B2F-EE67A9BEB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029" y="970463"/>
            <a:ext cx="10820400" cy="5104115"/>
          </a:xfrm>
        </p:spPr>
        <p:txBody>
          <a:bodyPr/>
          <a:lstStyle/>
          <a:p>
            <a:r>
              <a:rPr lang="hr-HR" dirty="0"/>
              <a:t>Пропорције су директно </a:t>
            </a:r>
            <a:r>
              <a:rPr lang="hr-HR" dirty="0"/>
              <a:t>везане </a:t>
            </a:r>
            <a:r>
              <a:rPr lang="sr-Cyrl-RS" dirty="0" smtClean="0"/>
              <a:t>за </a:t>
            </a:r>
            <a:r>
              <a:rPr lang="hr-HR" dirty="0" smtClean="0"/>
              <a:t>конструкцију </a:t>
            </a:r>
            <a:r>
              <a:rPr lang="hr-HR" dirty="0"/>
              <a:t>облика и директно утичу на њихов изглед и љепоту.</a:t>
            </a:r>
          </a:p>
          <a:p>
            <a:endParaRPr lang="hr-HR" dirty="0"/>
          </a:p>
          <a:p>
            <a:r>
              <a:rPr lang="hr-HR" dirty="0"/>
              <a:t>Симетрија је један од основних принципа грађења облика у природи и ликовним умјетностима.</a:t>
            </a:r>
          </a:p>
          <a:p>
            <a:r>
              <a:rPr lang="hr-HR" dirty="0"/>
              <a:t>Сваки облик, свако тијело има своју симетралу- замишљену вертикалну </a:t>
            </a:r>
            <a:r>
              <a:rPr lang="hr-HR" dirty="0" smtClean="0"/>
              <a:t>ос</a:t>
            </a:r>
            <a:r>
              <a:rPr lang="sr-Cyrl-RS" dirty="0" smtClean="0"/>
              <a:t>у</a:t>
            </a:r>
            <a:r>
              <a:rPr lang="hr-HR" dirty="0" smtClean="0"/>
              <a:t> </a:t>
            </a:r>
            <a:r>
              <a:rPr lang="hr-HR" dirty="0"/>
              <a:t>која дијели облик на два једнака, симетрична дијела, (десни и лијеви)</a:t>
            </a:r>
          </a:p>
          <a:p>
            <a:r>
              <a:rPr lang="hr-HR" dirty="0"/>
              <a:t>Симетрични су на примјер, квадрат</a:t>
            </a:r>
            <a:r>
              <a:rPr lang="hr-HR" dirty="0" smtClean="0"/>
              <a:t>,</a:t>
            </a:r>
            <a:r>
              <a:rPr lang="sr-Cyrl-RS" dirty="0" smtClean="0"/>
              <a:t> </a:t>
            </a:r>
            <a:r>
              <a:rPr lang="hr-HR" dirty="0" smtClean="0"/>
              <a:t>круг</a:t>
            </a:r>
            <a:r>
              <a:rPr lang="hr-HR" dirty="0"/>
              <a:t>, људско лице, тијело, лист, </a:t>
            </a:r>
            <a:r>
              <a:rPr lang="hr-HR" dirty="0" smtClean="0"/>
              <a:t>плод</a:t>
            </a:r>
            <a:r>
              <a:rPr lang="sr-Cyrl-RS" dirty="0" smtClean="0"/>
              <a:t> </a:t>
            </a:r>
            <a:r>
              <a:rPr lang="hr-HR" dirty="0" smtClean="0"/>
              <a:t> </a:t>
            </a:r>
            <a:r>
              <a:rPr lang="hr-HR" dirty="0"/>
              <a:t>јабуке, лептир…</a:t>
            </a:r>
          </a:p>
          <a:p>
            <a:r>
              <a:rPr lang="hr-HR" dirty="0"/>
              <a:t>Симетрија је једна од темељних одлика ликовне форме и она доприноси сређености утисака, прегледности, читљивости композиције  љепоти и цјеловитости доживљаја ликовног дјела.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409415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6">
            <a:extLst>
              <a:ext uri="{FF2B5EF4-FFF2-40B4-BE49-F238E27FC236}">
                <a16:creationId xmlns="" xmlns:a16="http://schemas.microsoft.com/office/drawing/2014/main" id="{BC9DC6B7-236C-A947-A8D3-3BB6F207D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79" y="589096"/>
            <a:ext cx="3405423" cy="2943799"/>
          </a:xfrm>
        </p:spPr>
      </p:pic>
      <p:sp>
        <p:nvSpPr>
          <p:cNvPr id="5" name="Naslov 4">
            <a:extLst>
              <a:ext uri="{FF2B5EF4-FFF2-40B4-BE49-F238E27FC236}">
                <a16:creationId xmlns="" xmlns:a16="http://schemas.microsoft.com/office/drawing/2014/main" id="{B6543149-70B9-4148-A70B-6796B9B2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881" y="643753"/>
            <a:ext cx="7199026" cy="371758"/>
          </a:xfrm>
        </p:spPr>
        <p:txBody>
          <a:bodyPr>
            <a:normAutofit fontScale="90000"/>
          </a:bodyPr>
          <a:lstStyle/>
          <a:p>
            <a:r>
              <a:rPr lang="hr-HR" sz="2400" dirty="0"/>
              <a:t>Симетрија</a:t>
            </a:r>
            <a:endParaRPr lang="sr-Latn-RS" sz="2400" dirty="0"/>
          </a:p>
        </p:txBody>
      </p:sp>
      <p:pic>
        <p:nvPicPr>
          <p:cNvPr id="7" name="Slika 7">
            <a:extLst>
              <a:ext uri="{FF2B5EF4-FFF2-40B4-BE49-F238E27FC236}">
                <a16:creationId xmlns="" xmlns:a16="http://schemas.microsoft.com/office/drawing/2014/main" id="{43721414-8BA7-AF45-9823-FA1AFC66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08" y="3715285"/>
            <a:ext cx="3405423" cy="2470361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="" xmlns:a16="http://schemas.microsoft.com/office/drawing/2014/main" id="{B25926F9-DB4E-3845-A83B-D990AEEC9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596" y="3718716"/>
            <a:ext cx="2958593" cy="2626695"/>
          </a:xfrm>
          <a:prstGeom prst="rect">
            <a:avLst/>
          </a:prstGeom>
        </p:spPr>
      </p:pic>
      <p:pic>
        <p:nvPicPr>
          <p:cNvPr id="9" name="Slika 9">
            <a:extLst>
              <a:ext uri="{FF2B5EF4-FFF2-40B4-BE49-F238E27FC236}">
                <a16:creationId xmlns="" xmlns:a16="http://schemas.microsoft.com/office/drawing/2014/main" id="{76EE0AB6-3194-F742-974B-4F53437D0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907" y="512589"/>
            <a:ext cx="2958593" cy="2943799"/>
          </a:xfrm>
          <a:prstGeom prst="rect">
            <a:avLst/>
          </a:prstGeom>
        </p:spPr>
      </p:pic>
      <p:pic>
        <p:nvPicPr>
          <p:cNvPr id="10" name="Slika 10">
            <a:extLst>
              <a:ext uri="{FF2B5EF4-FFF2-40B4-BE49-F238E27FC236}">
                <a16:creationId xmlns="" xmlns:a16="http://schemas.microsoft.com/office/drawing/2014/main" id="{0AFE7ECF-13CB-CF48-AE50-F1AFD9097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105" y="1146675"/>
            <a:ext cx="3259095" cy="49910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00505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E901C87-8F03-1D4E-8E59-63E99584C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745" y="0"/>
            <a:ext cx="8610600" cy="1293028"/>
          </a:xfrm>
        </p:spPr>
        <p:txBody>
          <a:bodyPr>
            <a:normAutofit/>
          </a:bodyPr>
          <a:lstStyle/>
          <a:p>
            <a:r>
              <a:rPr lang="hr-HR" sz="2400" dirty="0"/>
              <a:t>Пропорције, симетрија и конструкција</a:t>
            </a:r>
            <a:endParaRPr lang="sr-Latn-RS" sz="2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4B542B96-1B0F-0542-89E6-D5579E95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25182"/>
            <a:ext cx="10820400" cy="5193504"/>
          </a:xfrm>
        </p:spPr>
        <p:txBody>
          <a:bodyPr/>
          <a:lstStyle/>
          <a:p>
            <a:r>
              <a:rPr lang="hr-HR" dirty="0"/>
              <a:t>Асиметрија је напуштање или негација симетрије. Она доприноси динамичности ликовног дјела и ликовне форме и умањује статичност и стабилност. Постоје значајна ликовна дјела рађена на бази асиметрије али је већина значајних створена на бази симетрије.</a:t>
            </a:r>
          </a:p>
          <a:p>
            <a:r>
              <a:rPr lang="hr-HR" dirty="0"/>
              <a:t>Симетрија је важан регулатор конструкције облика и композиције ликовне форме.</a:t>
            </a:r>
          </a:p>
          <a:p>
            <a:r>
              <a:rPr lang="hr-HR" dirty="0"/>
              <a:t>Конструкција у ликовној умјетности јесте процес који има свој ток, начин и поступке конструисања облика . У исто вријеме то је и оно што се добије као резултат процеса рада, стабилност и  чврстина форме која одређује визуелни карактер облика.</a:t>
            </a:r>
          </a:p>
          <a:p>
            <a:r>
              <a:rPr lang="hr-HR" dirty="0"/>
              <a:t>Пропорција, симетрија и конструкција облика су у најужој међузависности. Свака измјена унутар било којих од та три елемента мијења општи изглед облика.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33906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AEE824B-0FDC-714D-81B2-A4F69BEE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516" y="-153699"/>
            <a:ext cx="8610600" cy="1293028"/>
          </a:xfrm>
        </p:spPr>
        <p:txBody>
          <a:bodyPr>
            <a:normAutofit/>
          </a:bodyPr>
          <a:lstStyle/>
          <a:p>
            <a:r>
              <a:rPr lang="hr-HR" sz="2000" dirty="0"/>
              <a:t>ПРОПОРЦИЈА, СИМЕТРИЈА И КОНСТРУКЦИЈА</a:t>
            </a:r>
            <a:endParaRPr lang="sr-Latn-RS" sz="2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03EA933F-3341-2540-8322-245AC5FE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716" y="832752"/>
            <a:ext cx="10820400" cy="5486646"/>
          </a:xfrm>
        </p:spPr>
        <p:txBody>
          <a:bodyPr/>
          <a:lstStyle/>
          <a:p>
            <a:r>
              <a:rPr lang="hr-HR" dirty="0"/>
              <a:t>У модерној умјетности постоје дјела која на први поглед изгледају хаотична несређена и нескладна. Међутим, зналачки поглед, пажљиво проматрање и ликовна анализа откривају и у таквим дјелима унутрашњу логику њихове конструкције, чврстину, склад и равнотежу који из тога проистичу.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="" xmlns:a16="http://schemas.microsoft.com/office/drawing/2014/main" id="{36BAD8A7-F9A5-D548-8953-89A3D50F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33" y="2619335"/>
            <a:ext cx="3997868" cy="3256328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="" xmlns:a16="http://schemas.microsoft.com/office/drawing/2014/main" id="{C2E46928-06F9-6444-973A-096D4F050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025" y="2619335"/>
            <a:ext cx="2433166" cy="3133918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="" xmlns:a16="http://schemas.microsoft.com/office/drawing/2014/main" id="{EA060B95-D997-714A-AFE1-882005C45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616" y="2619335"/>
            <a:ext cx="3873500" cy="31339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4481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F1E07E3-FD69-2D4C-9EA8-8BE0D1EF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084" y="520241"/>
            <a:ext cx="4085116" cy="857582"/>
          </a:xfrm>
        </p:spPr>
        <p:txBody>
          <a:bodyPr>
            <a:normAutofit fontScale="90000"/>
          </a:bodyPr>
          <a:lstStyle/>
          <a:p>
            <a:r>
              <a:rPr lang="hr-HR" dirty="0"/>
              <a:t>Пропорције</a:t>
            </a:r>
            <a:br>
              <a:rPr lang="hr-HR" dirty="0"/>
            </a:b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3DCE705-5389-954D-873F-AE81467A9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40079"/>
            <a:ext cx="10820400" cy="5297680"/>
          </a:xfrm>
        </p:spPr>
        <p:txBody>
          <a:bodyPr/>
          <a:lstStyle/>
          <a:p>
            <a:endParaRPr lang="hr-BA" dirty="0"/>
          </a:p>
          <a:p>
            <a:endParaRPr lang="hr-BA" dirty="0"/>
          </a:p>
          <a:p>
            <a:r>
              <a:rPr lang="hr-HR" dirty="0"/>
              <a:t>Трагање за савршеним пропорцијама довело је умјетнике старе Грчке до успостављања канона односно правила за приказ идеалних мјера људског тијела. </a:t>
            </a:r>
          </a:p>
          <a:p>
            <a:r>
              <a:rPr lang="hr-HR" dirty="0"/>
              <a:t>“Грчки канон” је скуп правила у којем је тачно наведено колика треба бити величина  сваког дијела тијела у односу на други и он је стотинама година утицао на античку скулптуру. </a:t>
            </a:r>
          </a:p>
          <a:p>
            <a:r>
              <a:rPr lang="hr-HR" dirty="0"/>
              <a:t>У једном од тих канона се користио однос величине главе према остатку тијела и према њему величина главе се у тијелу састоји осам пута.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3099358834"/>
      </p:ext>
    </p:extLst>
  </p:cSld>
  <p:clrMapOvr>
    <a:masterClrMapping/>
  </p:clrMapOvr>
</p:sld>
</file>

<file path=ppt/theme/theme1.xml><?xml version="1.0" encoding="utf-8"?>
<a:theme xmlns:a="http://schemas.openxmlformats.org/drawingml/2006/main" name="Isparavanj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730</Words>
  <Application>Microsoft Office PowerPoint</Application>
  <PresentationFormat>Custom</PresentationFormat>
  <Paragraphs>57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Isparavanje</vt:lpstr>
      <vt:lpstr>Композиција и простор</vt:lpstr>
      <vt:lpstr>Композиција и простор</vt:lpstr>
      <vt:lpstr>Начела композиције  и асоцијације</vt:lpstr>
      <vt:lpstr>Пропорције</vt:lpstr>
      <vt:lpstr>Пропорције, симетрија и конструкција</vt:lpstr>
      <vt:lpstr>Симетрија</vt:lpstr>
      <vt:lpstr>Пропорције, симетрија и конструкција</vt:lpstr>
      <vt:lpstr>ПРОПОРЦИЈА, СИМЕТРИЈА И КОНСТРУКЦИЈА</vt:lpstr>
      <vt:lpstr>Пропорције </vt:lpstr>
      <vt:lpstr>Моћ пропорција   </vt:lpstr>
      <vt:lpstr>Диспропорционалност</vt:lpstr>
      <vt:lpstr>Slide 12</vt:lpstr>
      <vt:lpstr> Задатак </vt:lpstr>
      <vt:lpstr>Срећан и креативан рад!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Композиција и простор</dc:title>
  <dc:creator>Nikolina Peslać</dc:creator>
  <cp:lastModifiedBy>Nina Ninkovic</cp:lastModifiedBy>
  <cp:revision>4</cp:revision>
  <dcterms:created xsi:type="dcterms:W3CDTF">2021-02-08T08:58:25Z</dcterms:created>
  <dcterms:modified xsi:type="dcterms:W3CDTF">2021-02-09T09:26:42Z</dcterms:modified>
</cp:coreProperties>
</file>