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sr-Latn-R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7868F47-5793-4181-B9F1-5F11FED68593}" type="datetimeFigureOut">
              <a:rPr lang="sr-Latn-RS" smtClean="0"/>
              <a:t>14.12.2020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69808DB-B306-494D-93F7-2B517EAE9890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880" y="3429000"/>
            <a:ext cx="3267472" cy="1828800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СИСТЕМАТИЗАЦИЈА </a:t>
            </a:r>
            <a:r>
              <a:rPr lang="sr-Cyrl-RS" sz="2400" dirty="0"/>
              <a:t>ГРАДИВА</a:t>
            </a:r>
            <a:endParaRPr lang="sr-Latn-RS" sz="2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4400" i="1" dirty="0"/>
              <a:t>Гласовне промјене</a:t>
            </a:r>
            <a:r>
              <a:rPr lang="sr-Latn-RS" sz="4400" i="1" dirty="0"/>
              <a:t/>
            </a:r>
            <a:br>
              <a:rPr lang="sr-Latn-RS" sz="4400" i="1" dirty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537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Када зубни сугласници З и С долазе на крају префикса испред ријечи која почиње предњонепчаним сугласницима Љ и Њ (изљубити, разљутити, сљубити).</a:t>
            </a:r>
          </a:p>
          <a:p>
            <a:endParaRPr lang="sr-Cyrl-RS" dirty="0"/>
          </a:p>
          <a:p>
            <a:r>
              <a:rPr lang="sr-Cyrl-RS" dirty="0"/>
              <a:t>Када зубни сугласници З и С долазе испред предњонепчаних сугласника Љ и Њ који су настали јотовањем у ијекавском изговору (насљедство, сњежан, изњедрити).</a:t>
            </a:r>
          </a:p>
          <a:p>
            <a:endParaRPr lang="sr-Cyrl-RS" dirty="0"/>
          </a:p>
          <a:p>
            <a:r>
              <a:rPr lang="sr-Cyrl-RS" dirty="0"/>
              <a:t>Када надзубни сугласник Н долази испред сугласника Б или П у сложеницама (странпутица, једанпут, ванбрачни).</a:t>
            </a:r>
            <a:endParaRPr lang="sr-Latn-RS" dirty="0"/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Одступање од </a:t>
            </a:r>
            <a:r>
              <a:rPr lang="sr-Cyrl-RS" dirty="0" smtClean="0"/>
              <a:t>Једначења </a:t>
            </a:r>
            <a:r>
              <a:rPr lang="sr-Cyrl-RS" dirty="0"/>
              <a:t>сугласника по мјесту </a:t>
            </a:r>
            <a:r>
              <a:rPr lang="sr-Cyrl-RS" dirty="0" smtClean="0"/>
              <a:t>творбе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6174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sr-Cyrl-RS" sz="2800" dirty="0" smtClean="0"/>
          </a:p>
          <a:p>
            <a:pPr marL="45720" indent="0">
              <a:buNone/>
            </a:pPr>
            <a:endParaRPr lang="sr-Cyrl-RS" sz="2800" dirty="0"/>
          </a:p>
        </p:txBody>
      </p:sp>
      <p:sp>
        <p:nvSpPr>
          <p:cNvPr id="4" name="Explosion 2 3"/>
          <p:cNvSpPr/>
          <p:nvPr/>
        </p:nvSpPr>
        <p:spPr>
          <a:xfrm rot="613719">
            <a:off x="498266" y="1657170"/>
            <a:ext cx="2952328" cy="223224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Explosion 2 4"/>
          <p:cNvSpPr/>
          <p:nvPr/>
        </p:nvSpPr>
        <p:spPr>
          <a:xfrm>
            <a:off x="4211960" y="1772816"/>
            <a:ext cx="4392488" cy="23609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Explosion 2 5"/>
          <p:cNvSpPr/>
          <p:nvPr/>
        </p:nvSpPr>
        <p:spPr>
          <a:xfrm>
            <a:off x="1043608" y="4133812"/>
            <a:ext cx="3744416" cy="25922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Explosion 2 6"/>
          <p:cNvSpPr/>
          <p:nvPr/>
        </p:nvSpPr>
        <p:spPr>
          <a:xfrm>
            <a:off x="5436096" y="4061804"/>
            <a:ext cx="3384376" cy="27363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1043608" y="256490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Палатализација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5400092" y="274957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Сибиларизација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>
            <a:off x="2051720" y="486916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Једначење сугласника по звучности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6408204" y="4869160"/>
            <a:ext cx="1548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Једначење сугласника по мјесту творбе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266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Палатализација је промјена задњонепчаних сугласника </a:t>
            </a:r>
            <a:r>
              <a:rPr lang="sr-Cyrl-RS" b="1" dirty="0" smtClean="0">
                <a:solidFill>
                  <a:srgbClr val="FF0000"/>
                </a:solidFill>
              </a:rPr>
              <a:t>К, Г и Х</a:t>
            </a:r>
            <a:r>
              <a:rPr lang="sr-Cyrl-RS" dirty="0" smtClean="0"/>
              <a:t> у предњонпчане сугласнике </a:t>
            </a:r>
            <a:r>
              <a:rPr lang="sr-Cyrl-RS" b="1" dirty="0" smtClean="0">
                <a:solidFill>
                  <a:srgbClr val="FF0000"/>
                </a:solidFill>
              </a:rPr>
              <a:t>Ч, Ж и Ш </a:t>
            </a:r>
            <a:r>
              <a:rPr lang="sr-Cyrl-RS" dirty="0" smtClean="0"/>
              <a:t>испред вокала Е, И или А.</a:t>
            </a:r>
          </a:p>
          <a:p>
            <a:pPr marL="45720" indent="0">
              <a:buNone/>
            </a:pPr>
            <a:r>
              <a:rPr lang="sr-Cyrl-RS" dirty="0" smtClean="0"/>
              <a:t>   вук-вуче</a:t>
            </a:r>
          </a:p>
          <a:p>
            <a:pPr marL="45720" indent="0">
              <a:buNone/>
            </a:pPr>
            <a:r>
              <a:rPr lang="sr-Cyrl-RS" dirty="0" smtClean="0"/>
              <a:t>   рука-ручица </a:t>
            </a:r>
          </a:p>
          <a:p>
            <a:pPr marL="45720" indent="0">
              <a:buNone/>
            </a:pPr>
            <a:r>
              <a:rPr lang="sr-Cyrl-RS" dirty="0" smtClean="0"/>
              <a:t>   вучем (вук-ем)</a:t>
            </a:r>
          </a:p>
          <a:p>
            <a:pPr marL="45720" indent="0">
              <a:buNone/>
            </a:pPr>
            <a:r>
              <a:rPr lang="sr-Cyrl-RS" dirty="0" smtClean="0"/>
              <a:t>   рече</a:t>
            </a:r>
          </a:p>
          <a:p>
            <a:pPr marL="45720" indent="0">
              <a:buNone/>
            </a:pPr>
            <a:r>
              <a:rPr lang="sr-Cyrl-RS" dirty="0" smtClean="0"/>
              <a:t>   јачи</a:t>
            </a:r>
          </a:p>
          <a:p>
            <a:r>
              <a:rPr lang="sr-Cyrl-RS" dirty="0" smtClean="0"/>
              <a:t>До палатализације долази и када се сугласници </a:t>
            </a:r>
            <a:r>
              <a:rPr lang="sr-Cyrl-RS" dirty="0" smtClean="0">
                <a:solidFill>
                  <a:srgbClr val="FF0000"/>
                </a:solidFill>
              </a:rPr>
              <a:t>Ц и З </a:t>
            </a:r>
            <a:r>
              <a:rPr lang="sr-Cyrl-RS" dirty="0" smtClean="0"/>
              <a:t>нађу у основи ријечи, они прелазе у </a:t>
            </a:r>
            <a:r>
              <a:rPr lang="sr-Cyrl-RS" dirty="0" smtClean="0">
                <a:solidFill>
                  <a:srgbClr val="FF0000"/>
                </a:solidFill>
              </a:rPr>
              <a:t>Ч и Ж.</a:t>
            </a:r>
          </a:p>
          <a:p>
            <a:pPr marL="45720" indent="0">
              <a:buNone/>
            </a:pPr>
            <a:r>
              <a:rPr lang="sr-Cyrl-RS" dirty="0" smtClean="0"/>
              <a:t>   Милица- Миличин</a:t>
            </a:r>
          </a:p>
          <a:p>
            <a:pPr marL="45720" indent="0">
              <a:buNone/>
            </a:pPr>
            <a:r>
              <a:rPr lang="sr-Cyrl-RS" smtClean="0"/>
              <a:t>   Зорица- </a:t>
            </a:r>
            <a:r>
              <a:rPr lang="sr-Cyrl-RS" dirty="0" smtClean="0"/>
              <a:t>Зоричин  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Палатализација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28982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У придјевима изведеним наставком –ин од личних имена:</a:t>
            </a:r>
          </a:p>
          <a:p>
            <a:pPr marL="45720" indent="0">
              <a:buNone/>
            </a:pPr>
            <a:r>
              <a:rPr lang="sr-Cyrl-RS" dirty="0" smtClean="0"/>
              <a:t>Анкин, Милкин, Ленкин...</a:t>
            </a:r>
          </a:p>
          <a:p>
            <a:endParaRPr lang="sr-Cyrl-RS" dirty="0" smtClean="0"/>
          </a:p>
          <a:p>
            <a:r>
              <a:rPr lang="sr-Cyrl-RS" dirty="0" smtClean="0"/>
              <a:t>У облицима датива једнине заједничких именица:</a:t>
            </a:r>
          </a:p>
          <a:p>
            <a:pPr marL="45720" indent="0">
              <a:buNone/>
            </a:pPr>
            <a:r>
              <a:rPr lang="sr-Cyrl-RS" dirty="0"/>
              <a:t>б</a:t>
            </a:r>
            <a:r>
              <a:rPr lang="sr-Cyrl-RS" dirty="0" smtClean="0"/>
              <a:t>аки, секи, мајки...</a:t>
            </a:r>
          </a:p>
          <a:p>
            <a:endParaRPr lang="sr-Cyrl-RS" dirty="0" smtClean="0"/>
          </a:p>
          <a:p>
            <a:r>
              <a:rPr lang="sr-Cyrl-RS" dirty="0" smtClean="0"/>
              <a:t>У облицима именица испред –е:</a:t>
            </a:r>
          </a:p>
          <a:p>
            <a:pPr marL="45720" indent="0">
              <a:buNone/>
            </a:pPr>
            <a:r>
              <a:rPr lang="sr-Cyrl-RS" dirty="0"/>
              <a:t>ј</a:t>
            </a:r>
            <a:r>
              <a:rPr lang="sr-Cyrl-RS" dirty="0" smtClean="0"/>
              <a:t>унаке, руке, орахе (акузатив множине)...</a:t>
            </a:r>
          </a:p>
          <a:p>
            <a:pPr marL="45720" indent="0">
              <a:buNone/>
            </a:pPr>
            <a:endParaRPr lang="sr-Cyrl-RS" dirty="0" smtClean="0"/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Одступање од палатализације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366775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Сибиларизација је гласовна промјена у којој се задњонепчани сугласници </a:t>
            </a:r>
            <a:r>
              <a:rPr lang="sr-Cyrl-RS" b="1" dirty="0" smtClean="0">
                <a:solidFill>
                  <a:srgbClr val="FF0000"/>
                </a:solidFill>
              </a:rPr>
              <a:t>К, Г и Х </a:t>
            </a:r>
            <a:r>
              <a:rPr lang="sr-Cyrl-RS" dirty="0" smtClean="0"/>
              <a:t>испред И мијењају у зубне сугласнике </a:t>
            </a:r>
            <a:r>
              <a:rPr lang="sr-Cyrl-RS" b="1" dirty="0" smtClean="0">
                <a:solidFill>
                  <a:srgbClr val="FF0000"/>
                </a:solidFill>
              </a:rPr>
              <a:t>Ц, З и С</a:t>
            </a:r>
          </a:p>
          <a:p>
            <a:endParaRPr lang="sr-Cyrl-R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</a:rPr>
              <a:t>јабуци</a:t>
            </a:r>
            <a:endParaRPr lang="sr-Cyrl-RS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</a:rPr>
              <a:t>јунаци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</a:rPr>
              <a:t>, јунацима</a:t>
            </a:r>
          </a:p>
          <a:p>
            <a:pPr marL="45720" indent="0">
              <a:buNone/>
            </a:pP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</a:rPr>
              <a:t>реци</a:t>
            </a:r>
            <a:endParaRPr lang="sr-Cyrl-R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sr-Latn-RS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  <a:r>
              <a:rPr lang="sr-Cyrl-RS" dirty="0" smtClean="0">
                <a:solidFill>
                  <a:schemeClr val="bg2">
                    <a:lumMod val="10000"/>
                  </a:schemeClr>
                </a:solidFill>
              </a:rPr>
              <a:t>дизати </a:t>
            </a:r>
            <a:endParaRPr lang="sr-Cyrl-RS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сибиларизација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419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800"/>
            <a:ext cx="8407893" cy="4878281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У облицима личних имена:</a:t>
            </a:r>
          </a:p>
          <a:p>
            <a:pPr marL="45720" indent="0">
              <a:buNone/>
            </a:pPr>
            <a:r>
              <a:rPr lang="sr-Cyrl-RS" dirty="0" smtClean="0"/>
              <a:t>Анки, Луки, Десанки...</a:t>
            </a:r>
          </a:p>
          <a:p>
            <a:endParaRPr lang="sr-Cyrl-RS" dirty="0"/>
          </a:p>
          <a:p>
            <a:r>
              <a:rPr lang="sr-Cyrl-RS" dirty="0" smtClean="0"/>
              <a:t>Код имена одмила:</a:t>
            </a:r>
          </a:p>
          <a:p>
            <a:pPr marL="45720" indent="0">
              <a:buNone/>
            </a:pPr>
            <a:r>
              <a:rPr lang="sr-Cyrl-RS" dirty="0"/>
              <a:t>б</a:t>
            </a:r>
            <a:r>
              <a:rPr lang="sr-Cyrl-RS" dirty="0" smtClean="0"/>
              <a:t>аки, секи, зеки...</a:t>
            </a:r>
          </a:p>
          <a:p>
            <a:pPr marL="45720" indent="0">
              <a:buNone/>
            </a:pPr>
            <a:endParaRPr lang="sr-Cyrl-RS" dirty="0"/>
          </a:p>
          <a:p>
            <a:r>
              <a:rPr lang="sr-Cyrl-RS" dirty="0" smtClean="0"/>
              <a:t>Код двосложних именица чија се основа завршава на сугласничке скупове ЦК, ЗГ, СХ, ЧК, ЋК, ТК:</a:t>
            </a:r>
          </a:p>
          <a:p>
            <a:pPr marL="45720" indent="0">
              <a:buNone/>
            </a:pPr>
            <a:r>
              <a:rPr lang="sr-Cyrl-RS" dirty="0"/>
              <a:t>к</a:t>
            </a:r>
            <a:r>
              <a:rPr lang="sr-Cyrl-RS" dirty="0" smtClean="0"/>
              <a:t>оцки, тачки, тетки...</a:t>
            </a:r>
          </a:p>
          <a:p>
            <a:pPr marL="45720" indent="0">
              <a:buNone/>
            </a:pPr>
            <a:endParaRPr lang="sr-Cyrl-RS" dirty="0"/>
          </a:p>
          <a:p>
            <a:r>
              <a:rPr lang="sr-Cyrl-RS" dirty="0" smtClean="0"/>
              <a:t>Ако су ријечи вишесложне, а основа им се завршава на један од наведених сугласничких скупова, сибиларизација и може и не мора да се врши:</a:t>
            </a:r>
          </a:p>
          <a:p>
            <a:pPr marL="45720" indent="0">
              <a:buNone/>
            </a:pPr>
            <a:r>
              <a:rPr lang="sr-Cyrl-RS" dirty="0"/>
              <a:t>п</a:t>
            </a:r>
            <a:r>
              <a:rPr lang="sr-Cyrl-RS" dirty="0" smtClean="0"/>
              <a:t>риповијетки и приповијеци</a:t>
            </a:r>
          </a:p>
          <a:p>
            <a:pPr marL="45720" indent="0">
              <a:buNone/>
            </a:pPr>
            <a:r>
              <a:rPr lang="sr-Cyrl-RS" dirty="0"/>
              <a:t>з</a:t>
            </a:r>
            <a:r>
              <a:rPr lang="sr-Cyrl-RS" dirty="0" smtClean="0"/>
              <a:t>агонетки и загонеци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Одступање од сибиларизације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3097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Једначење сугласника по </a:t>
            </a:r>
            <a:r>
              <a:rPr lang="sr-Cyrl-RS" dirty="0" smtClean="0"/>
              <a:t>звучности је гласовна промјена која се врши када се у ријечи нађу један до другога два сугласника различита по звучности, једначе се тако што се први прилагођава другоме.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pPr marL="45720" indent="0">
              <a:buNone/>
            </a:pPr>
            <a:r>
              <a:rPr lang="sr-Cyrl-RS" dirty="0" smtClean="0"/>
              <a:t> </a:t>
            </a:r>
            <a:r>
              <a:rPr lang="sr-Latn-RS" dirty="0" smtClean="0"/>
              <a:t>     </a:t>
            </a:r>
            <a:r>
              <a:rPr lang="sr-Cyrl-RS" dirty="0" smtClean="0"/>
              <a:t>Шабац -</a:t>
            </a:r>
            <a:r>
              <a:rPr lang="sr-Latn-RS" dirty="0" smtClean="0"/>
              <a:t> </a:t>
            </a:r>
            <a:r>
              <a:rPr lang="sr-Cyrl-RS" dirty="0" smtClean="0"/>
              <a:t>Шапцу</a:t>
            </a:r>
            <a:endParaRPr lang="sr-Cyrl-RS" dirty="0"/>
          </a:p>
          <a:p>
            <a:pPr marL="45720" indent="0">
              <a:buNone/>
            </a:pPr>
            <a:r>
              <a:rPr lang="sr-Cyrl-RS" dirty="0" smtClean="0"/>
              <a:t>      сладак - слатка</a:t>
            </a:r>
          </a:p>
          <a:p>
            <a:pPr marL="45720" indent="0">
              <a:buNone/>
            </a:pPr>
            <a:r>
              <a:rPr lang="sr-Cyrl-R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88640"/>
            <a:ext cx="8381260" cy="1221601"/>
          </a:xfrm>
        </p:spPr>
        <p:txBody>
          <a:bodyPr/>
          <a:lstStyle/>
          <a:p>
            <a:r>
              <a:rPr lang="sr-Cyrl-RS" dirty="0"/>
              <a:t>Једначење сугласника по </a:t>
            </a:r>
            <a:r>
              <a:rPr lang="sr-Cyrl-RS" dirty="0" smtClean="0"/>
              <a:t>звучности</a:t>
            </a:r>
            <a:endParaRPr lang="sr-Latn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81546"/>
              </p:ext>
            </p:extLst>
          </p:nvPr>
        </p:nvGraphicFramePr>
        <p:xfrm>
          <a:off x="1259632" y="3645024"/>
          <a:ext cx="633670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432048"/>
                <a:gridCol w="432048"/>
                <a:gridCol w="432048"/>
                <a:gridCol w="504056"/>
                <a:gridCol w="503315"/>
                <a:gridCol w="522615"/>
                <a:gridCol w="587942"/>
                <a:gridCol w="522615"/>
                <a:gridCol w="587942"/>
                <a:gridCol w="587942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звучни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Б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Г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Ђ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Ж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Џ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безвучни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Т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Ћ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Ш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Ч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Ф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Х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Ц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Arrow 4"/>
          <p:cNvSpPr/>
          <p:nvPr/>
        </p:nvSpPr>
        <p:spPr>
          <a:xfrm>
            <a:off x="3059832" y="4617965"/>
            <a:ext cx="2160240" cy="6887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3995936" y="477766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Б - П</a:t>
            </a:r>
            <a:endParaRPr lang="sr-Latn-RS" dirty="0"/>
          </a:p>
        </p:txBody>
      </p:sp>
      <p:sp>
        <p:nvSpPr>
          <p:cNvPr id="7" name="Left Arrow 6"/>
          <p:cNvSpPr/>
          <p:nvPr/>
        </p:nvSpPr>
        <p:spPr>
          <a:xfrm>
            <a:off x="3059832" y="5146992"/>
            <a:ext cx="2304256" cy="6675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TextBox 7"/>
          <p:cNvSpPr txBox="1"/>
          <p:nvPr/>
        </p:nvSpPr>
        <p:spPr>
          <a:xfrm>
            <a:off x="3995936" y="5306687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Д - Т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92210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Када се Д нађе испред С и Ш:</a:t>
            </a:r>
          </a:p>
          <a:p>
            <a:pPr marL="45720" indent="0">
              <a:buNone/>
            </a:pPr>
            <a:r>
              <a:rPr lang="sr-Cyrl-RS" dirty="0"/>
              <a:t>п</a:t>
            </a:r>
            <a:r>
              <a:rPr lang="sr-Cyrl-RS" dirty="0" smtClean="0"/>
              <a:t>редсједник, одштампати, одсуство</a:t>
            </a:r>
          </a:p>
          <a:p>
            <a:pPr marL="45720" indent="0">
              <a:buNone/>
            </a:pPr>
            <a:endParaRPr lang="sr-Cyrl-RS" dirty="0"/>
          </a:p>
          <a:p>
            <a:r>
              <a:rPr lang="sr-Cyrl-RS" dirty="0" smtClean="0"/>
              <a:t>Када се звучни сугласник Ђ нађе испред безвучног С:</a:t>
            </a:r>
          </a:p>
          <a:p>
            <a:pPr marL="45720" indent="0">
              <a:buNone/>
            </a:pPr>
            <a:r>
              <a:rPr lang="sr-Cyrl-RS" dirty="0"/>
              <a:t>в</a:t>
            </a:r>
            <a:r>
              <a:rPr lang="sr-Cyrl-RS" dirty="0" smtClean="0"/>
              <a:t>ођство</a:t>
            </a:r>
          </a:p>
          <a:p>
            <a:pPr marL="45720" indent="0">
              <a:buNone/>
            </a:pPr>
            <a:endParaRPr lang="sr-Cyrl-RS" dirty="0" smtClean="0"/>
          </a:p>
          <a:p>
            <a:r>
              <a:rPr lang="sr-Cyrl-RS" dirty="0" smtClean="0"/>
              <a:t>У ријечима страног поријекла:</a:t>
            </a:r>
          </a:p>
          <a:p>
            <a:pPr marL="45720" indent="0">
              <a:buNone/>
            </a:pPr>
            <a:r>
              <a:rPr lang="sr-Cyrl-RS" dirty="0"/>
              <a:t>д</a:t>
            </a:r>
            <a:r>
              <a:rPr lang="sr-Cyrl-RS" dirty="0" smtClean="0"/>
              <a:t>рагстор, Вашингтон, Хабсбург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Одступање </a:t>
            </a:r>
            <a:r>
              <a:rPr lang="sr-Cyrl-RS" dirty="0" smtClean="0"/>
              <a:t>од једначења сугласника по звучности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9420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Једначење сугласника по мјесту </a:t>
            </a:r>
            <a:r>
              <a:rPr lang="sr-Cyrl-RS" dirty="0" smtClean="0"/>
              <a:t>творбе је гласовна промјена у којој зубни сугласници </a:t>
            </a:r>
            <a:r>
              <a:rPr lang="sr-Cyrl-RS" dirty="0" smtClean="0">
                <a:solidFill>
                  <a:srgbClr val="FF0000"/>
                </a:solidFill>
              </a:rPr>
              <a:t>С и З </a:t>
            </a:r>
            <a:r>
              <a:rPr lang="sr-Cyrl-RS" dirty="0" smtClean="0"/>
              <a:t>испред предњонепчаних сугласника прелазе у сугласнике </a:t>
            </a:r>
            <a:r>
              <a:rPr lang="sr-Cyrl-RS" dirty="0" smtClean="0">
                <a:solidFill>
                  <a:srgbClr val="FF0000"/>
                </a:solidFill>
              </a:rPr>
              <a:t>Ш и Ж</a:t>
            </a:r>
            <a:r>
              <a:rPr lang="sr-Cyrl-RS" dirty="0" smtClean="0"/>
              <a:t>.</a:t>
            </a:r>
          </a:p>
          <a:p>
            <a:pPr marL="45720" indent="0">
              <a:buNone/>
            </a:pPr>
            <a:r>
              <a:rPr lang="sr-Cyrl-RS" dirty="0" smtClean="0"/>
              <a:t>  возити-воз </a:t>
            </a:r>
            <a:r>
              <a:rPr lang="sr-Cyrl-RS" dirty="0" smtClean="0"/>
              <a:t>+ ња &gt; вожња</a:t>
            </a:r>
          </a:p>
          <a:p>
            <a:endParaRPr lang="sr-Cyrl-RS" dirty="0"/>
          </a:p>
          <a:p>
            <a:r>
              <a:rPr lang="sr-Cyrl-RS" dirty="0"/>
              <a:t>Једначење сугласника по мјесту </a:t>
            </a:r>
            <a:r>
              <a:rPr lang="sr-Cyrl-RS" dirty="0" smtClean="0"/>
              <a:t>творбе захвата и промјену надзубног гласа </a:t>
            </a:r>
            <a:r>
              <a:rPr lang="sr-Cyrl-RS" dirty="0" smtClean="0">
                <a:solidFill>
                  <a:srgbClr val="FF0000"/>
                </a:solidFill>
              </a:rPr>
              <a:t>Н</a:t>
            </a:r>
            <a:r>
              <a:rPr lang="sr-Cyrl-RS" dirty="0" smtClean="0"/>
              <a:t> испред уснених сугласника </a:t>
            </a:r>
            <a:r>
              <a:rPr lang="sr-Cyrl-RS" dirty="0" smtClean="0">
                <a:solidFill>
                  <a:srgbClr val="FF0000"/>
                </a:solidFill>
              </a:rPr>
              <a:t>Б и П </a:t>
            </a:r>
            <a:r>
              <a:rPr lang="sr-Cyrl-RS" dirty="0" smtClean="0"/>
              <a:t>у уснени сугласник </a:t>
            </a:r>
            <a:r>
              <a:rPr lang="sr-Cyrl-RS" dirty="0" smtClean="0">
                <a:solidFill>
                  <a:srgbClr val="FF0000"/>
                </a:solidFill>
              </a:rPr>
              <a:t>М</a:t>
            </a:r>
            <a:r>
              <a:rPr lang="sr-Cyrl-RS" dirty="0" smtClean="0"/>
              <a:t>.</a:t>
            </a:r>
          </a:p>
          <a:p>
            <a:pPr marL="45720" indent="0">
              <a:buNone/>
            </a:pPr>
            <a:r>
              <a:rPr lang="sr-Cyrl-RS" dirty="0" smtClean="0"/>
              <a:t> ста</a:t>
            </a:r>
            <a:r>
              <a:rPr lang="sr-Cyrl-RS" b="1" u="sng" dirty="0" smtClean="0"/>
              <a:t>нб</a:t>
            </a:r>
            <a:r>
              <a:rPr lang="sr-Cyrl-RS" dirty="0" smtClean="0"/>
              <a:t>ени&gt;стамбени</a:t>
            </a:r>
            <a:endParaRPr lang="sr-Cyrl-RS" dirty="0" smtClean="0"/>
          </a:p>
          <a:p>
            <a:pPr marL="45720" indent="0">
              <a:buNone/>
            </a:pPr>
            <a:r>
              <a:rPr lang="sr-Cyrl-RS" dirty="0" smtClean="0"/>
              <a:t> прехра</a:t>
            </a:r>
            <a:r>
              <a:rPr lang="sr-Cyrl-RS" b="1" u="sng" dirty="0" smtClean="0"/>
              <a:t>нб</a:t>
            </a:r>
            <a:r>
              <a:rPr lang="sr-Cyrl-RS" dirty="0" smtClean="0"/>
              <a:t>ени&gt;прехрамбени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Једначење сугласника по мјесту </a:t>
            </a:r>
            <a:r>
              <a:rPr lang="sr-Cyrl-RS" dirty="0" smtClean="0"/>
              <a:t>творбе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87708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84</TotalTime>
  <Words>505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Гласовне промјене  </vt:lpstr>
      <vt:lpstr>PowerPoint Presentation</vt:lpstr>
      <vt:lpstr>Палатализација</vt:lpstr>
      <vt:lpstr>Одступање од палатализације</vt:lpstr>
      <vt:lpstr>сибиларизација</vt:lpstr>
      <vt:lpstr>Одступање од сибиларизације</vt:lpstr>
      <vt:lpstr>Једначење сугласника по звучности</vt:lpstr>
      <vt:lpstr>Одступање од једначења сугласника по звучности</vt:lpstr>
      <vt:lpstr>Једначење сугласника по мјесту творбе</vt:lpstr>
      <vt:lpstr>Одступање од Једначења сугласника по мјесту творбе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СИСТЕМАТИЗАЦИЈА ГРАДИВА</dc:title>
  <dc:creator>Bojana</dc:creator>
  <cp:lastModifiedBy>Bojana</cp:lastModifiedBy>
  <cp:revision>13</cp:revision>
  <dcterms:created xsi:type="dcterms:W3CDTF">2020-12-13T18:14:40Z</dcterms:created>
  <dcterms:modified xsi:type="dcterms:W3CDTF">2020-12-14T19:58:11Z</dcterms:modified>
</cp:coreProperties>
</file>