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8"/>
  </p:notesMasterIdLst>
  <p:sldIdLst>
    <p:sldId id="256" r:id="rId2"/>
    <p:sldId id="272" r:id="rId3"/>
    <p:sldId id="273" r:id="rId4"/>
    <p:sldId id="270" r:id="rId5"/>
    <p:sldId id="271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020" autoAdjust="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1152-91EB-4F34-BF73-6AC36BDC3CF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4335-3F17-4CA0-A1C8-6B24983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0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34335-3F17-4CA0-A1C8-6B2498389C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0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7808" y="2378167"/>
            <a:ext cx="5852821" cy="175432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 </a:t>
            </a:r>
            <a:r>
              <a:rPr lang="sr-Latn-B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TELEVISIONE</a:t>
            </a:r>
            <a:endParaRPr lang="en-US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 ITALIA</a:t>
            </a:r>
            <a:r>
              <a:rPr lang="sr-Latn-B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t="-350" r="3769" b="350"/>
          <a:stretch/>
        </p:blipFill>
        <p:spPr>
          <a:xfrm>
            <a:off x="416560" y="592052"/>
            <a:ext cx="7223760" cy="5808518"/>
          </a:xfrm>
        </p:spPr>
      </p:pic>
      <p:sp>
        <p:nvSpPr>
          <p:cNvPr id="7" name="TextBox 6"/>
          <p:cNvSpPr txBox="1"/>
          <p:nvPr/>
        </p:nvSpPr>
        <p:spPr>
          <a:xfrm>
            <a:off x="7813040" y="1883295"/>
            <a:ext cx="42163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PAROLE SCONOSCIUTE </a:t>
            </a:r>
            <a:endParaRPr lang="sr-Latn-BA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telegiornale</a:t>
            </a:r>
            <a:r>
              <a:rPr lang="it-IT" sz="2000" dirty="0" smtClean="0"/>
              <a:t> – dnevnik, vijesti </a:t>
            </a:r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c</a:t>
            </a:r>
            <a:r>
              <a:rPr lang="it-IT" sz="2000" dirty="0" smtClean="0">
                <a:solidFill>
                  <a:srgbClr val="FF0000"/>
                </a:solidFill>
              </a:rPr>
              <a:t>artone animato </a:t>
            </a:r>
            <a:r>
              <a:rPr lang="it-IT" sz="2000" dirty="0" smtClean="0"/>
              <a:t>– crtani film </a:t>
            </a:r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d</a:t>
            </a:r>
            <a:r>
              <a:rPr lang="it-IT" sz="2000" dirty="0" smtClean="0">
                <a:solidFill>
                  <a:srgbClr val="FF0000"/>
                </a:solidFill>
              </a:rPr>
              <a:t>ocumentario </a:t>
            </a:r>
            <a:r>
              <a:rPr lang="it-IT" sz="2000" dirty="0" smtClean="0"/>
              <a:t>– dokumentarni film</a:t>
            </a:r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r</a:t>
            </a:r>
            <a:r>
              <a:rPr lang="it-IT" sz="2000" dirty="0" smtClean="0">
                <a:solidFill>
                  <a:srgbClr val="FF0000"/>
                </a:solidFill>
              </a:rPr>
              <a:t>eality </a:t>
            </a:r>
            <a:r>
              <a:rPr lang="it-IT" sz="2000" dirty="0" smtClean="0"/>
              <a:t>– </a:t>
            </a:r>
            <a:r>
              <a:rPr lang="it-IT" sz="2000" dirty="0" smtClean="0"/>
              <a:t>ri</a:t>
            </a:r>
            <a:r>
              <a:rPr lang="sr-Latn-BA" sz="2000" dirty="0" smtClean="0"/>
              <a:t>j</a:t>
            </a:r>
            <a:r>
              <a:rPr lang="it-IT" sz="2000" dirty="0" smtClean="0"/>
              <a:t>aliti</a:t>
            </a:r>
            <a:r>
              <a:rPr lang="sr-Latn-BA" sz="2000" dirty="0" smtClean="0"/>
              <a:t>-šou </a:t>
            </a:r>
            <a:endParaRPr lang="sr-Latn-BA" sz="2000" dirty="0" smtClean="0"/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s</a:t>
            </a:r>
            <a:r>
              <a:rPr lang="sr-Latn-BA" sz="2000" dirty="0" smtClean="0">
                <a:solidFill>
                  <a:srgbClr val="FF0000"/>
                </a:solidFill>
              </a:rPr>
              <a:t>oap</a:t>
            </a:r>
            <a:r>
              <a:rPr lang="sr-Latn-BA" sz="2000" dirty="0" smtClean="0"/>
              <a:t> – sapunica </a:t>
            </a:r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g</a:t>
            </a:r>
            <a:r>
              <a:rPr lang="sr-Latn-BA" sz="2000" dirty="0" smtClean="0">
                <a:solidFill>
                  <a:srgbClr val="FF0000"/>
                </a:solidFill>
              </a:rPr>
              <a:t>ioco</a:t>
            </a:r>
            <a:r>
              <a:rPr lang="sr-Latn-BA" sz="2000" dirty="0" smtClean="0"/>
              <a:t> – igra </a:t>
            </a:r>
          </a:p>
          <a:p>
            <a:pPr>
              <a:lnSpc>
                <a:spcPct val="150000"/>
              </a:lnSpc>
            </a:pPr>
            <a:r>
              <a:rPr lang="sr-Latn-BA" sz="2000" dirty="0">
                <a:solidFill>
                  <a:srgbClr val="FF0000"/>
                </a:solidFill>
              </a:rPr>
              <a:t>s</a:t>
            </a:r>
            <a:r>
              <a:rPr lang="sr-Latn-BA" sz="2000" dirty="0" smtClean="0">
                <a:solidFill>
                  <a:srgbClr val="FF0000"/>
                </a:solidFill>
              </a:rPr>
              <a:t>coperta</a:t>
            </a:r>
            <a:r>
              <a:rPr lang="sr-Latn-BA" sz="2000" dirty="0" smtClean="0"/>
              <a:t> - otkriće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55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44" y="0"/>
            <a:ext cx="109728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3" y="591856"/>
            <a:ext cx="5028507" cy="6001139"/>
          </a:xfrm>
        </p:spPr>
      </p:pic>
      <p:sp>
        <p:nvSpPr>
          <p:cNvPr id="9" name="TextBox 8"/>
          <p:cNvSpPr txBox="1"/>
          <p:nvPr/>
        </p:nvSpPr>
        <p:spPr>
          <a:xfrm>
            <a:off x="6275417" y="714528"/>
            <a:ext cx="5340927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dirty="0" smtClean="0">
                <a:solidFill>
                  <a:srgbClr val="FF0000"/>
                </a:solidFill>
              </a:rPr>
              <a:t>PAROLE SCONOSCIUTE </a:t>
            </a:r>
          </a:p>
          <a:p>
            <a:endParaRPr lang="sr-Latn-BA" dirty="0" smtClean="0"/>
          </a:p>
          <a:p>
            <a:pPr>
              <a:lnSpc>
                <a:spcPct val="150000"/>
              </a:lnSpc>
            </a:pPr>
            <a:r>
              <a:rPr lang="sr-Latn-BA" dirty="0" smtClean="0">
                <a:solidFill>
                  <a:srgbClr val="FF0000"/>
                </a:solidFill>
              </a:rPr>
              <a:t>passatempo</a:t>
            </a:r>
            <a:r>
              <a:rPr lang="sr-Latn-BA" dirty="0" smtClean="0"/>
              <a:t> – hobi</a:t>
            </a:r>
            <a:r>
              <a:rPr lang="it-IT" dirty="0" smtClean="0"/>
              <a:t>           </a:t>
            </a:r>
            <a:r>
              <a:rPr lang="sr-Latn-BA" dirty="0" smtClean="0">
                <a:solidFill>
                  <a:srgbClr val="FF0000"/>
                </a:solidFill>
              </a:rPr>
              <a:t>gratis</a:t>
            </a:r>
            <a:r>
              <a:rPr lang="sr-Latn-BA" dirty="0" smtClean="0"/>
              <a:t> – gratis, besplatno</a:t>
            </a:r>
            <a:r>
              <a:rPr lang="it-IT" dirty="0" smtClean="0"/>
              <a:t> </a:t>
            </a:r>
            <a:endParaRPr lang="sr-Latn-BA" dirty="0" smtClean="0"/>
          </a:p>
          <a:p>
            <a:pPr>
              <a:lnSpc>
                <a:spcPct val="150000"/>
              </a:lnSpc>
            </a:pPr>
            <a:r>
              <a:rPr lang="sr-Latn-BA" dirty="0" smtClean="0">
                <a:solidFill>
                  <a:srgbClr val="FF0000"/>
                </a:solidFill>
              </a:rPr>
              <a:t>rete </a:t>
            </a:r>
            <a:r>
              <a:rPr lang="sr-Latn-BA" dirty="0" smtClean="0"/>
              <a:t>– mreža</a:t>
            </a:r>
            <a:r>
              <a:rPr lang="it-IT" dirty="0" smtClean="0"/>
              <a:t>                      </a:t>
            </a:r>
            <a:r>
              <a:rPr lang="sr-Latn-BA" dirty="0" smtClean="0">
                <a:solidFill>
                  <a:srgbClr val="FF0000"/>
                </a:solidFill>
              </a:rPr>
              <a:t>notizia</a:t>
            </a:r>
            <a:r>
              <a:rPr lang="sr-Latn-BA" dirty="0" smtClean="0"/>
              <a:t> – vijest                                       </a:t>
            </a:r>
            <a:r>
              <a:rPr lang="sr-Latn-BA" dirty="0">
                <a:solidFill>
                  <a:srgbClr val="FF0000"/>
                </a:solidFill>
              </a:rPr>
              <a:t>statale</a:t>
            </a:r>
            <a:r>
              <a:rPr lang="sr-Latn-BA" dirty="0"/>
              <a:t> – državni </a:t>
            </a:r>
            <a:r>
              <a:rPr lang="sr-Latn-BA" dirty="0" smtClean="0"/>
              <a:t>		</a:t>
            </a:r>
            <a:r>
              <a:rPr lang="sr-Latn-BA" dirty="0"/>
              <a:t> </a:t>
            </a:r>
            <a:r>
              <a:rPr lang="sr-Latn-BA" dirty="0" smtClean="0"/>
              <a:t>      </a:t>
            </a:r>
            <a:r>
              <a:rPr lang="it-IT" dirty="0" smtClean="0">
                <a:solidFill>
                  <a:srgbClr val="FF0000"/>
                </a:solidFill>
              </a:rPr>
              <a:t>medio</a:t>
            </a:r>
            <a:r>
              <a:rPr lang="it-IT" dirty="0" smtClean="0"/>
              <a:t> – srednji </a:t>
            </a:r>
            <a:endParaRPr lang="sr-Latn-BA" dirty="0" smtClean="0"/>
          </a:p>
          <a:p>
            <a:pPr>
              <a:lnSpc>
                <a:spcPct val="150000"/>
              </a:lnSpc>
            </a:pPr>
            <a:r>
              <a:rPr lang="sr-Latn-BA" dirty="0" smtClean="0">
                <a:solidFill>
                  <a:srgbClr val="FF0000"/>
                </a:solidFill>
              </a:rPr>
              <a:t>privato</a:t>
            </a:r>
            <a:r>
              <a:rPr lang="sr-Latn-BA" dirty="0" smtClean="0"/>
              <a:t> </a:t>
            </a:r>
            <a:r>
              <a:rPr lang="sr-Latn-BA" dirty="0"/>
              <a:t>– </a:t>
            </a:r>
            <a:r>
              <a:rPr lang="sr-Latn-BA" dirty="0" smtClean="0"/>
              <a:t>privatan                </a:t>
            </a:r>
            <a:r>
              <a:rPr lang="sr-Latn-BA" dirty="0" smtClean="0">
                <a:solidFill>
                  <a:srgbClr val="FF0000"/>
                </a:solidFill>
              </a:rPr>
              <a:t>dimensione</a:t>
            </a:r>
            <a:r>
              <a:rPr lang="sr-Latn-BA" dirty="0" smtClean="0"/>
              <a:t> – dimenzija </a:t>
            </a:r>
            <a:endParaRPr lang="sr-Latn-BA" dirty="0"/>
          </a:p>
          <a:p>
            <a:pPr>
              <a:lnSpc>
                <a:spcPct val="150000"/>
              </a:lnSpc>
            </a:pPr>
            <a:r>
              <a:rPr lang="sr-Latn-BA" dirty="0">
                <a:solidFill>
                  <a:srgbClr val="FF0000"/>
                </a:solidFill>
              </a:rPr>
              <a:t>seguito</a:t>
            </a:r>
            <a:r>
              <a:rPr lang="sr-Latn-BA" dirty="0"/>
              <a:t> – praćen </a:t>
            </a:r>
            <a:r>
              <a:rPr lang="it-IT" dirty="0"/>
              <a:t>                </a:t>
            </a:r>
            <a:r>
              <a:rPr lang="sr-Latn-BA" dirty="0" smtClean="0">
                <a:solidFill>
                  <a:srgbClr val="FF0000"/>
                </a:solidFill>
              </a:rPr>
              <a:t>tematica</a:t>
            </a:r>
            <a:r>
              <a:rPr lang="sr-Latn-BA" dirty="0" smtClean="0"/>
              <a:t> – tema </a:t>
            </a:r>
          </a:p>
          <a:p>
            <a:pPr>
              <a:lnSpc>
                <a:spcPct val="150000"/>
              </a:lnSpc>
            </a:pPr>
            <a:r>
              <a:rPr lang="sr-Latn-BA" dirty="0" smtClean="0">
                <a:solidFill>
                  <a:srgbClr val="FF0000"/>
                </a:solidFill>
              </a:rPr>
              <a:t>digitale</a:t>
            </a:r>
            <a:r>
              <a:rPr lang="sr-Latn-BA" dirty="0" smtClean="0"/>
              <a:t> </a:t>
            </a:r>
            <a:r>
              <a:rPr lang="sr-Latn-BA" dirty="0"/>
              <a:t>– digitalan </a:t>
            </a:r>
            <a:r>
              <a:rPr lang="it-IT" dirty="0"/>
              <a:t>        </a:t>
            </a:r>
            <a:r>
              <a:rPr lang="sr-Latn-BA" dirty="0" smtClean="0"/>
              <a:t>      </a:t>
            </a:r>
            <a:r>
              <a:rPr lang="sr-Latn-BA" dirty="0" smtClean="0">
                <a:solidFill>
                  <a:srgbClr val="FF0000"/>
                </a:solidFill>
              </a:rPr>
              <a:t>legato/a a</a:t>
            </a:r>
            <a:r>
              <a:rPr lang="sr-Latn-BA" dirty="0" smtClean="0"/>
              <a:t> – u vezi sa </a:t>
            </a:r>
            <a:r>
              <a:rPr lang="it-IT" dirty="0" smtClean="0"/>
              <a:t>      </a:t>
            </a:r>
            <a:endParaRPr lang="sr-Latn-BA" dirty="0"/>
          </a:p>
          <a:p>
            <a:pPr>
              <a:lnSpc>
                <a:spcPct val="150000"/>
              </a:lnSpc>
            </a:pPr>
            <a:r>
              <a:rPr lang="sr-Latn-BA" dirty="0">
                <a:solidFill>
                  <a:srgbClr val="FF0000"/>
                </a:solidFill>
              </a:rPr>
              <a:t>terrestre</a:t>
            </a:r>
            <a:r>
              <a:rPr lang="sr-Latn-BA" dirty="0"/>
              <a:t> – zemaljski </a:t>
            </a:r>
          </a:p>
          <a:p>
            <a:pPr>
              <a:lnSpc>
                <a:spcPct val="150000"/>
              </a:lnSpc>
            </a:pPr>
            <a:r>
              <a:rPr lang="sr-Latn-BA" dirty="0">
                <a:solidFill>
                  <a:srgbClr val="FF0000"/>
                </a:solidFill>
              </a:rPr>
              <a:t>decoder</a:t>
            </a:r>
            <a:r>
              <a:rPr lang="sr-Latn-BA" dirty="0"/>
              <a:t> – dekoder </a:t>
            </a:r>
          </a:p>
          <a:p>
            <a:pPr>
              <a:lnSpc>
                <a:spcPct val="150000"/>
              </a:lnSpc>
            </a:pPr>
            <a:r>
              <a:rPr lang="sr-Latn-BA" dirty="0">
                <a:solidFill>
                  <a:srgbClr val="FF0000"/>
                </a:solidFill>
              </a:rPr>
              <a:t>satellitare</a:t>
            </a:r>
            <a:r>
              <a:rPr lang="sr-Latn-BA" dirty="0"/>
              <a:t> – satelitski </a:t>
            </a:r>
          </a:p>
          <a:p>
            <a:pPr>
              <a:lnSpc>
                <a:spcPct val="150000"/>
              </a:lnSpc>
            </a:pPr>
            <a:r>
              <a:rPr lang="it-IT" dirty="0">
                <a:solidFill>
                  <a:srgbClr val="FF0000"/>
                </a:solidFill>
              </a:rPr>
              <a:t>d</a:t>
            </a:r>
            <a:r>
              <a:rPr lang="sr-Latn-BA" dirty="0">
                <a:solidFill>
                  <a:srgbClr val="FF0000"/>
                </a:solidFill>
              </a:rPr>
              <a:t>ecina </a:t>
            </a:r>
            <a:r>
              <a:rPr lang="sr-Latn-BA" dirty="0"/>
              <a:t>– desetak </a:t>
            </a:r>
          </a:p>
          <a:p>
            <a:pPr>
              <a:lnSpc>
                <a:spcPct val="150000"/>
              </a:lnSpc>
            </a:pP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sr-Latn-BA" dirty="0">
                <a:solidFill>
                  <a:srgbClr val="FF0000"/>
                </a:solidFill>
              </a:rPr>
              <a:t>ttualit</a:t>
            </a:r>
            <a:r>
              <a:rPr lang="it-IT" dirty="0">
                <a:solidFill>
                  <a:srgbClr val="FF0000"/>
                </a:solidFill>
              </a:rPr>
              <a:t>à </a:t>
            </a:r>
            <a:r>
              <a:rPr lang="it-IT" dirty="0"/>
              <a:t>– aktuelnost</a:t>
            </a:r>
          </a:p>
          <a:p>
            <a:pPr>
              <a:lnSpc>
                <a:spcPct val="150000"/>
              </a:lnSpc>
            </a:pPr>
            <a:r>
              <a:rPr lang="it-IT" dirty="0">
                <a:solidFill>
                  <a:srgbClr val="FF0000"/>
                </a:solidFill>
              </a:rPr>
              <a:t>qualsiasi</a:t>
            </a:r>
            <a:r>
              <a:rPr lang="it-IT" dirty="0"/>
              <a:t> – bilo koji </a:t>
            </a:r>
          </a:p>
          <a:p>
            <a:pPr>
              <a:lnSpc>
                <a:spcPct val="150000"/>
              </a:lnSpc>
            </a:pPr>
            <a:r>
              <a:rPr lang="sr-Latn-BA" dirty="0" smtClean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724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" y="1799650"/>
            <a:ext cx="2247900" cy="28956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8" r="29493"/>
          <a:stretch/>
        </p:blipFill>
        <p:spPr>
          <a:xfrm>
            <a:off x="4087595" y="485277"/>
            <a:ext cx="1097280" cy="2697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180" y="1651060"/>
            <a:ext cx="2794000" cy="3721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16861" r="5197" b="14817"/>
          <a:stretch/>
        </p:blipFill>
        <p:spPr>
          <a:xfrm>
            <a:off x="4744719" y="4145279"/>
            <a:ext cx="2926081" cy="1686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660302" y="4788504"/>
            <a:ext cx="245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/>
              <a:t>r</a:t>
            </a:r>
            <a:r>
              <a:rPr lang="sr-Latn-BA" sz="2000" b="1" dirty="0" smtClean="0"/>
              <a:t>ivista televisiva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1785" y="3183510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/>
              <a:t>telecomando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14530" y="5431730"/>
            <a:ext cx="2660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/>
              <a:t>a</a:t>
            </a:r>
            <a:r>
              <a:rPr lang="sr-Latn-BA" sz="2000" b="1" dirty="0" smtClean="0"/>
              <a:t>ntenna parabolica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3068" y="5772270"/>
            <a:ext cx="3269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/>
              <a:t>televisore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9" t="22435" r="10256" b="22946"/>
          <a:stretch/>
        </p:blipFill>
        <p:spPr>
          <a:xfrm>
            <a:off x="6045200" y="1097280"/>
            <a:ext cx="2153920" cy="147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011110" y="2498732"/>
            <a:ext cx="221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b="1" dirty="0"/>
              <a:t>c</a:t>
            </a:r>
            <a:r>
              <a:rPr lang="sr-Latn-BA" b="1" dirty="0" smtClean="0"/>
              <a:t>anale</a:t>
            </a:r>
            <a:r>
              <a:rPr lang="sr-Latn-B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COMPITO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BA" dirty="0" smtClean="0">
                <a:solidFill>
                  <a:srgbClr val="FF0000"/>
                </a:solidFill>
              </a:rPr>
              <a:t>Completate le frasi con le parole date. </a:t>
            </a:r>
          </a:p>
          <a:p>
            <a:pPr marL="0" indent="0">
              <a:buNone/>
            </a:pPr>
            <a:r>
              <a:rPr lang="sr-Latn-BA" dirty="0"/>
              <a:t> </a:t>
            </a:r>
            <a:r>
              <a:rPr lang="sr-Latn-BA" sz="2800" dirty="0" smtClean="0"/>
              <a:t>Ho visto la prima ..................... della nuova fiction della Rai?</a:t>
            </a:r>
            <a:endParaRPr lang="sr-Latn-BA" sz="2800" dirty="0"/>
          </a:p>
          <a:p>
            <a:pPr marL="0" indent="0">
              <a:buNone/>
            </a:pPr>
            <a:r>
              <a:rPr lang="sr-Latn-BA" sz="2800" dirty="0"/>
              <a:t> </a:t>
            </a:r>
            <a:r>
              <a:rPr lang="sr-Latn-BA" sz="2800" dirty="0" smtClean="0"/>
              <a:t>Per ricevere programmi satellitari ci serve un’ ...........................</a:t>
            </a:r>
          </a:p>
          <a:p>
            <a:pPr marL="0" indent="0">
              <a:buNone/>
            </a:pPr>
            <a:r>
              <a:rPr lang="sr-Latn-BA" sz="2800" dirty="0" smtClean="0"/>
              <a:t> Per cambiare canale abbiamo bisogno del ................................</a:t>
            </a:r>
          </a:p>
          <a:p>
            <a:pPr marL="0" indent="0">
              <a:buNone/>
            </a:pPr>
            <a:r>
              <a:rPr lang="sr-Latn-BA" sz="2800" dirty="0"/>
              <a:t> </a:t>
            </a:r>
            <a:r>
              <a:rPr lang="sr-Latn-BA" sz="2800" dirty="0" smtClean="0"/>
              <a:t>Mio padre ha comprato un ........................... </a:t>
            </a:r>
            <a:r>
              <a:rPr lang="sr-Latn-BA" sz="2800" dirty="0"/>
              <a:t>d</a:t>
            </a:r>
            <a:r>
              <a:rPr lang="sr-Latn-BA" sz="2800" dirty="0" smtClean="0"/>
              <a:t>a 50 pollici! </a:t>
            </a:r>
          </a:p>
          <a:p>
            <a:pPr marL="0" indent="0">
              <a:buNone/>
            </a:pPr>
            <a:r>
              <a:rPr lang="sr-Latn-BA" sz="2800" dirty="0"/>
              <a:t> </a:t>
            </a:r>
            <a:r>
              <a:rPr lang="sr-Latn-BA" sz="2800" dirty="0" smtClean="0"/>
              <a:t>Ma su quale ........................... Danno la Formula 1? 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4080" y="5750086"/>
            <a:ext cx="2316480" cy="447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tx1"/>
                </a:solidFill>
              </a:rPr>
              <a:t>c</a:t>
            </a:r>
            <a:r>
              <a:rPr lang="sr-Latn-BA" dirty="0" smtClean="0">
                <a:solidFill>
                  <a:schemeClr val="tx1"/>
                </a:solidFill>
              </a:rPr>
              <a:t>anale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97280" y="4988560"/>
            <a:ext cx="2316480" cy="447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>
                <a:solidFill>
                  <a:schemeClr val="tx1"/>
                </a:solidFill>
              </a:rPr>
              <a:t>televisore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18000" y="4988245"/>
            <a:ext cx="2316480" cy="447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>
                <a:solidFill>
                  <a:schemeClr val="tx1"/>
                </a:solidFill>
              </a:rPr>
              <a:t>puntata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2400" y="4988245"/>
            <a:ext cx="2316480" cy="447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tx1"/>
                </a:solidFill>
              </a:rPr>
              <a:t>a</a:t>
            </a:r>
            <a:r>
              <a:rPr lang="sr-Latn-BA" dirty="0" smtClean="0">
                <a:solidFill>
                  <a:schemeClr val="tx1"/>
                </a:solidFill>
              </a:rPr>
              <a:t>ntenna parabolica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02960" y="5750086"/>
            <a:ext cx="2316480" cy="447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>
                <a:solidFill>
                  <a:schemeClr val="tx1"/>
                </a:solidFill>
              </a:rPr>
              <a:t>telecomando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388</TotalTime>
  <Words>135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COMPITO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35</cp:revision>
  <dcterms:created xsi:type="dcterms:W3CDTF">2020-04-02T22:06:08Z</dcterms:created>
  <dcterms:modified xsi:type="dcterms:W3CDTF">2020-12-15T09:35:41Z</dcterms:modified>
</cp:coreProperties>
</file>