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516A5C26-0026-4F42-BD20-6206B047B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xmlns="" id="{C3A041C3-3888-4668-A684-85255171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xmlns="" id="{403AE88D-5A62-40B2-B09E-31D5C346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xmlns="" id="{74D6E774-739B-4E41-ADEF-6F6FB6AE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xmlns="" id="{389D7701-26B2-480C-B40F-4328DE9D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7250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E50C97E6-E517-465F-9E49-8002ACA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xmlns="" id="{1692FCE3-2BC9-4B36-A911-B7010507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xmlns="" id="{3F1C5C9A-73C4-489C-AC07-31B56C0E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xmlns="" id="{4BAEDF8F-A930-4FF1-A0C9-F4AAE339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xmlns="" id="{1BA5E414-96B9-4C8B-8971-A54BEC3E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0095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:a16="http://schemas.microsoft.com/office/drawing/2014/main" xmlns="" id="{B680F595-67B3-46FF-A7E5-06B37D8A2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:a16="http://schemas.microsoft.com/office/drawing/2014/main" xmlns="" id="{DA83D59E-8E44-483D-B6CE-AF873C5A7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xmlns="" id="{27CF8839-6EEE-4A30-9C00-E90AC229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xmlns="" id="{1FDA7A08-C44B-4EDF-AC25-1DDA28C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xmlns="" id="{2837E063-D252-46A9-A536-41921DBD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1631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8AF0C6DD-BA33-4B89-B3F3-CAD494D5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xmlns="" id="{7AF097A2-A152-4F47-BB0F-FEF96D5DC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xmlns="" id="{02C324AC-7469-4BB4-A994-239D45B6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xmlns="" id="{BB744251-883C-4E04-8AA4-E19AD1C2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xmlns="" id="{76699DBB-120E-44C2-80AE-7443EAB5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394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D41ABFF3-AFA5-4FA6-B421-6F73EA27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xmlns="" id="{D5EE0951-4C11-40E1-A6BB-1DED72396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xmlns="" id="{A1636ADB-7D30-4944-89E1-98FDD75D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xmlns="" id="{9DC9AB53-F692-417F-A5F1-AC7663D5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xmlns="" id="{B7D8D725-2210-4D09-B61A-FE8DDF3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4908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C84913BC-8BC3-46DA-8C4E-F206FB1E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xmlns="" id="{BA75C932-2F76-4FD5-A23A-6AF103D75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xmlns="" id="{FCD78FC6-4DCB-4FA5-A31C-27E94A219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xmlns="" id="{40C38D78-EC5F-4F01-ACC6-5690FD33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xmlns="" id="{A05B2E85-EAAA-4DEC-B98B-BFDD585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xmlns="" id="{2DB44752-9974-49FF-9BA3-C0472E6D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4717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134E7F58-F850-4BCD-BA20-6F4276C1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xmlns="" id="{09CDD15D-486D-45C8-929B-D81940B3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xmlns="" id="{3F511410-5724-4888-9895-F7576D96A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:a16="http://schemas.microsoft.com/office/drawing/2014/main" xmlns="" id="{90065D7A-249C-4678-A764-4E7C62CF7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:a16="http://schemas.microsoft.com/office/drawing/2014/main" xmlns="" id="{3D57F1C2-1A78-420D-83EE-31AE73F94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:a16="http://schemas.microsoft.com/office/drawing/2014/main" xmlns="" id="{060DF344-55D9-4117-8F17-1CC99B2EC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:a16="http://schemas.microsoft.com/office/drawing/2014/main" xmlns="" id="{72929969-508D-4FC3-8831-EA63221D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:a16="http://schemas.microsoft.com/office/drawing/2014/main" xmlns="" id="{E3345CCE-CBF5-42C9-BD01-4E3C3DFC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0646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AC4440DB-5B38-4356-B08C-11E5D052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:a16="http://schemas.microsoft.com/office/drawing/2014/main" xmlns="" id="{7266DBE8-6CA7-455A-BBEE-DE2836FD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:a16="http://schemas.microsoft.com/office/drawing/2014/main" xmlns="" id="{F9DAF845-CF66-4B49-ABDC-54784867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:a16="http://schemas.microsoft.com/office/drawing/2014/main" xmlns="" id="{61C3DD50-81B1-4AE4-A490-7B459889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8871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:a16="http://schemas.microsoft.com/office/drawing/2014/main" xmlns="" id="{19600853-C629-4E37-913D-AE666E81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:a16="http://schemas.microsoft.com/office/drawing/2014/main" xmlns="" id="{8F51836C-ABD3-4C82-A0DC-D7EC7719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:a16="http://schemas.microsoft.com/office/drawing/2014/main" xmlns="" id="{48118A80-525D-4278-AF90-23361991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030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467F786E-2AB8-408B-BACE-06B188C8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xmlns="" id="{3E2098C9-167D-4F63-A782-6D81F9BA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xmlns="" id="{E07220E3-0BA6-4706-AB82-5349B7531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xmlns="" id="{403ADFC6-6E38-4C39-92A5-DEA31300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xmlns="" id="{0F385C8C-3946-49E8-9380-D28DB876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xmlns="" id="{202E2519-B16A-4E29-8C50-15B3E7E8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9763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715766C7-728F-4213-AD5E-7623658A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:a16="http://schemas.microsoft.com/office/drawing/2014/main" xmlns="" id="{8CF7541A-7EC0-4D15-8D7C-3E99181AA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:a16="http://schemas.microsoft.com/office/drawing/2014/main" xmlns="" id="{0618AC7C-6F73-444E-A1C9-05F50ED69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:a16="http://schemas.microsoft.com/office/drawing/2014/main" xmlns="" id="{0A4FEEA7-9C05-49EE-B12B-2455787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:a16="http://schemas.microsoft.com/office/drawing/2014/main" xmlns="" id="{AA0858B8-1409-4587-B73A-28AC2986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:a16="http://schemas.microsoft.com/office/drawing/2014/main" xmlns="" id="{9921D877-141F-4033-A157-54E9175F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36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:a16="http://schemas.microsoft.com/office/drawing/2014/main" xmlns="" id="{B179B811-E1BC-4A05-A162-4CA35D58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:a16="http://schemas.microsoft.com/office/drawing/2014/main" xmlns="" id="{1C6ABC4F-0AB5-4B0F-B379-BAC87BBEF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:a16="http://schemas.microsoft.com/office/drawing/2014/main" xmlns="" id="{2404EC77-3C7A-4005-98CF-0893A141B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0A28-4D32-453F-8880-F1E487A88B38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:a16="http://schemas.microsoft.com/office/drawing/2014/main" xmlns="" id="{3EBD80BA-2DB0-4476-93AD-DAFA4253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:a16="http://schemas.microsoft.com/office/drawing/2014/main" xmlns="" id="{221E2DF5-9538-4A54-B495-A30F9FEB0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8757-456D-4ECC-A9DE-342B530D05E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489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58FE4EFF-9768-4188-B894-21EAB796D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0"/>
            <a:ext cx="9144000" cy="1352550"/>
          </a:xfrm>
        </p:spPr>
        <p:txBody>
          <a:bodyPr>
            <a:normAutofit/>
          </a:bodyPr>
          <a:lstStyle/>
          <a:p>
            <a:endParaRPr lang="sr-Cyrl-RS" sz="4000" b="1" dirty="0"/>
          </a:p>
        </p:txBody>
      </p:sp>
      <p:sp>
        <p:nvSpPr>
          <p:cNvPr id="3" name="Поднаслов 2">
            <a:extLst>
              <a:ext uri="{FF2B5EF4-FFF2-40B4-BE49-F238E27FC236}">
                <a16:creationId xmlns:a16="http://schemas.microsoft.com/office/drawing/2014/main" xmlns="" id="{E84DAFC7-0564-4AC4-9BCC-3937EE70A5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5" name="Слика 4">
            <a:extLst>
              <a:ext uri="{FF2B5EF4-FFF2-40B4-BE49-F238E27FC236}">
                <a16:creationId xmlns:a16="http://schemas.microsoft.com/office/drawing/2014/main" xmlns="" id="{11F8F00B-8423-4501-8E97-645C4252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-54868"/>
            <a:ext cx="12192000" cy="6857999"/>
          </a:xfrm>
          <a:prstGeom prst="rect">
            <a:avLst/>
          </a:prstGeom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xmlns="" id="{36880D96-E472-40F9-884B-FF74F088DC83}"/>
              </a:ext>
            </a:extLst>
          </p:cNvPr>
          <p:cNvSpPr txBox="1"/>
          <p:nvPr/>
        </p:nvSpPr>
        <p:spPr>
          <a:xfrm>
            <a:off x="2394447" y="276046"/>
            <a:ext cx="7761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 ВЈЕРОНАУКА</a:t>
            </a:r>
          </a:p>
          <a:p>
            <a:pPr algn="ctr"/>
            <a:r>
              <a:rPr lang="sr-Cyrl-R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</a:t>
            </a:r>
            <a:r>
              <a:rPr lang="sr-Cyrl-R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</a:t>
            </a:r>
            <a:endParaRPr lang="sr-Cyrl-R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xmlns="" id="{CF590B25-0D72-46EB-9359-DC6AF4D4F946}"/>
              </a:ext>
            </a:extLst>
          </p:cNvPr>
          <p:cNvSpPr txBox="1"/>
          <p:nvPr/>
        </p:nvSpPr>
        <p:spPr>
          <a:xfrm>
            <a:off x="2151885" y="4445089"/>
            <a:ext cx="433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 ЧЛАН СИМВОЛА ВЈЕРЕ</a:t>
            </a:r>
          </a:p>
        </p:txBody>
      </p:sp>
    </p:spTree>
    <p:extLst>
      <p:ext uri="{BB962C8B-B14F-4D97-AF65-F5344CB8AC3E}">
        <p14:creationId xmlns:p14="http://schemas.microsoft.com/office/powerpoint/2010/main" val="241380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FD3364D2-89E0-4CC5-BAE4-260BB2EC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endParaRPr lang="sr-Cyrl-RS"/>
          </a:p>
        </p:txBody>
      </p:sp>
      <p:pic>
        <p:nvPicPr>
          <p:cNvPr id="14" name="Чувар места за садржај 13">
            <a:extLst>
              <a:ext uri="{FF2B5EF4-FFF2-40B4-BE49-F238E27FC236}">
                <a16:creationId xmlns:a16="http://schemas.microsoft.com/office/drawing/2014/main" xmlns="" id="{06B49D6E-FAC8-4992-BFE0-F4C2568AF3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6858000"/>
          </a:xfrm>
        </p:spPr>
      </p:pic>
      <p:sp>
        <p:nvSpPr>
          <p:cNvPr id="18" name="Чувар места за садржај 17">
            <a:extLst>
              <a:ext uri="{FF2B5EF4-FFF2-40B4-BE49-F238E27FC236}">
                <a16:creationId xmlns:a16="http://schemas.microsoft.com/office/drawing/2014/main" xmlns="" id="{04B36E91-FA72-4079-AD1D-9C982D574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вјера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формулисана на саборима у Никеји и Цариграду као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Никео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-цариградски символ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вјере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има 12 чланова.</a:t>
            </a: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Први нам открива Бога Оца, као Творца Неба и Земље и свега видљивог и невидљивог.</a:t>
            </a: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 нас упознаје са Његовим Сином, Јединородним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Господом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Исусом Христом.</a:t>
            </a:r>
          </a:p>
          <a:p>
            <a:pPr marL="0" indent="0">
              <a:buNone/>
            </a:pPr>
            <a:endParaRPr lang="sr-Cyrl-RS" sz="2400" dirty="0"/>
          </a:p>
        </p:txBody>
      </p:sp>
    </p:spTree>
    <p:extLst>
      <p:ext uri="{BB962C8B-B14F-4D97-AF65-F5344CB8AC3E}">
        <p14:creationId xmlns:p14="http://schemas.microsoft.com/office/powerpoint/2010/main" val="392959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6B41953D-D358-46A9-AF50-C7366251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" y="0"/>
            <a:ext cx="12183122" cy="138491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„Који је ради нас људи и ради нашега спасења сишао с небеса, и оваплотио се од Духа 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Светог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Марије Дјеве и постао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човјек.“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3600" dirty="0"/>
          </a:p>
        </p:txBody>
      </p:sp>
      <p:pic>
        <p:nvPicPr>
          <p:cNvPr id="6" name="Чувар места за садржај 5">
            <a:extLst>
              <a:ext uri="{FF2B5EF4-FFF2-40B4-BE49-F238E27FC236}">
                <a16:creationId xmlns:a16="http://schemas.microsoft.com/office/drawing/2014/main" xmlns="" id="{42C7780F-CB8C-49FD-83FE-47DD2D6B35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37" y="1384918"/>
            <a:ext cx="4546863" cy="5473082"/>
          </a:xfrm>
        </p:spPr>
      </p:pic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xmlns="" id="{466D44CA-AF8C-49D4-AF69-05D6F20B1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77" y="1384918"/>
            <a:ext cx="7645138" cy="54819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Ријеч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Јеванђеље значи радосна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вијест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Она нам јавља да је Бог Син постао 	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човјек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свако ко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вјерује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Њега постаје 	дијете Божје. </a:t>
            </a: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Христос се родио само од мајке, 	Пречисте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Дјеве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Марије, чудом Божјим.</a:t>
            </a: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Његово рођење је најважнији догађај 	у историји </a:t>
            </a:r>
            <a:r>
              <a:rPr lang="sr-Cyrl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свијета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 Христа све постаје ново.</a:t>
            </a: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346EF1C7-892D-4CC2-8E19-30EEBFE2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03" y="365125"/>
            <a:ext cx="4283696" cy="1325563"/>
          </a:xfrm>
        </p:spPr>
        <p:txBody>
          <a:bodyPr/>
          <a:lstStyle/>
          <a:p>
            <a:endParaRPr lang="sr-Cyrl-RS" dirty="0"/>
          </a:p>
        </p:txBody>
      </p:sp>
      <p:sp>
        <p:nvSpPr>
          <p:cNvPr id="10" name="Чувар места за садржај 9">
            <a:extLst>
              <a:ext uri="{FF2B5EF4-FFF2-40B4-BE49-F238E27FC236}">
                <a16:creationId xmlns:a16="http://schemas.microsoft.com/office/drawing/2014/main" xmlns="" id="{26399E75-02E5-4865-A4DA-81B95AF27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6992724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првог Адама и његовог 	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гријеха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смрт је ушла у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свијет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 због Господа Исуса Христа, 	Који се назива Нови Адам, 	смрт је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побијеђена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људима је 	дарован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вјечни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живот. </a:t>
            </a:r>
          </a:p>
          <a:p>
            <a:pPr marL="0" indent="0">
              <a:buNone/>
            </a:pP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Христу је обновљена 	заједница људи са Богом.</a:t>
            </a:r>
          </a:p>
          <a:p>
            <a:pPr marL="0" indent="0" algn="just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лика 11">
            <a:extLst>
              <a:ext uri="{FF2B5EF4-FFF2-40B4-BE49-F238E27FC236}">
                <a16:creationId xmlns:a16="http://schemas.microsoft.com/office/drawing/2014/main" xmlns="" id="{AC5AF880-89CF-4238-8F66-DD4C896D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24" y="0"/>
            <a:ext cx="5199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6443FE54-30AE-4123-9D9A-56D9BAD8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44126" cy="1325563"/>
          </a:xfrm>
        </p:spPr>
        <p:txBody>
          <a:bodyPr/>
          <a:lstStyle/>
          <a:p>
            <a:endParaRPr lang="sr-Cyrl-RS" dirty="0"/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xmlns="" id="{4B5B7DF2-5EB2-4760-8F79-0D9B1255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543" y="0"/>
            <a:ext cx="5471474" cy="6858000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</p:txBody>
      </p:sp>
      <p:pic>
        <p:nvPicPr>
          <p:cNvPr id="14" name="Чувар места за садржај 13">
            <a:extLst>
              <a:ext uri="{FF2B5EF4-FFF2-40B4-BE49-F238E27FC236}">
                <a16:creationId xmlns:a16="http://schemas.microsoft.com/office/drawing/2014/main" xmlns="" id="{4E7032F4-4A60-4FC3-A50F-4CE0CB66C5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" y="1"/>
            <a:ext cx="12192000" cy="6857999"/>
          </a:xfrm>
        </p:spPr>
      </p:pic>
      <p:sp>
        <p:nvSpPr>
          <p:cNvPr id="17" name="Оквир за текст 16">
            <a:extLst>
              <a:ext uri="{FF2B5EF4-FFF2-40B4-BE49-F238E27FC236}">
                <a16:creationId xmlns:a16="http://schemas.microsoft.com/office/drawing/2014/main" xmlns="" id="{F6A5A692-D083-48EE-B807-F95B18920BFB}"/>
              </a:ext>
            </a:extLst>
          </p:cNvPr>
          <p:cNvSpPr txBox="1"/>
          <p:nvPr/>
        </p:nvSpPr>
        <p:spPr>
          <a:xfrm>
            <a:off x="292963" y="567304"/>
            <a:ext cx="4713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Оваплоћење Христово је највећа тајна Цркве.</a:t>
            </a:r>
          </a:p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овој тајни посебну службу има Пресвета Богородица.</a:t>
            </a:r>
          </a:p>
        </p:txBody>
      </p:sp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xmlns="" id="{307DCCB4-967D-4D02-A177-1CB5CB320BE8}"/>
              </a:ext>
            </a:extLst>
          </p:cNvPr>
          <p:cNvSpPr txBox="1"/>
          <p:nvPr/>
        </p:nvSpPr>
        <p:spPr>
          <a:xfrm>
            <a:off x="7803471" y="567303"/>
            <a:ext cx="43885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разлику од Еве, која је Бога одбацила, Пресвета Дјева Марија је прихватила благослов </a:t>
            </a:r>
            <a:r>
              <a:rPr kumimoji="0" lang="sr-Cyrl-R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Божји</a:t>
            </a:r>
            <a:r>
              <a:rPr kumimoji="0" lang="sr-Cyrl-R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37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95518BAB-2B1B-4995-8ED2-CF4FBF04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230" y="0"/>
            <a:ext cx="560476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Као што се уобличио у Пресветој Богородици, Христос жели да се роди у свакоме од нас.</a:t>
            </a:r>
            <a:b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срце треба да постане </a:t>
            </a:r>
            <a:r>
              <a:rPr lang="sr-Cyrl-R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Витлејемска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пећина у којој се Христос родио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Чувар места за садржај 5">
            <a:extLst>
              <a:ext uri="{FF2B5EF4-FFF2-40B4-BE49-F238E27FC236}">
                <a16:creationId xmlns:a16="http://schemas.microsoft.com/office/drawing/2014/main" xmlns="" id="{1280C0BD-02DE-47AF-BD30-90CAA53559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28518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Чувар места за садржај 5">
            <a:extLst>
              <a:ext uri="{FF2B5EF4-FFF2-40B4-BE49-F238E27FC236}">
                <a16:creationId xmlns:a16="http://schemas.microsoft.com/office/drawing/2014/main" xmlns="" id="{ED14FF60-BC04-4160-84D0-CC50B9F17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3043" cy="6897950"/>
          </a:xfrm>
        </p:spPr>
      </p:pic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xmlns="" id="{17F59AE5-2700-43AC-80DA-60C6346A9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410" y="0"/>
            <a:ext cx="589059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Христос се назива </a:t>
            </a:r>
            <a:r>
              <a:rPr lang="sr-Cyrl-R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Логосом 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или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Ријечју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Очевом.</a:t>
            </a:r>
          </a:p>
          <a:p>
            <a:pPr marL="0" indent="0">
              <a:buNone/>
            </a:pP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Ријеч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„плот“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тијело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„Оваплотити се“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      примити на себе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тијело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Оваплоћење означава истину да је Бог Син постао </a:t>
            </a:r>
            <a:r>
              <a:rPr lang="sr-Cyrl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човјек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квир за текст 6">
            <a:extLst>
              <a:ext uri="{FF2B5EF4-FFF2-40B4-BE49-F238E27FC236}">
                <a16:creationId xmlns:a16="http://schemas.microsoft.com/office/drawing/2014/main" xmlns="" id="{D8E408AF-6E0A-4AB8-93C4-D41B489EF475}"/>
              </a:ext>
            </a:extLst>
          </p:cNvPr>
          <p:cNvSpPr txBox="1"/>
          <p:nvPr/>
        </p:nvSpPr>
        <p:spPr>
          <a:xfrm>
            <a:off x="145003" y="-29853"/>
            <a:ext cx="4196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</a:t>
            </a:r>
            <a:r>
              <a:rPr lang="sr-Cyrl-R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Cyrl-R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вир за текст 8">
            <a:extLst>
              <a:ext uri="{FF2B5EF4-FFF2-40B4-BE49-F238E27FC236}">
                <a16:creationId xmlns:a16="http://schemas.microsoft.com/office/drawing/2014/main" xmlns="" id="{FD92D359-7E34-4F98-B865-A47CB3C9DE46}"/>
              </a:ext>
            </a:extLst>
          </p:cNvPr>
          <p:cNvSpPr txBox="1"/>
          <p:nvPr/>
        </p:nvSpPr>
        <p:spPr>
          <a:xfrm>
            <a:off x="2530135" y="3966942"/>
            <a:ext cx="3622089" cy="2431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ЛОГОС</a:t>
            </a:r>
          </a:p>
          <a:p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ПЛОТ</a:t>
            </a:r>
          </a:p>
          <a:p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ОВАПЛОТИТИ СЕ</a:t>
            </a:r>
          </a:p>
          <a:p>
            <a:endParaRPr lang="sr-Cyrl-R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6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xmlns="" id="{0D4A838E-326C-4551-AACB-93AC0EF8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702640" cy="1690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задаћа</a:t>
            </a:r>
            <a:r>
              <a:rPr lang="sr-Latn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:a16="http://schemas.microsoft.com/office/drawing/2014/main" xmlns="" id="{FC2D09AA-1F3E-406C-8838-74F676BD5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0689"/>
            <a:ext cx="6702639" cy="516731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Одговори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питања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уџбенику на страни 35!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Допуни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у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радној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свесци на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 22,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одговоре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упиши 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квадрате са одговарајућим бројем!</a:t>
            </a:r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:a16="http://schemas.microsoft.com/office/drawing/2014/main" xmlns="" id="{CF78C813-4253-494E-A6AD-F16D6894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2540" y="0"/>
            <a:ext cx="540946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  <a:p>
            <a:pPr marL="0" indent="0" algn="ctr">
              <a:buNone/>
            </a:pPr>
            <a:endParaRPr lang="sr-Cyrl-RS" dirty="0"/>
          </a:p>
        </p:txBody>
      </p:sp>
      <p:pic>
        <p:nvPicPr>
          <p:cNvPr id="18" name="Слика 17">
            <a:extLst>
              <a:ext uri="{FF2B5EF4-FFF2-40B4-BE49-F238E27FC236}">
                <a16:creationId xmlns:a16="http://schemas.microsoft.com/office/drawing/2014/main" xmlns="" id="{268564F2-4E6F-4108-9B1F-3A73F1F9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40" y="0"/>
            <a:ext cx="548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179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тема</vt:lpstr>
      <vt:lpstr>PowerPoint Presentation</vt:lpstr>
      <vt:lpstr>PowerPoint Presentation</vt:lpstr>
      <vt:lpstr> „Који је ради нас људи и ради нашега спасења сишао с небеса, и оваплотио се од Духа Светог и Марије Дјеве и постао човјек.“ </vt:lpstr>
      <vt:lpstr>PowerPoint Presentation</vt:lpstr>
      <vt:lpstr>PowerPoint Presentation</vt:lpstr>
      <vt:lpstr>  Као што се уобличио у Пресветој Богородици, Христос жели да се роди у свакоме од нас.     Наше срце треба да постане Витлејемска пећина у којој се Христос родио.  </vt:lpstr>
      <vt:lpstr>PowerPoint Presentation</vt:lpstr>
      <vt:lpstr>Домаћа задаћа: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Lazar Tošanović</dc:creator>
  <cp:lastModifiedBy>39. Slavoljub Lukic</cp:lastModifiedBy>
  <cp:revision>49</cp:revision>
  <dcterms:created xsi:type="dcterms:W3CDTF">2020-12-12T18:38:45Z</dcterms:created>
  <dcterms:modified xsi:type="dcterms:W3CDTF">2020-12-23T09:50:22Z</dcterms:modified>
</cp:coreProperties>
</file>