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90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F09EB3-5D26-42DF-8FAB-9659620372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FF432C0-8A56-42FC-A02A-8CA31FE84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7CB63A-DF3D-41CA-809C-C3F25FE44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267A07-0290-40EF-81F0-D66066640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9DA63F-144D-4445-A98D-B0A64D58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549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E8B93-7F03-4405-94AD-2ECDA7BCB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2813249-8AF1-42D8-8BA5-99DE0F2D11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7FC93C-DFB6-4CCC-A9D5-A9E038EE3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B4366F-27A8-42D6-BF52-B433B7554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0C403E-AE57-464A-9D6F-34BD521B9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4441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AB07444-30D3-47B7-AAFE-0CB7ED34CF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383C9D-08D5-4375-AA1F-34E02B684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BE3FF48-F843-410B-B96A-E5FDAB51B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97A95B-FF3D-4647-AF60-840401DE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DCD8D7-F8F0-4D57-B3EC-C6E84DBA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544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AE273D-8A29-4753-8BDB-7EA3B10FC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3A2F54-FD20-4F0D-AFEF-CBD0CA7D0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801272-6355-4892-BBA8-6A9F88B3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0D1530-BF96-48A6-B2F6-05081937D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0B16A9-ADAF-4B03-B127-20BBE47E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36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262C1-47F9-46DA-AFDD-9F4A7FE3F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21DD616-0C9F-4797-A111-3CAB38340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26B110D-6756-477F-B46D-FE1BA6002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B007B84-57C6-44AA-B975-DD4CEE19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5929BB-1116-4E69-93D8-2E5E151B8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126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AC18C-8776-4311-AC37-1E1410B96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1BE27-805F-44E2-9C2C-11663BA91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FA1ACC-83B4-4A71-A5FC-F932D3EE2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C80AAA3-6618-4CFE-A2AF-9969B9DED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87FA48-C303-444F-84F6-1CADF8F7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77895F4-1C4D-446E-A2EB-1759E9F7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336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1C7F39E-0185-4BAF-880A-6A2520AFA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D6880E-FBEE-4CE5-9A48-19589119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7062D3F-E906-4AB5-B9EB-47103D5AA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04C6067-3436-46B0-9D53-AEC8A4231F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06C17D9-3A1A-4662-B7D2-119DEBDD2F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9D614EF-9F95-4CB8-BD44-B65B9449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10DF9D-EC1E-4590-B214-B97B3A9E2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563815-CE4D-4F55-BA08-B536C415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95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460E4C-E599-4DA6-9FFE-F52E1AE0D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AE881EB-27DF-4BEE-8AF0-128F5414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F39AE6C-C218-4918-B47A-5F22BFB6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053B1A-B6E2-4A83-9F71-57C0844D8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241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9CFDE68-F7DF-436F-91E4-6A503B935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688415C-B28C-405E-8182-707D2FDAF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709CDE-39F1-4BB5-9BE2-29C04520B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327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6EF2C8-778D-44A7-9B34-549094CE1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482FFF-F8E0-41A1-9DD9-F6E477E6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6F4DFA-E003-461F-8EDF-087F5C25D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9271CC-6962-41EE-9FA7-21851F2B9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410952-E026-470C-81CE-6774A2A98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7369A6-9FEC-428C-9DB1-E055F1F0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478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92F8FE-084F-4739-9F11-74DF6B910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DAE9C61-F451-4914-8E61-17091AE2D3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EF61077-B84A-4073-9B0C-188D912399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7F0664-CB61-4EE1-A31F-4DD499464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F59750-CA7E-4393-A5B5-318BD966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A3050A-7781-48F7-ADB3-767D784A4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237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0C7EEB-9134-4F38-BDA4-65804105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8374BCB-36E7-4445-AE23-3A43F0C1E2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DD927E-543B-4772-B1B2-A98CAC7220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8A3B-0A65-43E6-8429-9514E79A9FB1}" type="datetimeFigureOut">
              <a:rPr lang="en-US" smtClean="0"/>
              <a:pPr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8745684-E1E9-42AF-943A-56D7DDFB6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969F8F-5378-4A9C-B956-0C8DFAA0F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374C-09C7-422B-A958-71B664A4DF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1827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ED1B7-600D-40B6-9020-80C3096A6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9072" y="782236"/>
            <a:ext cx="3292929" cy="1098323"/>
          </a:xfrm>
        </p:spPr>
        <p:txBody>
          <a:bodyPr>
            <a:normAutofit fontScale="90000"/>
          </a:bodyPr>
          <a:lstStyle/>
          <a:p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b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4000" dirty="0">
                <a:latin typeface="Arial" panose="020B0604020202020204" pitchFamily="34" charset="0"/>
                <a:cs typeface="Arial" panose="020B0604020202020204" pitchFamily="34" charset="0"/>
              </a:rPr>
              <a:t>3.разред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9E0507B-01DC-4931-BE53-A1A21FCBB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1057" y="2439148"/>
            <a:ext cx="7913915" cy="1560551"/>
          </a:xfrm>
        </p:spPr>
        <p:txBody>
          <a:bodyPr>
            <a:normAutofit/>
          </a:bodyPr>
          <a:lstStyle/>
          <a:p>
            <a:r>
              <a:rPr lang="sr-Cyrl-RS" sz="4400" b="1" dirty="0">
                <a:latin typeface="Arial" panose="020B0604020202020204" pitchFamily="34" charset="0"/>
                <a:cs typeface="Arial" panose="020B0604020202020204" pitchFamily="34" charset="0"/>
              </a:rPr>
              <a:t>Одређивање непознатог умањеника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3">
            <a:extLst>
              <a:ext uri="{FF2B5EF4-FFF2-40B4-BE49-F238E27FC236}">
                <a16:creationId xmlns:a16="http://schemas.microsoft.com/office/drawing/2014/main" xmlns="" id="{AB828BDD-C0FC-4058-AA9B-DBE0B3A740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44" y="4278086"/>
            <a:ext cx="10588084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4799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04B0C7-6E91-4EDC-9E53-1DDD7D938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RS" sz="3600" b="1" dirty="0">
                <a:latin typeface="Arial" panose="020B0604020202020204" pitchFamily="34" charset="0"/>
                <a:cs typeface="Arial" panose="020B0604020202020204" pitchFamily="34" charset="0"/>
              </a:rPr>
              <a:t>УМАЊЕНИК = РАЗЛИКА + УМАЊИЛАЦ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2B9A37-EC6C-44F3-BA6B-B63D5F2BF0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31787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Cyrl-BA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Израчунај умањеник, а</a:t>
            </a:r>
            <a:r>
              <a:rPr lang="sr-Cyrl-B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 је умањилац 48, а разлика 27.</a:t>
            </a:r>
          </a:p>
          <a:p>
            <a:pPr marL="0" indent="0" algn="ctr">
              <a:buNone/>
            </a:pPr>
            <a:endParaRPr lang="sr-Cyrl-BA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sr-Cyrl-BA" u="sng" dirty="0">
                <a:latin typeface="Arial" panose="020B0604020202020204" pitchFamily="34" charset="0"/>
                <a:cs typeface="Arial" panose="020B0604020202020204" pitchFamily="34" charset="0"/>
              </a:rPr>
              <a:t>Х – 48 = 27</a:t>
            </a:r>
          </a:p>
          <a:p>
            <a:pPr marL="0" indent="0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Х = 27 + 48</a:t>
            </a:r>
          </a:p>
          <a:p>
            <a:pPr marL="0" indent="0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Х = 75</a:t>
            </a:r>
          </a:p>
          <a:p>
            <a:pPr marL="0" indent="0">
              <a:buNone/>
            </a:pPr>
            <a:r>
              <a:rPr lang="sr-Cyrl-BA" dirty="0">
                <a:latin typeface="Arial" panose="020B0604020202020204" pitchFamily="34" charset="0"/>
                <a:cs typeface="Arial" panose="020B0604020202020204" pitchFamily="34" charset="0"/>
              </a:rPr>
              <a:t>      Провјера 75 – 48 = 27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6E08413-37A8-4EA4-B670-00E9523444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10175"/>
          <a:stretch/>
        </p:blipFill>
        <p:spPr>
          <a:xfrm>
            <a:off x="6841671" y="2931319"/>
            <a:ext cx="3990063" cy="294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891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20D93D-81A6-4746-B9E5-EB18AB7C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795000" cy="1009651"/>
          </a:xfrm>
        </p:spPr>
        <p:txBody>
          <a:bodyPr>
            <a:normAutofit fontScale="90000"/>
          </a:bodyPr>
          <a:lstStyle/>
          <a:p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>2. </a:t>
            </a:r>
            <a:r>
              <a:rPr lang="sr-Cyrl-BA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Ако ме умањиш за 34, остаће ти 29. Који сам ја број?</a:t>
            </a:r>
            <a:r>
              <a:rPr lang="sr-Cyrl-B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sr-Cyrl-B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51BE91-5E8F-4E88-A6F4-67A1E1578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9920" y="1969170"/>
            <a:ext cx="3511552" cy="265255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sr-Cyrl-BA" sz="32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3500" u="sng" dirty="0">
                <a:latin typeface="Arial" panose="020B0604020202020204" pitchFamily="34" charset="0"/>
                <a:cs typeface="Arial" panose="020B0604020202020204" pitchFamily="34" charset="0"/>
              </a:rPr>
              <a:t>Х – </a:t>
            </a:r>
            <a:r>
              <a:rPr lang="sr-Cyrl-BA" sz="35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34 </a:t>
            </a:r>
            <a:r>
              <a:rPr lang="sr-Cyrl-BA" sz="3500" u="sng" dirty="0">
                <a:latin typeface="Arial" panose="020B0604020202020204" pitchFamily="34" charset="0"/>
                <a:cs typeface="Arial" panose="020B0604020202020204" pitchFamily="34" charset="0"/>
              </a:rPr>
              <a:t>= 29</a:t>
            </a:r>
          </a:p>
          <a:p>
            <a:pPr marL="0" indent="0">
              <a:buNone/>
            </a:pPr>
            <a:r>
              <a:rPr lang="sr-Cyrl-BA" sz="3500" dirty="0">
                <a:latin typeface="Arial" panose="020B0604020202020204" pitchFamily="34" charset="0"/>
                <a:cs typeface="Arial" panose="020B0604020202020204" pitchFamily="34" charset="0"/>
              </a:rPr>
              <a:t>Х = 29 </a:t>
            </a:r>
            <a:r>
              <a:rPr lang="sr-Cyrl-B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+ 34</a:t>
            </a:r>
            <a:endParaRPr lang="sr-Cyrl-BA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3500" dirty="0">
                <a:latin typeface="Arial" panose="020B0604020202020204" pitchFamily="34" charset="0"/>
                <a:cs typeface="Arial" panose="020B0604020202020204" pitchFamily="34" charset="0"/>
              </a:rPr>
              <a:t>Х = </a:t>
            </a:r>
            <a:r>
              <a:rPr lang="sr-Cyrl-B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endParaRPr lang="sr-Cyrl-BA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r-Cyrl-BA" sz="3500" dirty="0">
                <a:latin typeface="Arial" panose="020B0604020202020204" pitchFamily="34" charset="0"/>
                <a:cs typeface="Arial" panose="020B0604020202020204" pitchFamily="34" charset="0"/>
              </a:rPr>
              <a:t>Пр. </a:t>
            </a:r>
            <a:r>
              <a:rPr lang="sr-Cyrl-BA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63 – 34 </a:t>
            </a:r>
            <a:r>
              <a:rPr lang="sr-Cyrl-BA" sz="3500" dirty="0">
                <a:latin typeface="Arial" panose="020B0604020202020204" pitchFamily="34" charset="0"/>
                <a:cs typeface="Arial" panose="020B0604020202020204" pitchFamily="34" charset="0"/>
              </a:rPr>
              <a:t>= 29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E418906-BE11-4100-AF9E-7C0FB9A56A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250" b="3658"/>
          <a:stretch/>
        </p:blipFill>
        <p:spPr>
          <a:xfrm>
            <a:off x="6324600" y="3200967"/>
            <a:ext cx="4673600" cy="23772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C5E8E4F-4DF8-4045-9848-BF293A73D2D5}"/>
              </a:ext>
            </a:extLst>
          </p:cNvPr>
          <p:cNvSpPr txBox="1"/>
          <p:nvPr/>
        </p:nvSpPr>
        <p:spPr>
          <a:xfrm>
            <a:off x="1729920" y="4993450"/>
            <a:ext cx="26420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То је број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63.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38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50B63-C271-41BF-8687-183944BFA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87100" cy="1235075"/>
          </a:xfrm>
        </p:spPr>
        <p:txBody>
          <a:bodyPr>
            <a:normAutofit fontScale="90000"/>
          </a:bodyPr>
          <a:lstStyle/>
          <a:p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3.Ако замишљени број умањиш за 18, добићеш број 50.</a:t>
            </a:r>
            <a:b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RS" sz="3600" dirty="0">
                <a:latin typeface="Arial" panose="020B0604020202020204" pitchFamily="34" charset="0"/>
                <a:cs typeface="Arial" panose="020B0604020202020204" pitchFamily="34" charset="0"/>
              </a:rPr>
              <a:t>   Који је број замишљен?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0AB01F-A3FE-4724-9D37-591786630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923" y="2266270"/>
            <a:ext cx="3225800" cy="261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3200" u="sng" dirty="0"/>
              <a:t>Х – 18 = 50</a:t>
            </a:r>
          </a:p>
          <a:p>
            <a:pPr marL="0" indent="0">
              <a:buNone/>
            </a:pPr>
            <a:r>
              <a:rPr lang="sr-Cyrl-RS" sz="3200" dirty="0"/>
              <a:t>Х = 50 + 18</a:t>
            </a:r>
          </a:p>
          <a:p>
            <a:pPr marL="0" indent="0">
              <a:buNone/>
            </a:pPr>
            <a:r>
              <a:rPr lang="sr-Cyrl-RS" sz="3200" dirty="0"/>
              <a:t>Х = 68</a:t>
            </a:r>
          </a:p>
          <a:p>
            <a:pPr marL="0" indent="0">
              <a:buNone/>
            </a:pPr>
            <a:r>
              <a:rPr lang="sr-Cyrl-RS" sz="3200" dirty="0"/>
              <a:t>Пр. 68 – 18 = 50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4490E33-43CC-484A-B791-CFD0CF91062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0676" t="370" r="229" b="67237"/>
          <a:stretch/>
        </p:blipFill>
        <p:spPr>
          <a:xfrm>
            <a:off x="6705599" y="2908588"/>
            <a:ext cx="3702477" cy="2548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DBBA04-1CD6-4E86-9EFB-88126E17DED8}"/>
              </a:ext>
            </a:extLst>
          </p:cNvPr>
          <p:cNvSpPr txBox="1"/>
          <p:nvPr/>
        </p:nvSpPr>
        <p:spPr>
          <a:xfrm>
            <a:off x="1078465" y="5164521"/>
            <a:ext cx="4511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Замишљени број је 68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02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D884C2-105A-4DE0-A1DB-76EC5565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53057" cy="1757589"/>
          </a:xfrm>
        </p:spPr>
        <p:txBody>
          <a:bodyPr>
            <a:no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4. Бака Љиља је испекла крофне. Јован је појео 14 крофни и остало је 35. Колико је крофни бака испекла?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3A3BD3-F461-453C-B45C-BCC8CBE80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500" y="2265066"/>
            <a:ext cx="3537857" cy="24702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200" dirty="0"/>
              <a:t> </a:t>
            </a:r>
            <a:r>
              <a:rPr lang="sr-Cyrl-RS" sz="3200" u="sng" dirty="0"/>
              <a:t>Х – 14 = 35</a:t>
            </a:r>
          </a:p>
          <a:p>
            <a:pPr marL="0" indent="0" algn="ctr">
              <a:buNone/>
            </a:pPr>
            <a:r>
              <a:rPr lang="sr-Cyrl-RS" sz="3200" dirty="0"/>
              <a:t>Х = 35 +14</a:t>
            </a:r>
          </a:p>
          <a:p>
            <a:pPr marL="0" indent="0" algn="ctr">
              <a:buNone/>
            </a:pPr>
            <a:r>
              <a:rPr lang="sr-Cyrl-RS" sz="3200" dirty="0"/>
              <a:t>Х = 49</a:t>
            </a:r>
          </a:p>
          <a:p>
            <a:pPr marL="0" indent="0" algn="ctr">
              <a:buNone/>
            </a:pPr>
            <a:r>
              <a:rPr lang="sr-Cyrl-RS" sz="3200" dirty="0"/>
              <a:t>Пр. 49 – 14 = 35</a:t>
            </a: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930A7C6-E2C2-4E84-9E37-8C9F12DB17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6866"/>
          <a:stretch/>
        </p:blipFill>
        <p:spPr>
          <a:xfrm>
            <a:off x="7834087" y="1600200"/>
            <a:ext cx="2861127" cy="44625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7D6470-AD15-432F-A8D0-56BA4F5CDC22}"/>
              </a:ext>
            </a:extLst>
          </p:cNvPr>
          <p:cNvSpPr txBox="1"/>
          <p:nvPr/>
        </p:nvSpPr>
        <p:spPr>
          <a:xfrm>
            <a:off x="1130950" y="4877639"/>
            <a:ext cx="5348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Бака је испекла </a:t>
            </a:r>
            <a:r>
              <a:rPr lang="sr-Cyrl-R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sr-Cyrl-RS" sz="3200" dirty="0">
                <a:latin typeface="Arial" panose="020B0604020202020204" pitchFamily="34" charset="0"/>
                <a:cs typeface="Arial" panose="020B0604020202020204" pitchFamily="34" charset="0"/>
              </a:rPr>
              <a:t>крофни</a:t>
            </a:r>
            <a:r>
              <a:rPr lang="sr-Cyrl-R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3039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5340B-9ABC-45B3-A09D-8C443E6D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15975"/>
          </a:xfrm>
        </p:spPr>
        <p:txBody>
          <a:bodyPr>
            <a:normAutofit/>
          </a:bodyPr>
          <a:lstStyle/>
          <a:p>
            <a:r>
              <a:rPr lang="sr-Cyrl-RS" sz="3200" b="1" dirty="0">
                <a:latin typeface="Arial" panose="020B0604020202020204" pitchFamily="34" charset="0"/>
                <a:cs typeface="Arial" panose="020B0604020202020204" pitchFamily="34" charset="0"/>
              </a:rPr>
              <a:t>Задаци за самосталан рад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24052F-0C8D-41C4-993E-AAE3FBE24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8901"/>
            <a:ext cx="9575800" cy="2552699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sr-Cyrl-R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Израчунај!    </a:t>
            </a:r>
            <a:r>
              <a:rPr lang="sr-Latn-R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- 27</a:t>
            </a:r>
            <a:r>
              <a:rPr lang="sr-Cyrl-R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40                 Х – </a:t>
            </a:r>
            <a:r>
              <a:rPr lang="sr-Cyrl-R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sr-Latn-R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sr-Cyrl-R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39</a:t>
            </a:r>
          </a:p>
          <a:p>
            <a:pPr marL="342900" indent="-342900">
              <a:buAutoNum type="arabicPeriod"/>
            </a:pP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Ако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 замишљеног броја одузмемо број 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44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добићемо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R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56</a:t>
            </a:r>
            <a:r>
              <a:rPr lang="en-US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Који</a:t>
            </a:r>
            <a:r>
              <a:rPr lang="en-US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смо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број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замислили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sr-Cyrl-B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r>
              <a:rPr lang="sr-Cyrl-RS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r-Cyrl-B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Ако ме умањиш за 34, остаће ти </a:t>
            </a:r>
            <a:r>
              <a:rPr lang="sr-Latn-R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58</a:t>
            </a:r>
            <a:r>
              <a:rPr lang="sr-Cyrl-BA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sr-Cyrl-BA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Који сам ја број?</a:t>
            </a:r>
          </a:p>
          <a:p>
            <a:pPr marL="0" indent="0">
              <a:buNone/>
            </a:pPr>
            <a:r>
              <a:rPr lang="sr-Cyrl-BA" sz="1800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1F22CDC-C0B1-44A9-B4BC-BD6C261472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4089401"/>
            <a:ext cx="10588084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74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189</Words>
  <Application>Microsoft Office PowerPoint</Application>
  <PresentationFormat>Custom</PresentationFormat>
  <Paragraphs>33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МАТЕМАТИКА 3.разред</vt:lpstr>
      <vt:lpstr>УМАЊЕНИК = РАЗЛИКА + УМАЊИЛАЦ</vt:lpstr>
      <vt:lpstr> 2. Ако ме умањиш за 34, остаће ти 29. Који сам ја број? </vt:lpstr>
      <vt:lpstr>3.Ако замишљени број умањиш за 18, добићеш број 50.    Који је број замишљен? </vt:lpstr>
      <vt:lpstr>4. Бака Љиља је испекла крофне. Јован је појео 14 крофни и остало је 35. Колико је крофни бака испекла?</vt:lpstr>
      <vt:lpstr>Задаци за самосталан рад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Mirjana Brkić</dc:creator>
  <cp:lastModifiedBy>Laptop 002</cp:lastModifiedBy>
  <cp:revision>17</cp:revision>
  <dcterms:created xsi:type="dcterms:W3CDTF">2020-11-26T08:41:28Z</dcterms:created>
  <dcterms:modified xsi:type="dcterms:W3CDTF">2020-12-01T08:43:26Z</dcterms:modified>
</cp:coreProperties>
</file>