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1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14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9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57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48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26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2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00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70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9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21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9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11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9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5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8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5F2762B-6C29-4803-808E-B8FE94D4E0F4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4D9C1-DA13-4814-A1E0-A90EBD368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98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15A4-26C0-436E-A166-37332B212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354" y="1447800"/>
            <a:ext cx="10683433" cy="3329581"/>
          </a:xfrm>
        </p:spPr>
        <p:txBody>
          <a:bodyPr/>
          <a:lstStyle/>
          <a:p>
            <a:r>
              <a:rPr lang="sr-Cyrl-RS" sz="6000" dirty="0">
                <a:latin typeface="Verdana" panose="020B0604030504040204" pitchFamily="34" charset="0"/>
                <a:ea typeface="Verdana" panose="020B0604030504040204" pitchFamily="34" charset="0"/>
              </a:rPr>
              <a:t>Растављање полинома на чиниоце</a:t>
            </a:r>
            <a:endParaRPr lang="en-GB" sz="6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6635A-7179-48A8-8D4E-A8E8934FD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682" y="5738079"/>
            <a:ext cx="8825658" cy="861420"/>
          </a:xfrm>
        </p:spPr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Слободанка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ђурић</a:t>
            </a:r>
            <a:r>
              <a:rPr lang="sr-Cyrl-RS">
                <a:latin typeface="Times New Roman" panose="02020603050405020304" pitchFamily="18" charset="0"/>
                <a:cs typeface="Times New Roman" panose="02020603050405020304" pitchFamily="18" charset="0"/>
              </a:rPr>
              <a:t>, децембар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01024-E9BE-469D-9118-08CFCB9F5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74" y="952447"/>
            <a:ext cx="9498022" cy="4012957"/>
          </a:xfrm>
        </p:spPr>
        <p:txBody>
          <a:bodyPr/>
          <a:lstStyle/>
          <a:p>
            <a:r>
              <a:rPr lang="sr-Cyrl-RS" sz="3200" dirty="0"/>
              <a:t>Домаћа задаћа:</a:t>
            </a:r>
            <a:br>
              <a:rPr lang="sr-Cyrl-RS" sz="3200" dirty="0"/>
            </a:br>
            <a:br>
              <a:rPr lang="sr-Cyrl-RS" sz="3200" dirty="0"/>
            </a:br>
            <a:r>
              <a:rPr lang="sr-Cyrl-RS" sz="3200"/>
              <a:t>Збирка задатака: странице </a:t>
            </a:r>
            <a:r>
              <a:rPr lang="sr-Cyrl-RS" sz="3200" dirty="0"/>
              <a:t>52, 54 и 56</a:t>
            </a:r>
            <a:br>
              <a:rPr lang="sr-Cyrl-RS" sz="3200" dirty="0"/>
            </a:br>
            <a:r>
              <a:rPr lang="sr-Cyrl-RS" sz="3200" dirty="0"/>
              <a:t>задаци  92</a:t>
            </a:r>
            <a:r>
              <a:rPr lang="sr-Cyrl-RS" sz="3200"/>
              <a:t>, 101 и 116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39455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6A29D-00BB-4A1F-BABA-676E89A8A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214" y="2430374"/>
            <a:ext cx="4879571" cy="1400530"/>
          </a:xfrm>
        </p:spPr>
        <p:txBody>
          <a:bodyPr/>
          <a:lstStyle/>
          <a:p>
            <a:r>
              <a:rPr lang="sr-Cyrl-RS" dirty="0"/>
              <a:t>Хвала на пажњи!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2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FCD526-1592-4DC8-A42D-098E1A2BA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r-Cyrl-RS" sz="3200" dirty="0" err="1">
                <a:latin typeface="+mn-lt"/>
                <a:cs typeface="Times New Roman" panose="02020603050405020304" pitchFamily="18" charset="0"/>
              </a:rPr>
              <a:t>Раставти</a:t>
            </a:r>
            <a:r>
              <a:rPr lang="sr-Cyrl-RS" sz="3200" dirty="0">
                <a:latin typeface="+mn-lt"/>
                <a:cs typeface="Times New Roman" panose="02020603050405020304" pitchFamily="18" charset="0"/>
              </a:rPr>
              <a:t> полином на чиниоце значи представити га у облику производа других полинома</a:t>
            </a:r>
            <a:endParaRPr lang="en-GB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A6904-8225-46D5-8F8C-8534CF388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3520" y="2294529"/>
            <a:ext cx="4396338" cy="576262"/>
          </a:xfrm>
        </p:spPr>
        <p:txBody>
          <a:bodyPr/>
          <a:lstStyle/>
          <a:p>
            <a:r>
              <a:rPr lang="sr-Cyrl-RS"/>
              <a:t>Користићемо: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3BC912-DCFD-4F0B-AF44-16099F86B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111" y="2870791"/>
            <a:ext cx="4396339" cy="268115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Дистрибутивност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Разлику квадрата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бинома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200" dirty="0">
              <a:solidFill>
                <a:schemeClr val="bg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6E19-6584-4A41-A151-ED930E92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59125"/>
            <a:ext cx="9404723" cy="1014575"/>
          </a:xfrm>
        </p:spPr>
        <p:txBody>
          <a:bodyPr/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Извлачење заједничког чиниоца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8FD89-B9F6-4DB1-AEEF-34E8B8502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49609" y="2390586"/>
            <a:ext cx="4396339" cy="576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i="1" dirty="0"/>
              <a:t>ab + ac = a( b + c)</a:t>
            </a:r>
            <a:endParaRPr lang="en-GB" sz="2000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5F7D8D-AA7C-402D-9287-1114D5D6A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2040" y="3617000"/>
            <a:ext cx="7328308" cy="576262"/>
          </a:xfrm>
        </p:spPr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Дистрибутивни закон множења у односу на сабирање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AAEA72-BD0F-4AC4-9497-7349EA3CBC00}"/>
              </a:ext>
            </a:extLst>
          </p:cNvPr>
          <p:cNvSpPr/>
          <p:nvPr/>
        </p:nvSpPr>
        <p:spPr>
          <a:xfrm>
            <a:off x="1839433" y="2295258"/>
            <a:ext cx="3211032" cy="657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5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6CAECF28-EEE6-40D0-AF4D-ED6A8FC94909}"/>
              </a:ext>
            </a:extLst>
          </p:cNvPr>
          <p:cNvSpPr/>
          <p:nvPr/>
        </p:nvSpPr>
        <p:spPr>
          <a:xfrm>
            <a:off x="5816009" y="2093520"/>
            <a:ext cx="5858539" cy="344494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83BF429-AA8C-45C5-9C8C-C494950DDFA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Cyrl-R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1: Раставимо полином на чиниоце</a:t>
                </a:r>
                <a:br>
                  <a:rPr lang="sr-Cyrl-R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sr-Cyrl-R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R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sr-Cyrl-R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endPara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83BF429-AA8C-45C5-9C8C-C494950DDF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361" t="-4348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0917024-3701-438D-B478-82450865C5B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50303" y="1268126"/>
                <a:ext cx="4396338" cy="576262"/>
              </a:xfrm>
            </p:spPr>
            <p:txBody>
              <a:bodyPr/>
              <a:lstStyle/>
              <a:p>
                <a:r>
                  <a:rPr lang="sr-Cyrl-RS" dirty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•</m:t>
                    </m:r>
                  </m:oMath>
                </a14:m>
                <a:r>
                  <a:rPr lang="sr-Cyrl-RS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dirty="0">
                    <a:solidFill>
                      <a:schemeClr val="tx1"/>
                    </a:solidFill>
                  </a:rPr>
                  <a:t> + 2</a:t>
                </a:r>
                <a:r>
                  <a:rPr lang="sr-Cyrl-RS" sz="1600" dirty="0">
                    <a:solidFill>
                      <a:schemeClr val="tx1"/>
                    </a:solidFill>
                  </a:rPr>
                  <a:t>• </a:t>
                </a:r>
                <a:r>
                  <a:rPr lang="sr-Cyrl-RS" dirty="0">
                    <a:solidFill>
                      <a:schemeClr val="tx1"/>
                    </a:solidFill>
                  </a:rPr>
                  <a:t>9</a:t>
                </a:r>
                <a:r>
                  <a:rPr lang="sr-Cyrl-RS" sz="1600" dirty="0">
                    <a:solidFill>
                      <a:schemeClr val="tx1"/>
                    </a:solidFill>
                  </a:rPr>
                  <a:t>•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Cyrl-R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0917024-3701-438D-B478-82450865C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50303" y="1268126"/>
                <a:ext cx="4396338" cy="576262"/>
              </a:xfrm>
              <a:blipFill>
                <a:blip r:embed="rId3"/>
                <a:stretch>
                  <a:fillRect l="-2219" b="-2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43A6C71-D929-42E0-B47D-7C72B2ACED3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103313" y="2514600"/>
                <a:ext cx="3234772" cy="220625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/>
                  <a:t> = </a:t>
                </a:r>
                <a:r>
                  <a:rPr lang="sr-Cyrl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/>
                  <a:t>)</a:t>
                </a:r>
              </a:p>
              <a:p>
                <a:pPr marL="0" indent="0">
                  <a:buNone/>
                </a:pPr>
                <a:r>
                  <a:rPr lang="sr-Cyrl-RS" dirty="0"/>
                  <a:t>                   или</a:t>
                </a:r>
              </a:p>
              <a:p>
                <a:pPr marL="0" indent="0">
                  <a:buNone/>
                </a:pPr>
                <a:r>
                  <a:rPr lang="sr-Cyrl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/>
                  <a:t> 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dirty="0"/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• </m:t>
                    </m:r>
                  </m:oMath>
                </a14:m>
                <a:r>
                  <a:rPr lang="sr-Cyrl-RS" dirty="0"/>
                  <a:t>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sr-Cyrl-RS" dirty="0"/>
                  <a:t>+ 18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Cyrl-R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sr-Cyrl-RS" dirty="0"/>
              </a:p>
              <a:p>
                <a:pPr marL="0" indent="0">
                  <a:buNone/>
                </a:pPr>
                <a:r>
                  <a:rPr lang="sr-Cyrl-RS" dirty="0"/>
                  <a:t>                   или</a:t>
                </a:r>
              </a:p>
              <a:p>
                <a:pPr marL="0" indent="0">
                  <a:buNone/>
                </a:pPr>
                <a:r>
                  <a:rPr lang="sr-Cyrl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/>
                  <a:t> = 2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/>
                  <a:t> + 9)</a:t>
                </a:r>
                <a:endParaRPr lang="en-GB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43A6C71-D929-42E0-B47D-7C72B2ACED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103313" y="2514600"/>
                <a:ext cx="3234772" cy="2206256"/>
              </a:xfrm>
              <a:blipFill>
                <a:blip r:embed="rId4"/>
                <a:stretch>
                  <a:fillRect l="-1695" t="-19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18E05A08-C643-4525-B4D1-062F3C303B00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5856514" y="1319531"/>
                <a:ext cx="4396339" cy="576262"/>
              </a:xfrm>
            </p:spPr>
            <p:txBody>
              <a:bodyPr/>
              <a:lstStyle/>
              <a:p>
                <a:r>
                  <a:rPr lang="sr-Cyrl-RS" dirty="0">
                    <a:solidFill>
                      <a:schemeClr val="tx1">
                        <a:lumMod val="95000"/>
                      </a:schemeClr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>
                    <a:solidFill>
                      <a:schemeClr val="tx1">
                        <a:lumMod val="95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dirty="0">
                    <a:solidFill>
                      <a:schemeClr val="tx1">
                        <a:lumMod val="95000"/>
                      </a:schemeClr>
                    </a:solidFill>
                  </a:rPr>
                  <a:t> + 9)</a:t>
                </a:r>
                <a:endParaRPr lang="en-GB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18E05A08-C643-4525-B4D1-062F3C303B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5856514" y="1319531"/>
                <a:ext cx="4396339" cy="576262"/>
              </a:xfrm>
              <a:blipFill>
                <a:blip r:embed="rId5"/>
                <a:stretch>
                  <a:fillRect l="-2219" b="-2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424185-3632-4F59-9B7C-4B9ED7C88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801" y="2720061"/>
            <a:ext cx="5273747" cy="2317898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Извлачимо заједнички </a:t>
            </a:r>
            <a:r>
              <a:rPr lang="sr-Cyrl-RS" dirty="0" err="1"/>
              <a:t>дјелилац</a:t>
            </a:r>
            <a:r>
              <a:rPr lang="sr-Cyrl-RS" dirty="0"/>
              <a:t> </a:t>
            </a:r>
            <a:br>
              <a:rPr lang="sr-Cyrl-RS" dirty="0"/>
            </a:br>
            <a:r>
              <a:rPr lang="sr-Cyrl-RS" dirty="0"/>
              <a:t>коефицијената свих </a:t>
            </a:r>
            <a:r>
              <a:rPr lang="sr-Cyrl-RS" dirty="0" err="1"/>
              <a:t>монома</a:t>
            </a:r>
            <a:r>
              <a:rPr lang="sr-Cyrl-RS" dirty="0"/>
              <a:t> који учествују</a:t>
            </a:r>
            <a:br>
              <a:rPr lang="sr-Cyrl-RS" dirty="0"/>
            </a:br>
            <a:r>
              <a:rPr lang="sr-Cyrl-RS" dirty="0"/>
              <a:t>у полиному и извлачимо најмањи  степен</a:t>
            </a:r>
            <a:br>
              <a:rPr lang="sr-Cyrl-RS" dirty="0"/>
            </a:br>
            <a:r>
              <a:rPr lang="sr-Cyrl-RS" dirty="0" err="1"/>
              <a:t>промјенљиве</a:t>
            </a:r>
            <a:r>
              <a:rPr lang="sr-Cyrl-RS" dirty="0"/>
              <a:t> која се јавља у свим </a:t>
            </a:r>
            <a:r>
              <a:rPr lang="sr-Cyrl-RS" dirty="0" err="1"/>
              <a:t>мономима</a:t>
            </a:r>
            <a:r>
              <a:rPr lang="sr-Cyrl-RS" dirty="0"/>
              <a:t> који учествују </a:t>
            </a:r>
            <a:r>
              <a:rPr lang="sr-Cyrl-RS"/>
              <a:t>у полиному.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73470D-0BE1-4745-82A9-89FC3DE69064}"/>
              </a:ext>
            </a:extLst>
          </p:cNvPr>
          <p:cNvCxnSpPr>
            <a:cxnSpLocks/>
          </p:cNvCxnSpPr>
          <p:nvPr/>
        </p:nvCxnSpPr>
        <p:spPr>
          <a:xfrm>
            <a:off x="1103313" y="2339162"/>
            <a:ext cx="2649980" cy="25571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F02FDA-CC56-4E81-AE73-62A594A4A186}"/>
              </a:ext>
            </a:extLst>
          </p:cNvPr>
          <p:cNvCxnSpPr/>
          <p:nvPr/>
        </p:nvCxnSpPr>
        <p:spPr>
          <a:xfrm flipH="1">
            <a:off x="1265274" y="2339162"/>
            <a:ext cx="2126512" cy="24773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2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1AADFEA-DAC9-4B32-AB9C-06BE6AEB51D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9404723" cy="1248491"/>
              </a:xfrm>
            </p:spPr>
            <p:txBody>
              <a:bodyPr/>
              <a:lstStyle/>
              <a:p>
                <a: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1: Раставимо полином на чиниоце</a:t>
                </a:r>
                <a:br>
                  <a:rPr lang="sr-Cyrl-R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1AADFEA-DAC9-4B32-AB9C-06BE6AEB51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9404723" cy="1248491"/>
              </a:xfrm>
              <a:blipFill>
                <a:blip r:embed="rId2"/>
                <a:stretch>
                  <a:fillRect l="-1685" t="-6829" b="-1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EA433-CBF5-4A3E-8528-A834314F7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2" y="1905000"/>
            <a:ext cx="5180529" cy="576262"/>
          </a:xfrm>
        </p:spPr>
        <p:txBody>
          <a:bodyPr/>
          <a:lstStyle/>
          <a:p>
            <a:r>
              <a:rPr lang="sr-Cyrl-RS" dirty="0"/>
              <a:t>Можемо размишљати и овако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5BB66C1-DF06-4372-82C1-8E67354E211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022257" y="2481262"/>
                <a:ext cx="4396339" cy="267552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dirty="0"/>
                  <a:t>За 2 и 18 заједнички је 2</a:t>
                </a:r>
              </a:p>
              <a:p>
                <a:pPr marL="0" indent="0">
                  <a:buNone/>
                </a:pPr>
                <a:r>
                  <a:rPr lang="sr-Cyrl-RS" dirty="0"/>
                  <a:t>За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sr-Cyrl-RS" sz="2400" dirty="0"/>
                  <a:t> </a:t>
                </a:r>
                <a:r>
                  <a:rPr lang="sr-Cyrl-RS" dirty="0"/>
                  <a:t>и</a:t>
                </a:r>
                <a:r>
                  <a:rPr lang="sr-Cyrl-R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sz="2400" dirty="0"/>
                  <a:t> </a:t>
                </a:r>
                <a:r>
                  <a:rPr lang="sr-Cyrl-RS" dirty="0"/>
                  <a:t>заједнички је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Cyrl-RS" sz="2400" dirty="0"/>
              </a:p>
              <a:p>
                <a:pPr marL="0" indent="0">
                  <a:buNone/>
                </a:pPr>
                <a:endParaRPr lang="sr-Cyrl-RS" sz="2400" dirty="0"/>
              </a:p>
              <a:p>
                <a:pPr marL="0" indent="0">
                  <a:buNone/>
                </a:pPr>
                <a:r>
                  <a:rPr lang="sr-Cyrl-RS" sz="2400" dirty="0"/>
                  <a:t>Дакле, испред заграде је </a:t>
                </a:r>
              </a:p>
              <a:p>
                <a:pPr marL="0" indent="0">
                  <a:buNone/>
                </a:pPr>
                <a:r>
                  <a:rPr lang="sr-Cyrl-RS" sz="2400" dirty="0"/>
                  <a:t>2</a:t>
                </a:r>
                <a:r>
                  <a:rPr lang="en-GB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5BB66C1-DF06-4372-82C1-8E67354E21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22257" y="2481262"/>
                <a:ext cx="4396339" cy="2675529"/>
              </a:xfrm>
              <a:blipFill>
                <a:blip r:embed="rId3"/>
                <a:stretch>
                  <a:fillRect l="-2219" t="-11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DEA9E-742A-4EFD-9706-208E65306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008" y="3042352"/>
            <a:ext cx="946298" cy="386648"/>
          </a:xfrm>
        </p:spPr>
        <p:txBody>
          <a:bodyPr/>
          <a:lstStyle/>
          <a:p>
            <a:r>
              <a:rPr lang="sr-Cyrl-RS" dirty="0"/>
              <a:t>или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F61C25-15EE-4133-B237-76A9C1E20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52664" y="2193131"/>
            <a:ext cx="4396339" cy="3741738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Сваки члан раставимо , извучемо исте испред заграде а оне који су остали ставимо у заграду</a:t>
            </a:r>
          </a:p>
          <a:p>
            <a:pPr marL="0" indent="0">
              <a:buNone/>
            </a:pPr>
            <a:br>
              <a:rPr lang="sr-Cyrl-RS" dirty="0"/>
            </a:br>
            <a:r>
              <a:rPr lang="sr-Cyrl-RS" dirty="0"/>
              <a:t>нпр. 2</a:t>
            </a:r>
            <a:r>
              <a:rPr lang="sr-Cyrl-RS" sz="1400" dirty="0"/>
              <a:t>•</a:t>
            </a:r>
            <a:r>
              <a:rPr lang="sr-Cyrl-RS" dirty="0"/>
              <a:t>х</a:t>
            </a:r>
            <a:r>
              <a:rPr lang="sr-Cyrl-RS" sz="1600" dirty="0"/>
              <a:t> </a:t>
            </a:r>
            <a:r>
              <a:rPr lang="sr-Cyrl-RS" sz="1400" dirty="0"/>
              <a:t>•</a:t>
            </a:r>
            <a:r>
              <a:rPr lang="sr-Cyrl-RS" sz="1600" dirty="0"/>
              <a:t> </a:t>
            </a:r>
            <a:r>
              <a:rPr lang="sr-Cyrl-RS" dirty="0"/>
              <a:t>х</a:t>
            </a:r>
            <a:r>
              <a:rPr lang="sr-Cyrl-RS" sz="1600" dirty="0"/>
              <a:t> </a:t>
            </a:r>
            <a:r>
              <a:rPr lang="sr-Cyrl-RS" sz="1400" dirty="0"/>
              <a:t>•</a:t>
            </a:r>
            <a:r>
              <a:rPr lang="sr-Cyrl-RS" sz="1600" dirty="0"/>
              <a:t> </a:t>
            </a:r>
            <a:r>
              <a:rPr lang="sr-Cyrl-RS" dirty="0"/>
              <a:t>х + 2 </a:t>
            </a:r>
            <a:r>
              <a:rPr lang="sr-Cyrl-RS" sz="1400" dirty="0"/>
              <a:t>•</a:t>
            </a:r>
            <a:r>
              <a:rPr lang="sr-Cyrl-RS" sz="1800" dirty="0"/>
              <a:t>3 </a:t>
            </a:r>
            <a:r>
              <a:rPr lang="sr-Cyrl-RS" sz="1400" dirty="0"/>
              <a:t>•</a:t>
            </a:r>
            <a:r>
              <a:rPr lang="sr-Cyrl-RS" sz="1800" dirty="0"/>
              <a:t>3 </a:t>
            </a:r>
            <a:r>
              <a:rPr lang="sr-Cyrl-RS" sz="1400" dirty="0"/>
              <a:t>•</a:t>
            </a:r>
            <a:r>
              <a:rPr lang="sr-Cyrl-RS" sz="1800" dirty="0"/>
              <a:t> х </a:t>
            </a:r>
            <a:r>
              <a:rPr lang="sr-Cyrl-RS" sz="1400" dirty="0"/>
              <a:t>•</a:t>
            </a:r>
            <a:r>
              <a:rPr lang="sr-Cyrl-RS" sz="1800" dirty="0"/>
              <a:t>х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9192395-9D4E-4A14-A6F4-1B2B0B5571F5}"/>
              </a:ext>
            </a:extLst>
          </p:cNvPr>
          <p:cNvCxnSpPr/>
          <p:nvPr/>
        </p:nvCxnSpPr>
        <p:spPr>
          <a:xfrm>
            <a:off x="8452884" y="3785191"/>
            <a:ext cx="159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8ADBDB-E91A-4CFA-BB5B-6FDE2F298B1A}"/>
              </a:ext>
            </a:extLst>
          </p:cNvPr>
          <p:cNvCxnSpPr/>
          <p:nvPr/>
        </p:nvCxnSpPr>
        <p:spPr>
          <a:xfrm>
            <a:off x="9728791" y="3785191"/>
            <a:ext cx="1701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015345-62A2-4267-BCA1-31AFA00DA842}"/>
              </a:ext>
            </a:extLst>
          </p:cNvPr>
          <p:cNvCxnSpPr/>
          <p:nvPr/>
        </p:nvCxnSpPr>
        <p:spPr>
          <a:xfrm>
            <a:off x="8708065" y="3785191"/>
            <a:ext cx="51036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A2FBF3-A907-4538-AA1A-942AE6F13A93}"/>
              </a:ext>
            </a:extLst>
          </p:cNvPr>
          <p:cNvCxnSpPr/>
          <p:nvPr/>
        </p:nvCxnSpPr>
        <p:spPr>
          <a:xfrm>
            <a:off x="10646256" y="3774559"/>
            <a:ext cx="52856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0C4F2F3-C251-4E49-8EE6-3E48D7516678}"/>
                  </a:ext>
                </a:extLst>
              </p:cNvPr>
              <p:cNvSpPr txBox="1"/>
              <p:nvPr/>
            </p:nvSpPr>
            <p:spPr>
              <a:xfrm>
                <a:off x="5418596" y="5271388"/>
                <a:ext cx="17926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Cyrl-RS" sz="2400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sz="2400" dirty="0"/>
                  <a:t>(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sz="2400" dirty="0">
                    <a:solidFill>
                      <a:schemeClr val="tx1">
                        <a:lumMod val="95000"/>
                      </a:schemeClr>
                    </a:solidFill>
                  </a:rPr>
                  <a:t> + 9</a:t>
                </a:r>
                <a:r>
                  <a:rPr lang="sr-Cyrl-RS" sz="2400" dirty="0"/>
                  <a:t>)</a:t>
                </a:r>
                <a:endParaRPr lang="en-GB" sz="2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0C4F2F3-C251-4E49-8EE6-3E48D7516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596" y="5271388"/>
                <a:ext cx="1792675" cy="461665"/>
              </a:xfrm>
              <a:prstGeom prst="rect">
                <a:avLst/>
              </a:prstGeom>
              <a:blipFill>
                <a:blip r:embed="rId4"/>
                <a:stretch>
                  <a:fillRect l="-544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3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B270A15C-3595-4375-BF9E-62C9A40B093A}"/>
              </a:ext>
            </a:extLst>
          </p:cNvPr>
          <p:cNvSpPr/>
          <p:nvPr/>
        </p:nvSpPr>
        <p:spPr>
          <a:xfrm>
            <a:off x="1010093" y="2921622"/>
            <a:ext cx="1669312" cy="5762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5EF9D3-3F81-4E8B-873D-A9932BF3B27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7"/>
                <a:ext cx="9404723" cy="1578101"/>
              </a:xfrm>
            </p:spPr>
            <p:txBody>
              <a:bodyPr/>
              <a:lstStyle/>
              <a:p>
                <a: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1: Раставимо полином на чиниоце</a:t>
                </a:r>
                <a:b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R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 24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sr-Cyrl-RS" sz="3200" dirty="0"/>
                  <a:t> - 18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sr-Cyrl-RS" sz="3200" dirty="0"/>
                  <a:t> + 30 = </a:t>
                </a:r>
                <a:endParaRPr lang="en-GB" sz="32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25EF9D3-3F81-4E8B-873D-A9932BF3B2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7"/>
                <a:ext cx="9404723" cy="1578101"/>
              </a:xfrm>
              <a:blipFill>
                <a:blip r:embed="rId2"/>
                <a:stretch>
                  <a:fillRect l="-1685" t="-5405" b="-11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55A717F-83AA-4364-877A-139F52DD5A7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045912" y="2053078"/>
                <a:ext cx="4396338" cy="576262"/>
              </a:xfrm>
            </p:spPr>
            <p:txBody>
              <a:bodyPr/>
              <a:lstStyle/>
              <a:p>
                <a:r>
                  <a:rPr lang="sr-Cyrl-RS" sz="3200" dirty="0">
                    <a:solidFill>
                      <a:schemeClr val="tx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 ( 4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3200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sr-Cyrl-RS" sz="3200" dirty="0">
                    <a:solidFill>
                      <a:schemeClr val="tx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- 3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sr-Cyrl-RS" sz="3200" dirty="0">
                    <a:solidFill>
                      <a:schemeClr val="tx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+ 5)</a:t>
                </a:r>
                <a:endParaRPr lang="en-GB" sz="3200" dirty="0">
                  <a:solidFill>
                    <a:schemeClr val="tx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55A717F-83AA-4364-877A-139F52DD5A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045912" y="2053078"/>
                <a:ext cx="4396338" cy="576262"/>
              </a:xfrm>
              <a:blipFill>
                <a:blip r:embed="rId3"/>
                <a:stretch>
                  <a:fillRect l="-3606" t="-15957" b="-34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D5764-E451-431D-BD17-74A05D98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0640" y="3793492"/>
            <a:ext cx="3178839" cy="7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= ( а –х ) ∙ ( 2 – х )</a:t>
            </a:r>
            <a:endParaRPr lang="en-GB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0EB17-8F13-429B-9D15-CCE9E0421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111" y="2906839"/>
            <a:ext cx="4853540" cy="576262"/>
          </a:xfrm>
        </p:spPr>
        <p:txBody>
          <a:bodyPr/>
          <a:lstStyle/>
          <a:p>
            <a:r>
              <a:rPr lang="sr-Cyrl-RS" sz="3200" dirty="0">
                <a:solidFill>
                  <a:schemeClr val="tx1">
                    <a:lumMod val="95000"/>
                  </a:schemeClr>
                </a:solidFill>
              </a:rPr>
              <a:t>в) 2а – 2х – ( а – х )∙ х =</a:t>
            </a:r>
            <a:endParaRPr lang="en-GB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358C6-5F24-4A20-8955-0964E165F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20882" y="2910103"/>
            <a:ext cx="6843528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/>
              <a:t>2 ∙ ( а –х ) - </a:t>
            </a:r>
            <a:r>
              <a:rPr lang="sr-Cyrl-RS" sz="2800" dirty="0">
                <a:solidFill>
                  <a:schemeClr val="tx1">
                    <a:lumMod val="95000"/>
                  </a:schemeClr>
                </a:solidFill>
              </a:rPr>
              <a:t>( а – х )∙ х =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3D7312-D7C4-4C0E-B74B-92C928AE6F18}"/>
                  </a:ext>
                </a:extLst>
              </p:cNvPr>
              <p:cNvSpPr txBox="1"/>
              <p:nvPr/>
            </p:nvSpPr>
            <p:spPr>
              <a:xfrm>
                <a:off x="4388589" y="1434967"/>
                <a:ext cx="450022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Cyrl-RS" sz="2800" dirty="0"/>
                  <a:t>6 ∙ 4 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Cyrl-R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sr-Cyrl-RS" sz="2800" dirty="0"/>
                  <a:t> - 6 ∙ 3</a:t>
                </a:r>
                <a:r>
                  <a:rPr lang="en-GB" sz="2800" dirty="0">
                    <a:cs typeface="Times New Roman" panose="02020603050405020304" pitchFamily="18" charset="0"/>
                  </a:rPr>
                  <a:t> ∙</a:t>
                </a:r>
                <a:r>
                  <a:rPr lang="sr-Cyrl-RS" sz="2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sr-Cyrl-RS" sz="2800" dirty="0"/>
                  <a:t> + 6 ∙ 5 =</a:t>
                </a:r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E3D7312-D7C4-4C0E-B74B-92C928AE6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589" y="1434967"/>
                <a:ext cx="4500229" cy="523220"/>
              </a:xfrm>
              <a:prstGeom prst="rect">
                <a:avLst/>
              </a:prstGeom>
              <a:blipFill>
                <a:blip r:embed="rId4"/>
                <a:stretch>
                  <a:fillRect l="-2846" t="-11628" r="-1220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75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  <p:bldP spid="4" grpId="0" build="p"/>
      <p:bldP spid="5" grpId="0" build="p"/>
      <p:bldP spid="6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F91A77C-1092-4142-8078-9A9072F4C8F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46111" y="452718"/>
                <a:ext cx="10401117" cy="1400530"/>
              </a:xfrm>
            </p:spPr>
            <p:txBody>
              <a:bodyPr/>
              <a:lstStyle/>
              <a:p>
                <a:r>
                  <a:rPr lang="sr-Cyrl-RS" sz="3200" dirty="0"/>
                  <a:t>Примјер 2:</a:t>
                </a:r>
                <a:br>
                  <a:rPr lang="sr-Latn-RS" sz="3200" dirty="0"/>
                </a:br>
                <a:r>
                  <a:rPr lang="sr-Cyrl-RS" sz="3200" dirty="0"/>
                  <a:t> Скрати разломак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3600" b="0" i="1" smtClean="0">
                            <a:latin typeface="Cambria Math" panose="02040503050406030204" pitchFamily="18" charset="0"/>
                          </a:rPr>
                          <m:t>6 −3</m:t>
                        </m:r>
                        <m:r>
                          <a:rPr lang="sr-Latn-R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Cyrl-R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R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sr-Cyrl-RS" sz="36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sr-Latn-RS" sz="36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sr-Latn-RS" sz="3600" dirty="0"/>
                  <a:t> </a:t>
                </a:r>
                <a:r>
                  <a:rPr lang="sr-Latn-RS" sz="3200" dirty="0"/>
                  <a:t>, a ≠ 2, b ≠ 0</a:t>
                </a:r>
                <a:endParaRPr lang="en-GB" sz="32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F91A77C-1092-4142-8078-9A9072F4C8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6111" y="452718"/>
                <a:ext cx="10401117" cy="1400530"/>
              </a:xfrm>
              <a:blipFill>
                <a:blip r:embed="rId2"/>
                <a:stretch>
                  <a:fillRect l="-1524" t="-5652" b="-13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1AD4709-5CE3-4DD4-A76A-D3F8FBDA8D49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77741" y="2254102"/>
                <a:ext cx="1554825" cy="91827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6 −3</m:t>
                        </m:r>
                        <m:r>
                          <a:rPr lang="sr-Latn-R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Cyrl-R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R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sr-Cyrl-R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sr-Latn-R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sr-Latn-RS" sz="3200" dirty="0">
                    <a:solidFill>
                      <a:schemeClr val="tx1"/>
                    </a:solidFill>
                  </a:rPr>
                  <a:t> =</a:t>
                </a:r>
                <a:endParaRPr lang="en-GB" sz="32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1AD4709-5CE3-4DD4-A76A-D3F8FBDA8D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77741" y="2254102"/>
                <a:ext cx="1554825" cy="918276"/>
              </a:xfrm>
              <a:blipFill>
                <a:blip r:embed="rId3"/>
                <a:stretch>
                  <a:fillRect r="-1019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77AE243-93AB-430B-B8EE-B3FE8ADEA09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2880916" y="2514376"/>
                <a:ext cx="1945760" cy="1171023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R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3 ∙(2 −</m:t>
                        </m:r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num>
                      <m:den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 ∙(2 −</m:t>
                        </m:r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RS" sz="3200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den>
                    </m:f>
                  </m:oMath>
                </a14:m>
                <a:r>
                  <a:rPr lang="sr-Latn-RS" sz="3200" dirty="0"/>
                  <a:t> =</a:t>
                </a:r>
                <a:endParaRPr lang="en-GB" sz="32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77AE243-93AB-430B-B8EE-B3FE8ADEA0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880916" y="2514376"/>
                <a:ext cx="1945760" cy="1171023"/>
              </a:xfrm>
              <a:blipFill>
                <a:blip r:embed="rId4"/>
                <a:stretch>
                  <a:fillRect t="-1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C7E892BF-DE25-490F-B1A4-D136DEA85AEC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475801" y="2355247"/>
                <a:ext cx="702763" cy="914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sr-Latn-R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C7E892BF-DE25-490F-B1A4-D136DEA85A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475801" y="2355247"/>
                <a:ext cx="702763" cy="914400"/>
              </a:xfr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790EB9-421A-4DED-B92E-E3D2E01142FA}"/>
              </a:ext>
            </a:extLst>
          </p:cNvPr>
          <p:cNvCxnSpPr/>
          <p:nvPr/>
        </p:nvCxnSpPr>
        <p:spPr>
          <a:xfrm flipV="1">
            <a:off x="3317357" y="2548932"/>
            <a:ext cx="563526" cy="3455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2DE3E4-89A2-426F-9EE2-E5A8E6894EB6}"/>
              </a:ext>
            </a:extLst>
          </p:cNvPr>
          <p:cNvCxnSpPr>
            <a:cxnSpLocks/>
          </p:cNvCxnSpPr>
          <p:nvPr/>
        </p:nvCxnSpPr>
        <p:spPr>
          <a:xfrm flipV="1">
            <a:off x="3401913" y="2930126"/>
            <a:ext cx="552891" cy="339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6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extLst>
              <a:ext uri="{FF2B5EF4-FFF2-40B4-BE49-F238E27FC236}">
                <a16:creationId xmlns:a16="http://schemas.microsoft.com/office/drawing/2014/main" id="{B415AC24-FDB9-4D71-BA72-2D0DAAFC0954}"/>
              </a:ext>
            </a:extLst>
          </p:cNvPr>
          <p:cNvSpPr/>
          <p:nvPr/>
        </p:nvSpPr>
        <p:spPr>
          <a:xfrm>
            <a:off x="6126712" y="1678892"/>
            <a:ext cx="1220386" cy="703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8908810-1FE6-4085-BD63-4E9DF8FE354F}"/>
              </a:ext>
            </a:extLst>
          </p:cNvPr>
          <p:cNvSpPr/>
          <p:nvPr/>
        </p:nvSpPr>
        <p:spPr>
          <a:xfrm>
            <a:off x="304744" y="1667114"/>
            <a:ext cx="2681993" cy="749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1D7AC284-FD55-4F57-8380-309A9AD6C2A5}"/>
              </a:ext>
            </a:extLst>
          </p:cNvPr>
          <p:cNvSpPr/>
          <p:nvPr/>
        </p:nvSpPr>
        <p:spPr>
          <a:xfrm>
            <a:off x="7915237" y="0"/>
            <a:ext cx="4276763" cy="196702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F4198-6497-4550-B3E2-7523ABF4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304" y="521137"/>
            <a:ext cx="2915347" cy="670458"/>
          </a:xfrm>
        </p:spPr>
        <p:txBody>
          <a:bodyPr/>
          <a:lstStyle/>
          <a:p>
            <a:r>
              <a:rPr lang="sr-Latn-RS" sz="2400" dirty="0"/>
              <a:t>( a + b )( a – b )</a:t>
            </a:r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B0BA2-F533-4C93-816D-AA4F471F2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685" y="1678892"/>
            <a:ext cx="2809468" cy="576262"/>
          </a:xfrm>
        </p:spPr>
        <p:txBody>
          <a:bodyPr/>
          <a:lstStyle/>
          <a:p>
            <a:r>
              <a:rPr lang="sr-Latn-RS" sz="2400" dirty="0"/>
              <a:t>( a + b )( a – b ) 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A825ADE-367E-4EBC-B5C5-53E23D63E15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2232837" y="3604439"/>
                <a:ext cx="3745134" cy="233916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Latn-RS" sz="2000" dirty="0"/>
                  <a:t>( a + b )( a – b ) </a:t>
                </a:r>
                <a:r>
                  <a:rPr lang="sr-Latn-RS" sz="1800" dirty="0"/>
                  <a:t>=</a:t>
                </a:r>
                <a: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400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R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  <a:t> </a:t>
                </a:r>
                <a:endParaRPr lang="sr-Cyrl-RS" sz="2400" dirty="0">
                  <a:solidFill>
                    <a:schemeClr val="tx1">
                      <a:lumMod val="95000"/>
                    </a:schemeClr>
                  </a:solidFill>
                </a:endParaRPr>
              </a:p>
              <a:p>
                <a:pPr marL="0" indent="0">
                  <a:buNone/>
                </a:pPr>
                <a:b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</a:br>
                <a: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  <a:t>            </a:t>
                </a:r>
                <a:r>
                  <a:rPr lang="sr-Cyrl-RS" sz="2400" dirty="0">
                    <a:solidFill>
                      <a:schemeClr val="tx1">
                        <a:lumMod val="95000"/>
                      </a:schemeClr>
                    </a:solidFill>
                  </a:rPr>
                  <a:t>односно</a:t>
                </a:r>
              </a:p>
              <a:p>
                <a:pPr marL="0" indent="0">
                  <a:buNone/>
                </a:pPr>
                <a:endParaRPr lang="sr-Cyrl-RS" sz="2400" dirty="0">
                  <a:solidFill>
                    <a:schemeClr val="tx1">
                      <a:lumMod val="95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400" b="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i="1" smtClean="0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R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sz="2400" dirty="0">
                    <a:solidFill>
                      <a:schemeClr val="tx1">
                        <a:lumMod val="95000"/>
                      </a:schemeClr>
                    </a:solidFill>
                  </a:rPr>
                  <a:t> </a:t>
                </a:r>
                <a:r>
                  <a:rPr lang="sr-Cyrl-RS" sz="2400" dirty="0">
                    <a:solidFill>
                      <a:schemeClr val="tx1">
                        <a:lumMod val="95000"/>
                      </a:schemeClr>
                    </a:solidFill>
                  </a:rPr>
                  <a:t>= </a:t>
                </a:r>
                <a:r>
                  <a:rPr lang="sr-Latn-RS" sz="2400" dirty="0"/>
                  <a:t>( a + b )( a – b ) </a:t>
                </a:r>
                <a:endParaRPr lang="sr-Cyrl-RS" sz="2400" dirty="0">
                  <a:solidFill>
                    <a:schemeClr val="tx1">
                      <a:lumMod val="9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A825ADE-367E-4EBC-B5C5-53E23D63E1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2232837" y="3604439"/>
                <a:ext cx="3745134" cy="2339162"/>
              </a:xfrm>
              <a:blipFill>
                <a:blip r:embed="rId2"/>
                <a:stretch>
                  <a:fillRect l="-1626" t="-3646" r="-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5F418A81-2F04-40AE-A901-3739D73DBA09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3381153" y="1678892"/>
                <a:ext cx="2998381" cy="57626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dirty="0"/>
                  <a:t> - ab + ab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R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dirty="0"/>
                  <a:t> =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5F418A81-2F04-40AE-A901-3739D73DBA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3381153" y="1678892"/>
                <a:ext cx="2998381" cy="576262"/>
              </a:xfrm>
              <a:blipFill>
                <a:blip r:embed="rId3"/>
                <a:stretch>
                  <a:fillRect b="-2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CD88957-6B9A-40C0-828E-BD7CD9E35A80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65050" y="1821322"/>
                <a:ext cx="1511849" cy="44125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400" b="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sz="2400" dirty="0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RS" sz="2400" i="1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RS" sz="2400" i="1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RS" sz="2400" i="1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RS" sz="2400" dirty="0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CD88957-6B9A-40C0-828E-BD7CD9E35A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65050" y="1821322"/>
                <a:ext cx="1511849" cy="441252"/>
              </a:xfrm>
              <a:blipFill>
                <a:blip r:embed="rId4"/>
                <a:stretch>
                  <a:fillRect t="-19444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402A5BF-679E-482C-9108-5D6E386028EC}"/>
              </a:ext>
            </a:extLst>
          </p:cNvPr>
          <p:cNvCxnSpPr/>
          <p:nvPr/>
        </p:nvCxnSpPr>
        <p:spPr>
          <a:xfrm>
            <a:off x="3912782" y="2262574"/>
            <a:ext cx="60605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568FEE-E4F0-446F-9033-29E8F2730071}"/>
              </a:ext>
            </a:extLst>
          </p:cNvPr>
          <p:cNvCxnSpPr>
            <a:cxnSpLocks/>
          </p:cNvCxnSpPr>
          <p:nvPr/>
        </p:nvCxnSpPr>
        <p:spPr>
          <a:xfrm flipV="1">
            <a:off x="4627471" y="2253547"/>
            <a:ext cx="659218" cy="160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B94712-C022-445E-A761-ED9AE929FFCF}"/>
              </a:ext>
            </a:extLst>
          </p:cNvPr>
          <p:cNvCxnSpPr/>
          <p:nvPr/>
        </p:nvCxnSpPr>
        <p:spPr>
          <a:xfrm>
            <a:off x="2232837" y="2416782"/>
            <a:ext cx="1509823" cy="836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BDB631C-5580-4A2B-965D-646B0F60E6A7}"/>
              </a:ext>
            </a:extLst>
          </p:cNvPr>
          <p:cNvCxnSpPr/>
          <p:nvPr/>
        </p:nvCxnSpPr>
        <p:spPr>
          <a:xfrm flipH="1">
            <a:off x="4380614" y="2416782"/>
            <a:ext cx="1884436" cy="836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397E300-1435-4C89-BDCE-E2687394A6F9}"/>
              </a:ext>
            </a:extLst>
          </p:cNvPr>
          <p:cNvSpPr/>
          <p:nvPr/>
        </p:nvSpPr>
        <p:spPr>
          <a:xfrm>
            <a:off x="1796902" y="5209953"/>
            <a:ext cx="4417129" cy="73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6F2143-13FF-4BE5-9366-32B912768540}"/>
              </a:ext>
            </a:extLst>
          </p:cNvPr>
          <p:cNvSpPr txBox="1"/>
          <p:nvPr/>
        </p:nvSpPr>
        <p:spPr>
          <a:xfrm>
            <a:off x="2757469" y="6109811"/>
            <a:ext cx="33692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000" dirty="0"/>
              <a:t>Разлика квадрата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08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7" grpId="0" animBg="1"/>
      <p:bldP spid="2" grpId="0"/>
      <p:bldP spid="3" grpId="0" build="p"/>
      <p:bldP spid="4" grpId="0" build="p"/>
      <p:bldP spid="5" grpId="0" build="p"/>
      <p:bldP spid="6" grpId="0" build="p"/>
      <p:bldP spid="24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49B4E08-DBF3-47E6-9A26-B2478E3F096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Cyrl-RS" sz="3200" dirty="0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Примјер 3: Напишимо бином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sz="3200" dirty="0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 - 25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3200" b="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p>
                        <m:r>
                          <a:rPr lang="en-GB" sz="320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sz="3200" dirty="0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 у облику производа.</a:t>
                </a:r>
                <a:endParaRPr lang="en-GB" sz="3200" dirty="0">
                  <a:solidFill>
                    <a:schemeClr val="bg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49B4E08-DBF3-47E6-9A26-B2478E3F0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685" t="-56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2E74AA2-08BD-48DF-B123-7906B410F3DA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sr-Cyrl-RS" sz="2400" dirty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sz="2400" dirty="0">
                    <a:solidFill>
                      <a:schemeClr val="tx1"/>
                    </a:solidFill>
                  </a:rPr>
                  <a:t> - 25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у</m:t>
                        </m:r>
                      </m:e>
                      <m:sup>
                        <m: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dirty="0">
                    <a:solidFill>
                      <a:schemeClr val="tx1"/>
                    </a:solidFill>
                  </a:rPr>
                  <a:t> =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2E74AA2-08BD-48DF-B123-7906B410F3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2219" b="-244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F30E115-AE67-4343-A878-F8CE4997359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46111" y="3298252"/>
                <a:ext cx="8851086" cy="107848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RS" sz="32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Примјер 4: Скратимо разломак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320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32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RS" sz="32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RS" sz="32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GB" sz="320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32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320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RS" sz="32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sr-Latn-RS" sz="32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32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r-Latn-RS" sz="32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3200" dirty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F30E115-AE67-4343-A878-F8CE499735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6111" y="3298252"/>
                <a:ext cx="8851086" cy="1078487"/>
              </a:xfrm>
              <a:blipFill>
                <a:blip r:embed="rId4"/>
                <a:stretch>
                  <a:fillRect l="-1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2B9BA17D-4E85-4C28-BA86-D7C4F78B844C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3006988" y="1868504"/>
                <a:ext cx="905793" cy="57626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Cyrl-R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2B9BA17D-4E85-4C28-BA86-D7C4F78B84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3006988" y="1868504"/>
                <a:ext cx="905793" cy="576262"/>
              </a:xfrm>
              <a:blipFill>
                <a:blip r:embed="rId5"/>
                <a:stretch>
                  <a:fillRect l="-5369" b="-170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FC8228-C31F-4304-8CBC-B64CF27E5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77293" y="1987724"/>
            <a:ext cx="4396339" cy="651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/>
              <a:t>( 2х - 5у ) ( 2х + 5у )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9C3828-5F63-48FE-A271-4B17CD237C43}"/>
                  </a:ext>
                </a:extLst>
              </p:cNvPr>
              <p:cNvSpPr txBox="1"/>
              <p:nvPr/>
            </p:nvSpPr>
            <p:spPr>
              <a:xfrm>
                <a:off x="3740000" y="1983101"/>
                <a:ext cx="154438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 </a:t>
                </a:r>
                <a:r>
                  <a:rPr lang="sr-Cyrl-RS" sz="2400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sz="2400" b="0" i="1" smtClean="0">
                            <a:latin typeface="Cambria Math" panose="02040503050406030204" pitchFamily="18" charset="0"/>
                          </a:rPr>
                          <m:t>(5у)</m:t>
                        </m:r>
                      </m:e>
                      <m:sup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RS" sz="2400" dirty="0"/>
                  <a:t> =</a:t>
                </a:r>
                <a:endParaRPr lang="en-GB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9C3828-5F63-48FE-A271-4B17CD237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000" y="1983101"/>
                <a:ext cx="1544381" cy="461665"/>
              </a:xfrm>
              <a:prstGeom prst="rect">
                <a:avLst/>
              </a:prstGeom>
              <a:blipFill>
                <a:blip r:embed="rId6"/>
                <a:stretch>
                  <a:fillRect l="-79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F3952B-DC0D-4876-BAEB-E0AD35647082}"/>
                  </a:ext>
                </a:extLst>
              </p:cNvPr>
              <p:cNvSpPr txBox="1"/>
              <p:nvPr/>
            </p:nvSpPr>
            <p:spPr>
              <a:xfrm>
                <a:off x="1404898" y="4569456"/>
                <a:ext cx="1896584" cy="712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sr-Cyrl-R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R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R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sSup>
                          <m:sSupPr>
                            <m:ctrlPr>
                              <a:rPr lang="en-GB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R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sr-Latn-R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R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sr-Latn-R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sr-Latn-RS" sz="2800" dirty="0">
                    <a:solidFill>
                      <a:schemeClr val="tx1"/>
                    </a:solidFill>
                  </a:rPr>
                  <a:t> </a:t>
                </a:r>
                <a:r>
                  <a:rPr lang="sr-Latn-RS" sz="2800" dirty="0"/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F3952B-DC0D-4876-BAEB-E0AD356470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898" y="4569456"/>
                <a:ext cx="1896584" cy="712887"/>
              </a:xfrm>
              <a:prstGeom prst="rect">
                <a:avLst/>
              </a:prstGeom>
              <a:blipFill>
                <a:blip r:embed="rId7"/>
                <a:stretch>
                  <a:fillRect b="-8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4E701DE-5F59-4069-BA4C-89C2CAA4B35A}"/>
                  </a:ext>
                </a:extLst>
              </p:cNvPr>
              <p:cNvSpPr txBox="1"/>
              <p:nvPr/>
            </p:nvSpPr>
            <p:spPr>
              <a:xfrm>
                <a:off x="2895564" y="4496357"/>
                <a:ext cx="3101199" cy="7684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d>
                          <m:dPr>
                            <m:ctrlPr>
                              <a:rPr lang="sr-Latn-R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R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sr-Latn-RS" sz="2800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sr-Latn-R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sr-Latn-R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sr-Latn-R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sr-Latn-RS" sz="2800" dirty="0"/>
                  <a:t> =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4E701DE-5F59-4069-BA4C-89C2CAA4B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564" y="4496357"/>
                <a:ext cx="3101199" cy="768480"/>
              </a:xfrm>
              <a:prstGeom prst="rect">
                <a:avLst/>
              </a:prstGeom>
              <a:blipFill>
                <a:blip r:embed="rId8"/>
                <a:stretch>
                  <a:fillRect b="-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C5AD09-A02C-4E6B-9634-926F50EB16B9}"/>
              </a:ext>
            </a:extLst>
          </p:cNvPr>
          <p:cNvCxnSpPr/>
          <p:nvPr/>
        </p:nvCxnSpPr>
        <p:spPr>
          <a:xfrm flipV="1">
            <a:off x="3213847" y="4524155"/>
            <a:ext cx="1052306" cy="356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74156F-13C6-4BBC-A8F9-2032051934F3}"/>
              </a:ext>
            </a:extLst>
          </p:cNvPr>
          <p:cNvCxnSpPr/>
          <p:nvPr/>
        </p:nvCxnSpPr>
        <p:spPr>
          <a:xfrm flipV="1">
            <a:off x="3740000" y="4930940"/>
            <a:ext cx="797366" cy="356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01243A-065C-47EB-8E15-1BD24E018D1D}"/>
                  </a:ext>
                </a:extLst>
              </p:cNvPr>
              <p:cNvSpPr txBox="1"/>
              <p:nvPr/>
            </p:nvSpPr>
            <p:spPr>
              <a:xfrm>
                <a:off x="4975884" y="4457841"/>
                <a:ext cx="1363626" cy="786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sr-Latn-R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01243A-065C-47EB-8E15-1BD24E018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884" y="4457841"/>
                <a:ext cx="1363626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84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8" grpId="0"/>
      <p:bldP spid="10" grpId="0"/>
      <p:bldP spid="12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</TotalTime>
  <Words>485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Century Gothic</vt:lpstr>
      <vt:lpstr>Times New Roman</vt:lpstr>
      <vt:lpstr>Verdana</vt:lpstr>
      <vt:lpstr>Wingdings 3</vt:lpstr>
      <vt:lpstr>Ion</vt:lpstr>
      <vt:lpstr>Растављање полинома на чиниоце</vt:lpstr>
      <vt:lpstr>Раставти полином на чиниоце значи представити га у облику производа других полинома</vt:lpstr>
      <vt:lpstr>Извлачење заједничког чиниоца</vt:lpstr>
      <vt:lpstr>Примјер 1: Раставимо полином на чиниоце  а) 2x^3 + 18x^2= </vt:lpstr>
      <vt:lpstr>Примјер 1: Раставимо полином на чиниоце а) 2x^3 + 18x^2</vt:lpstr>
      <vt:lpstr>Примјер 1: Раставимо полином на чиниоце  б)  24x^4 - 18x + 30 = </vt:lpstr>
      <vt:lpstr>Примјер 2:  Скрати разломак (6 -3a)/(2b -ab) , a ≠ 2, b ≠ 0</vt:lpstr>
      <vt:lpstr>( a + b )( a – b )</vt:lpstr>
      <vt:lpstr>Примјер 3: Напишимо бином 4x^2 - 25 у^2 у облику производа.</vt:lpstr>
      <vt:lpstr>Домаћа задаћа:  Збирка задатака: странице 52, 54 и 56 задаци  92, 101 и 116</vt:lpstr>
      <vt:lpstr>Хвала на пажњи!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Растављање полинома на чиниоце</dc:title>
  <dc:creator>WIN10</dc:creator>
  <cp:lastModifiedBy>WIN10</cp:lastModifiedBy>
  <cp:revision>28</cp:revision>
  <dcterms:created xsi:type="dcterms:W3CDTF">2020-11-28T11:36:35Z</dcterms:created>
  <dcterms:modified xsi:type="dcterms:W3CDTF">2020-11-29T08:48:11Z</dcterms:modified>
</cp:coreProperties>
</file>