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m" initials="m" lastIdx="2" clrIdx="0">
    <p:extLst>
      <p:ext uri="{19B8F6BF-5375-455C-9EA6-DF929625EA0E}">
        <p15:presenceInfo xmlns:p15="http://schemas.microsoft.com/office/powerpoint/2012/main" userId="m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4" autoAdjust="0"/>
    <p:restoredTop sz="86409" autoAdjust="0"/>
  </p:normalViewPr>
  <p:slideViewPr>
    <p:cSldViewPr>
      <p:cViewPr varScale="1">
        <p:scale>
          <a:sx n="79" d="100"/>
          <a:sy n="79" d="100"/>
        </p:scale>
        <p:origin x="9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9B88-C104-4D84-835A-09CC8139793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57CC4-FBA4-4966-853B-B606DA53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5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57CC4-FBA4-4966-853B-B606DA53DC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0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D0DB6-447E-42AE-9F11-D23B833F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3427-0D95-421B-865A-BBD7ABFE11A7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E9548-A102-4D70-AC8D-ABC498A6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DAD3E-98D5-41D6-991B-08965E56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1938-51A1-4599-8AC2-8BF6EA4D0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7527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727CF-DDD0-4E6B-B7F3-D08518FC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7497-1439-403F-9C83-16B3CE55E8CC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03D0-8BE5-49AD-8F79-A9630E99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B3B8-B446-47FD-A14C-719C222A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FA80F-B5CB-43AF-BF9F-55A304965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9281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F0701-9B9C-4698-AB3D-024FDD7B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B45B-82D3-44A7-A1BA-F5D1D11BD363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2146-AD54-43E8-8DB0-5AE7A1F4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0AF0-4C9F-4560-9B3B-52B06793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6E631-10B5-45C0-99CE-F687A67DF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08705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29A4-2586-4B72-91A3-E72E1083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2D7D-6E21-47B5-A715-F5964EA8FA72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FA23E-C510-40CF-8182-43F1CDE7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F42C-0F59-49AA-845B-E1D51C9D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512E-2B88-4AC4-9DA2-66287DC1A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808531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1DD8-F780-4177-ADF2-4BA00687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3504-D580-4B46-A4FC-9B5C9298D26D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0018-D432-4843-93EF-4B6ACAF1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56528-5C83-4BAC-9032-7BF5F13D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4CB9C-7F82-42FB-BED2-1E3A79C26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39455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BF16CA-E10C-45CF-86BD-67292CE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91CD-AFD0-4C2C-AFD9-72D152820037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06ED93-FF73-4545-8CC2-8690BE47C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A85D26-299A-4624-B6F4-A4482E66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3FC2-EBBA-4B32-A409-1C756F454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41877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C7D539-EE4B-4A39-B548-D9CD11C6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1D44-A7DC-4112-A836-84DBEA55E29E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9D58A64-B958-43F9-8F0C-84A06750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66AD69-6FE5-49C5-98F0-FA735803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B3166-2A1D-4D4F-A7F0-C63BAF62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63326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06A0CA4-A19B-49DC-8A70-004F2FBB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C54A-E0E6-4B42-BB86-77E416E562B0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6094DE-21E7-4F32-8FF3-1278B379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3FE528-D8B3-4818-86A4-51E9A1A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3887F-8477-4497-ABC6-3216E8A55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43108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D1F727-FAAF-48B1-AC7E-A3053F55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66A5-53CA-491F-8791-99930F4B5BB0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762912-7363-4579-B6BD-EC365ED1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A5A407-D210-4C26-AE4E-FD621841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4F2CD-DDC4-4573-B251-2D48475F8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28736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AE0AA6-C79B-42AF-B2B2-266D8A3F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548C-5F84-49E4-879E-850449230374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FA51C6-341C-4086-BFBB-2A337778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189862-1D47-4EE0-B1B6-72244CF1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E82-C9CA-418A-81B9-3A5431DF6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26118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9EEEC7-BB00-4683-8717-3B42384C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7B55-BAC0-40F7-B0D9-0937984A6587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883D51-DE12-46B5-97A6-9928880D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7DEEF0-B96F-46CD-89D3-9370E796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966D4-2999-46BD-8CE9-71421F5F4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03589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B212AE1-5FB2-4566-B2A8-71E77E041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4BE635-A24A-468B-8304-D7962CBF0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535DA-70AA-4BCA-BE01-776FFCF35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8020A0-C335-44B7-ACAA-AAC13E34A416}" type="datetimeFigureOut">
              <a:rPr lang="en-US"/>
              <a:pPr>
                <a:defRPr/>
              </a:pPr>
              <a:t>11/7/2020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53FF-BF9B-48EA-8123-6310C2FAD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46ECC-2225-496C-B413-47D69AC9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440EE8E3-6BFD-410C-8A66-17EC35633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07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6803"/>
            <a:ext cx="75056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ПИСАЊЕ СУГЛАСНИКА Ј</a:t>
            </a:r>
            <a:endParaRPr lang="en-US" altLang="en-US" sz="4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D7C99BAF-3793-4E98-A2DD-54505108A487}"/>
              </a:ext>
            </a:extLst>
          </p:cNvPr>
          <p:cNvSpPr/>
          <p:nvPr/>
        </p:nvSpPr>
        <p:spPr>
          <a:xfrm>
            <a:off x="8001000" y="1187330"/>
            <a:ext cx="2925285" cy="2205903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152C38-DAF5-44E9-9FB8-7C5F1BEAB1BF}"/>
              </a:ext>
            </a:extLst>
          </p:cNvPr>
          <p:cNvSpPr/>
          <p:nvPr/>
        </p:nvSpPr>
        <p:spPr>
          <a:xfrm rot="1058767">
            <a:off x="9629685" y="1450076"/>
            <a:ext cx="116859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 И  Ј</a:t>
            </a:r>
          </a:p>
          <a:p>
            <a:pPr algn="ctr"/>
            <a:r>
              <a:rPr lang="sr-Cyrl-BA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 О Ј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EA11FC-570A-4491-B9E7-9E99C2154B89}"/>
              </a:ext>
            </a:extLst>
          </p:cNvPr>
          <p:cNvSpPr txBox="1"/>
          <p:nvPr/>
        </p:nvSpPr>
        <p:spPr>
          <a:xfrm>
            <a:off x="8238964" y="1452465"/>
            <a:ext cx="12736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??</a:t>
            </a:r>
            <a:endParaRPr lang="sr-Latn-BA" sz="8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9B3822-E233-4FDB-A27D-ABA794387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0"/>
            <a:ext cx="2779960" cy="2514600"/>
          </a:xfrm>
          <a:prstGeom prst="rect">
            <a:avLst/>
          </a:prstGeom>
        </p:spPr>
      </p:pic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AFE68386-6B21-4CA3-B3CD-15B4675FF8CA}"/>
              </a:ext>
            </a:extLst>
          </p:cNvPr>
          <p:cNvSpPr/>
          <p:nvPr/>
        </p:nvSpPr>
        <p:spPr>
          <a:xfrm>
            <a:off x="5981700" y="4533900"/>
            <a:ext cx="4038600" cy="160020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МОЈИ – МОИ</a:t>
            </a:r>
          </a:p>
          <a:p>
            <a:pPr algn="ctr"/>
            <a:r>
              <a:rPr lang="sr-Cyrl-BA" dirty="0"/>
              <a:t>КОЈИ –КОИ</a:t>
            </a:r>
          </a:p>
          <a:p>
            <a:pPr algn="ctr"/>
            <a:r>
              <a:rPr lang="sr-Cyrl-BA" dirty="0"/>
              <a:t>БИО- БИЈО</a:t>
            </a:r>
            <a:endParaRPr lang="en-US" dirty="0"/>
          </a:p>
          <a:p>
            <a:pPr algn="ctr"/>
            <a:r>
              <a:rPr lang="en-US" dirty="0"/>
              <a:t>          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sr-Latn-BA" dirty="0">
              <a:solidFill>
                <a:schemeClr val="tx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145F10E-9900-4D2C-AB6E-CF531B9F25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157" y="4872426"/>
            <a:ext cx="783196" cy="830997"/>
          </a:xfrm>
          <a:prstGeom prst="rect">
            <a:avLst/>
          </a:prstGeom>
        </p:spPr>
      </p:pic>
      <p:sp>
        <p:nvSpPr>
          <p:cNvPr id="20" name="Multiplication Sign 19">
            <a:extLst>
              <a:ext uri="{FF2B5EF4-FFF2-40B4-BE49-F238E27FC236}">
                <a16:creationId xmlns:a16="http://schemas.microsoft.com/office/drawing/2014/main" id="{149784D7-46C0-4556-977C-ACE09CC65391}"/>
              </a:ext>
            </a:extLst>
          </p:cNvPr>
          <p:cNvSpPr/>
          <p:nvPr/>
        </p:nvSpPr>
        <p:spPr>
          <a:xfrm>
            <a:off x="8769006" y="4713846"/>
            <a:ext cx="783195" cy="114815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241569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3D190126-BAA3-4A2C-8AC8-7413E58EEF38}"/>
              </a:ext>
            </a:extLst>
          </p:cNvPr>
          <p:cNvSpPr/>
          <p:nvPr/>
        </p:nvSpPr>
        <p:spPr>
          <a:xfrm>
            <a:off x="2860610" y="116632"/>
            <a:ext cx="7696200" cy="365760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СА ГЛАСОМ Ј ПОНЕКАД ИМАМО ПРОБЛЕМА, ПИШЕМО ГА ГДЈЕ НЕ ТРЕБА, А ЗАБОРАВЉАВАМО ГДЈЕ ТРЕБА.</a:t>
            </a:r>
            <a:endParaRPr lang="sr-Latn-BA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997F4C-C31C-49DF-892A-0062CEDE1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678" y="4267200"/>
            <a:ext cx="2209800" cy="233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223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5BE76-41C9-4D34-A0F8-5EE0A13B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5166"/>
            <a:ext cx="8001000" cy="2620433"/>
          </a:xfrm>
        </p:spPr>
        <p:txBody>
          <a:bodyPr/>
          <a:lstStyle/>
          <a:p>
            <a:r>
              <a:rPr lang="sr-Cyrl-BA" sz="2800" dirty="0">
                <a:solidFill>
                  <a:schemeClr val="bg1"/>
                </a:solidFill>
              </a:rPr>
              <a:t>Сугласник ј </a:t>
            </a:r>
            <a:r>
              <a:rPr lang="sr-Cyrl-BA" sz="2800" dirty="0" smtClean="0">
                <a:solidFill>
                  <a:schemeClr val="bg1"/>
                </a:solidFill>
              </a:rPr>
              <a:t>се </a:t>
            </a:r>
            <a:r>
              <a:rPr lang="sr-Cyrl-BA" sz="28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sr-Cyrl-BA" sz="28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пише </a:t>
            </a:r>
            <a:r>
              <a:rPr lang="sr-Cyrl-BA" sz="2800" dirty="0">
                <a:solidFill>
                  <a:schemeClr val="bg1"/>
                </a:solidFill>
              </a:rPr>
              <a:t>између самогласника: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5A673A-7752-4B06-B3EE-1F5C5E017729}"/>
              </a:ext>
            </a:extLst>
          </p:cNvPr>
          <p:cNvSpPr/>
          <p:nvPr/>
        </p:nvSpPr>
        <p:spPr>
          <a:xfrm>
            <a:off x="9067800" y="1200539"/>
            <a:ext cx="2819400" cy="22284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</a:rPr>
              <a:t>Углавном:</a:t>
            </a:r>
            <a:endParaRPr lang="sr-Cyrl-BA" sz="2000" dirty="0">
              <a:solidFill>
                <a:schemeClr val="tx1"/>
              </a:solidFill>
            </a:endParaRPr>
          </a:p>
          <a:p>
            <a:pPr algn="ctr"/>
            <a:r>
              <a:rPr lang="sr-Cyrl-BA" sz="2000" dirty="0"/>
              <a:t>А и И, </a:t>
            </a:r>
          </a:p>
          <a:p>
            <a:pPr algn="ctr"/>
            <a:r>
              <a:rPr lang="sr-Cyrl-BA" sz="2000" dirty="0"/>
              <a:t>Е и И, </a:t>
            </a:r>
          </a:p>
          <a:p>
            <a:pPr algn="ctr"/>
            <a:r>
              <a:rPr lang="sr-Cyrl-BA" sz="2000" dirty="0"/>
              <a:t>О и И, </a:t>
            </a:r>
          </a:p>
          <a:p>
            <a:pPr algn="ctr"/>
            <a:r>
              <a:rPr lang="sr-Cyrl-BA" sz="2000" dirty="0"/>
              <a:t>У и И,</a:t>
            </a:r>
          </a:p>
          <a:p>
            <a:pPr algn="ctr"/>
            <a:r>
              <a:rPr lang="sr-Cyrl-BA" sz="2000" dirty="0" smtClean="0">
                <a:solidFill>
                  <a:schemeClr val="tx1"/>
                </a:solidFill>
              </a:rPr>
              <a:t>Увијек: </a:t>
            </a:r>
          </a:p>
          <a:p>
            <a:pPr algn="ctr"/>
            <a:r>
              <a:rPr lang="sr-Cyrl-BA" sz="2000" dirty="0" smtClean="0">
                <a:solidFill>
                  <a:schemeClr val="tx1"/>
                </a:solidFill>
              </a:rPr>
              <a:t>И </a:t>
            </a:r>
            <a:r>
              <a:rPr lang="sr-Cyrl-BA" sz="2000" dirty="0">
                <a:solidFill>
                  <a:schemeClr val="tx1"/>
                </a:solidFill>
              </a:rPr>
              <a:t>и О</a:t>
            </a:r>
            <a:endParaRPr lang="sr-Latn-BA" sz="2000" dirty="0">
              <a:solidFill>
                <a:schemeClr val="tx1"/>
              </a:solidFill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149535E6-307C-4748-A116-C7A36245B3FD}"/>
              </a:ext>
            </a:extLst>
          </p:cNvPr>
          <p:cNvSpPr/>
          <p:nvPr/>
        </p:nvSpPr>
        <p:spPr>
          <a:xfrm>
            <a:off x="685800" y="2761861"/>
            <a:ext cx="6286501" cy="2569612"/>
          </a:xfrm>
          <a:prstGeom prst="round2DiagRect">
            <a:avLst>
              <a:gd name="adj1" fmla="val 16667"/>
              <a:gd name="adj2" fmla="val 193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БИО, ПИО, </a:t>
            </a:r>
            <a:r>
              <a:rPr lang="sr-Cyrl-BA" dirty="0" smtClean="0"/>
              <a:t>КАИШ, </a:t>
            </a:r>
            <a:r>
              <a:rPr lang="sr-Cyrl-RS" dirty="0" smtClean="0"/>
              <a:t>ЗАИСТА, АВИОН,</a:t>
            </a:r>
            <a:r>
              <a:rPr lang="sr-Cyrl-BA" dirty="0" smtClean="0"/>
              <a:t> ДОИСТА, САДИО ЕГОИСТА</a:t>
            </a:r>
            <a:r>
              <a:rPr lang="sr-Cyrl-BA" dirty="0"/>
              <a:t>, </a:t>
            </a:r>
            <a:r>
              <a:rPr lang="sr-Cyrl-BA" dirty="0" smtClean="0"/>
              <a:t>НЕИМАР, </a:t>
            </a:r>
            <a:r>
              <a:rPr lang="sr-Cyrl-BA" dirty="0"/>
              <a:t>УЧИОНИЦА</a:t>
            </a:r>
            <a:r>
              <a:rPr lang="sr-Cyrl-BA" dirty="0" smtClean="0"/>
              <a:t>, УИГРАН, СТАДИОН...</a:t>
            </a:r>
            <a:endParaRPr lang="sr-Cyrl-BA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B86003-C80C-48A3-BDE5-26A62F4FB255}"/>
              </a:ext>
            </a:extLst>
          </p:cNvPr>
          <p:cNvCxnSpPr>
            <a:cxnSpLocks/>
          </p:cNvCxnSpPr>
          <p:nvPr/>
        </p:nvCxnSpPr>
        <p:spPr>
          <a:xfrm>
            <a:off x="7543800" y="1981200"/>
            <a:ext cx="1295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FDA9ABC9-DA36-4B76-9222-DE692595E0AA}"/>
              </a:ext>
            </a:extLst>
          </p:cNvPr>
          <p:cNvSpPr/>
          <p:nvPr/>
        </p:nvSpPr>
        <p:spPr>
          <a:xfrm>
            <a:off x="7620000" y="3563602"/>
            <a:ext cx="2133600" cy="301923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Пише се у неким случајевима </a:t>
            </a:r>
            <a:r>
              <a:rPr lang="sr-Cyrl-BA" dirty="0" smtClean="0"/>
              <a:t>између</a:t>
            </a:r>
          </a:p>
          <a:p>
            <a:pPr algn="ctr"/>
            <a:r>
              <a:rPr lang="sr-Cyrl-BA" dirty="0" smtClean="0"/>
              <a:t>А и И,</a:t>
            </a:r>
            <a:r>
              <a:rPr lang="sr-Cyrl-BA" dirty="0"/>
              <a:t> </a:t>
            </a:r>
            <a:r>
              <a:rPr lang="sr-Cyrl-BA" dirty="0" smtClean="0"/>
              <a:t>О </a:t>
            </a:r>
            <a:r>
              <a:rPr lang="sr-Cyrl-BA" dirty="0"/>
              <a:t>и </a:t>
            </a:r>
            <a:r>
              <a:rPr lang="sr-Cyrl-BA" dirty="0" smtClean="0"/>
              <a:t>И</a:t>
            </a:r>
          </a:p>
          <a:p>
            <a:pPr algn="ctr"/>
            <a:endParaRPr lang="sr-Cyrl-BA" dirty="0"/>
          </a:p>
          <a:p>
            <a:pPr algn="ctr"/>
            <a:r>
              <a:rPr lang="sr-Cyrl-BA" dirty="0"/>
              <a:t>- МОЈИ, КРОЈИ, </a:t>
            </a:r>
            <a:r>
              <a:rPr lang="sr-Cyrl-BA" dirty="0" smtClean="0"/>
              <a:t>БОЈИ, МАЈИЦА, ГАЈИТИ...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5963165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3C3C6-29BA-431E-87E8-9DC6250B3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533400"/>
            <a:ext cx="9448800" cy="1219200"/>
          </a:xfrm>
        </p:spPr>
        <p:txBody>
          <a:bodyPr/>
          <a:lstStyle/>
          <a:p>
            <a:r>
              <a:rPr lang="sr-Cyrl-BA" sz="2800" dirty="0">
                <a:solidFill>
                  <a:schemeClr val="bg1"/>
                </a:solidFill>
              </a:rPr>
              <a:t>Сугласник Ј </a:t>
            </a:r>
            <a:r>
              <a:rPr lang="sr-Cyrl-BA" sz="2800" i="1" u="sng" dirty="0">
                <a:solidFill>
                  <a:schemeClr val="bg1"/>
                </a:solidFill>
              </a:rPr>
              <a:t>се пише </a:t>
            </a:r>
            <a:r>
              <a:rPr lang="sr-Cyrl-BA" sz="2800" dirty="0">
                <a:solidFill>
                  <a:schemeClr val="bg1"/>
                </a:solidFill>
              </a:rPr>
              <a:t>између самогласника: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02ABFD94-0681-4AEC-B777-0FB2080D64B3}"/>
              </a:ext>
            </a:extLst>
          </p:cNvPr>
          <p:cNvSpPr/>
          <p:nvPr/>
        </p:nvSpPr>
        <p:spPr>
          <a:xfrm>
            <a:off x="8060094" y="1603664"/>
            <a:ext cx="3657600" cy="16764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И и А</a:t>
            </a:r>
          </a:p>
          <a:p>
            <a:pPr algn="ctr"/>
            <a:r>
              <a:rPr lang="sr-Cyrl-BA" dirty="0"/>
              <a:t>И и Е</a:t>
            </a:r>
          </a:p>
          <a:p>
            <a:pPr algn="ctr"/>
            <a:r>
              <a:rPr lang="sr-Cyrl-BA" dirty="0"/>
              <a:t>И и У</a:t>
            </a:r>
            <a:endParaRPr lang="sr-Latn-BA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9ED798-F9DD-4544-B297-51018BA147ED}"/>
              </a:ext>
            </a:extLst>
          </p:cNvPr>
          <p:cNvCxnSpPr>
            <a:cxnSpLocks/>
          </p:cNvCxnSpPr>
          <p:nvPr/>
        </p:nvCxnSpPr>
        <p:spPr>
          <a:xfrm>
            <a:off x="6939678" y="1866900"/>
            <a:ext cx="756522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: Diagonal Corners Rounded 209">
            <a:extLst>
              <a:ext uri="{FF2B5EF4-FFF2-40B4-BE49-F238E27FC236}">
                <a16:creationId xmlns:a16="http://schemas.microsoft.com/office/drawing/2014/main" id="{D72CD823-A84C-478D-9CF6-AF153B9C9531}"/>
              </a:ext>
            </a:extLst>
          </p:cNvPr>
          <p:cNvSpPr/>
          <p:nvPr/>
        </p:nvSpPr>
        <p:spPr>
          <a:xfrm>
            <a:off x="474306" y="3124200"/>
            <a:ext cx="6781800" cy="2667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u="sng" dirty="0"/>
              <a:t>ИЈА</a:t>
            </a:r>
            <a:r>
              <a:rPr lang="sr-Cyrl-BA" dirty="0"/>
              <a:t>: ЗМИЈА, ГИМНАЗИЈА, РАКИЈА, ДИЈАЛОГ, ДИЈАМАНТ, ТЕЛЕВИЗИЈА, СИЈАЛИЦА, ПИЈАЦА</a:t>
            </a:r>
          </a:p>
          <a:p>
            <a:endParaRPr lang="sr-Cyrl-BA" dirty="0"/>
          </a:p>
          <a:p>
            <a:r>
              <a:rPr lang="sr-Cyrl-BA" u="sng" dirty="0"/>
              <a:t>ИЈЕ</a:t>
            </a:r>
            <a:r>
              <a:rPr lang="sr-Cyrl-BA" dirty="0"/>
              <a:t>: ХИГИЈЕНА, ДИЈЕТА, ПИЈЕМ</a:t>
            </a:r>
          </a:p>
          <a:p>
            <a:endParaRPr lang="sr-Cyrl-BA" dirty="0"/>
          </a:p>
          <a:p>
            <a:r>
              <a:rPr lang="sr-Cyrl-BA" u="sng" dirty="0"/>
              <a:t>ИЈУ</a:t>
            </a:r>
            <a:r>
              <a:rPr lang="sr-Cyrl-BA" dirty="0"/>
              <a:t>: АКВАРИЈУМ, ТРИЈУМФ, ВИЈУГА, АЛУМИНИЈУМ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5505826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04961-D1F8-4D0C-8355-F21AD8806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5166"/>
            <a:ext cx="10972800" cy="3458633"/>
          </a:xfrm>
        </p:spPr>
        <p:txBody>
          <a:bodyPr/>
          <a:lstStyle/>
          <a:p>
            <a:pPr algn="l"/>
            <a:r>
              <a:rPr lang="sr-Cyrl-BA" sz="2800" dirty="0">
                <a:solidFill>
                  <a:schemeClr val="bg1"/>
                </a:solidFill>
              </a:rPr>
              <a:t>Сугласник Ј се пише на крају сљедећих ријечи, тј. глаголских облика којима некоме нешто заповиједамо.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3" name="Flowchart: Document 2">
            <a:extLst>
              <a:ext uri="{FF2B5EF4-FFF2-40B4-BE49-F238E27FC236}">
                <a16:creationId xmlns:a16="http://schemas.microsoft.com/office/drawing/2014/main" id="{800019A5-36CB-40C0-899A-0BBA948BEB2F}"/>
              </a:ext>
            </a:extLst>
          </p:cNvPr>
          <p:cNvSpPr/>
          <p:nvPr/>
        </p:nvSpPr>
        <p:spPr>
          <a:xfrm>
            <a:off x="1752600" y="2781299"/>
            <a:ext cx="2286000" cy="1905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Попиј лијек!</a:t>
            </a:r>
            <a:endParaRPr lang="sr-Latn-BA" sz="2800" dirty="0"/>
          </a:p>
        </p:txBody>
      </p:sp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59412096-EF8F-47B1-8F85-B852F48CECF2}"/>
              </a:ext>
            </a:extLst>
          </p:cNvPr>
          <p:cNvSpPr/>
          <p:nvPr/>
        </p:nvSpPr>
        <p:spPr>
          <a:xfrm>
            <a:off x="5089655" y="4495800"/>
            <a:ext cx="2286000" cy="1905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Увиј косу!</a:t>
            </a:r>
            <a:endParaRPr lang="sr-Latn-BA" sz="2800" dirty="0"/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EE0B3079-AC74-46E2-A1A7-EAE26300F0AB}"/>
              </a:ext>
            </a:extLst>
          </p:cNvPr>
          <p:cNvSpPr/>
          <p:nvPr/>
        </p:nvSpPr>
        <p:spPr>
          <a:xfrm>
            <a:off x="8841145" y="2476500"/>
            <a:ext cx="2286000" cy="1905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Откриј чаролију!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2473810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2FB9-3C25-4E22-AA15-712C2C438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5166"/>
            <a:ext cx="10972800" cy="5592234"/>
          </a:xfrm>
        </p:spPr>
        <p:txBody>
          <a:bodyPr/>
          <a:lstStyle/>
          <a:p>
            <a:pPr algn="l"/>
            <a:r>
              <a:rPr lang="sr-Cyrl-BA" sz="2800" dirty="0">
                <a:solidFill>
                  <a:schemeClr val="bg1"/>
                </a:solidFill>
              </a:rPr>
              <a:t>1. Допуни реченице датим глаголом, тако да радња буде у прошлом времену: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- Урош је__________  обруч.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                    /бацити/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- Жарко је_______ са нама.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                     /бити/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- ____________ сам цијели дан о томе.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     /мислити/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9E99E6-CB8D-470A-8D08-B2BC6EE85E50}"/>
              </a:ext>
            </a:extLst>
          </p:cNvPr>
          <p:cNvSpPr txBox="1"/>
          <p:nvPr/>
        </p:nvSpPr>
        <p:spPr>
          <a:xfrm>
            <a:off x="2445327" y="1885844"/>
            <a:ext cx="122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бацио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A4CF6-11BF-4927-AAAB-EA800A692B63}"/>
              </a:ext>
            </a:extLst>
          </p:cNvPr>
          <p:cNvSpPr txBox="1"/>
          <p:nvPr/>
        </p:nvSpPr>
        <p:spPr>
          <a:xfrm>
            <a:off x="2448791" y="3276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био</a:t>
            </a:r>
            <a:endParaRPr lang="sr-Latn-BA" sz="2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FCA1C-26A3-4106-B852-975B03A8ED7B}"/>
              </a:ext>
            </a:extLst>
          </p:cNvPr>
          <p:cNvSpPr txBox="1"/>
          <p:nvPr/>
        </p:nvSpPr>
        <p:spPr>
          <a:xfrm>
            <a:off x="1331768" y="4476644"/>
            <a:ext cx="144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Мислио</a:t>
            </a:r>
            <a:endParaRPr lang="sr-Latn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950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DF00D-8C9C-4DE9-902D-A44441E8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52400"/>
            <a:ext cx="10972800" cy="6324600"/>
          </a:xfrm>
        </p:spPr>
        <p:txBody>
          <a:bodyPr/>
          <a:lstStyle/>
          <a:p>
            <a:pPr algn="l"/>
            <a:r>
              <a:rPr lang="sr-Cyrl-BA" sz="2800" dirty="0">
                <a:solidFill>
                  <a:schemeClr val="bg1"/>
                </a:solidFill>
              </a:rPr>
              <a:t>2. Пронађи </a:t>
            </a:r>
            <a:r>
              <a:rPr lang="sr-Cyrl-BA" sz="2800">
                <a:solidFill>
                  <a:schemeClr val="bg1"/>
                </a:solidFill>
              </a:rPr>
              <a:t>и прецртај </a:t>
            </a:r>
            <a:r>
              <a:rPr lang="sr-Cyrl-BA" sz="2800" dirty="0">
                <a:solidFill>
                  <a:schemeClr val="bg1"/>
                </a:solidFill>
              </a:rPr>
              <a:t>неправилно написане ријечи: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авијон       диалог      киоск    који  судија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маица         историја    бијо     учијоница </a:t>
            </a:r>
            <a:endParaRPr lang="sr-Latn-BA" sz="28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7C1680-51EA-4A15-8AB5-44C34AE8ABB6}"/>
              </a:ext>
            </a:extLst>
          </p:cNvPr>
          <p:cNvCxnSpPr/>
          <p:nvPr/>
        </p:nvCxnSpPr>
        <p:spPr>
          <a:xfrm>
            <a:off x="838200" y="2705100"/>
            <a:ext cx="685800" cy="533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8EAC58-3460-438C-8501-6538538BB8DE}"/>
              </a:ext>
            </a:extLst>
          </p:cNvPr>
          <p:cNvCxnSpPr/>
          <p:nvPr/>
        </p:nvCxnSpPr>
        <p:spPr>
          <a:xfrm>
            <a:off x="762000" y="3619501"/>
            <a:ext cx="685800" cy="533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4C36F7-25E0-42E5-8600-D3DEFE530AA4}"/>
              </a:ext>
            </a:extLst>
          </p:cNvPr>
          <p:cNvCxnSpPr/>
          <p:nvPr/>
        </p:nvCxnSpPr>
        <p:spPr>
          <a:xfrm>
            <a:off x="2362200" y="2743200"/>
            <a:ext cx="685800" cy="533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963231-80AE-497C-AF15-8D1801784126}"/>
              </a:ext>
            </a:extLst>
          </p:cNvPr>
          <p:cNvCxnSpPr/>
          <p:nvPr/>
        </p:nvCxnSpPr>
        <p:spPr>
          <a:xfrm>
            <a:off x="4038600" y="3619501"/>
            <a:ext cx="685800" cy="533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E87A6C-1BF8-4FEE-9C8B-6515901B2325}"/>
              </a:ext>
            </a:extLst>
          </p:cNvPr>
          <p:cNvCxnSpPr/>
          <p:nvPr/>
        </p:nvCxnSpPr>
        <p:spPr>
          <a:xfrm>
            <a:off x="5410200" y="3612575"/>
            <a:ext cx="685800" cy="533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3936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93BE-3B84-4881-8FDD-AF3DB822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10972800" cy="4038600"/>
          </a:xfrm>
        </p:spPr>
        <p:txBody>
          <a:bodyPr/>
          <a:lstStyle/>
          <a:p>
            <a:pPr algn="l"/>
            <a:r>
              <a:rPr lang="sr-Cyrl-BA" sz="3200" dirty="0">
                <a:solidFill>
                  <a:schemeClr val="bg1"/>
                </a:solidFill>
              </a:rPr>
              <a:t>Задатак за самосталан </a:t>
            </a:r>
            <a:r>
              <a:rPr lang="sr-Cyrl-BA" sz="3200" dirty="0" smtClean="0">
                <a:solidFill>
                  <a:schemeClr val="bg1"/>
                </a:solidFill>
              </a:rPr>
              <a:t>рад </a:t>
            </a:r>
            <a:r>
              <a:rPr lang="sr-Cyrl-BA" sz="3200" dirty="0">
                <a:solidFill>
                  <a:schemeClr val="bg1"/>
                </a:solidFill>
              </a:rPr>
              <a:t/>
            </a:r>
            <a:br>
              <a:rPr lang="sr-Cyrl-BA" sz="32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- П</a:t>
            </a:r>
            <a:r>
              <a:rPr lang="sr-Cyrl-BA" sz="2800" dirty="0" smtClean="0">
                <a:solidFill>
                  <a:schemeClr val="bg1"/>
                </a:solidFill>
              </a:rPr>
              <a:t>репишите сљедеће реченице у своје свеске. Затим пронађите  и црвеном бојом подвуците неправилно </a:t>
            </a:r>
            <a:r>
              <a:rPr lang="sr-Cyrl-BA" sz="2800" dirty="0">
                <a:solidFill>
                  <a:schemeClr val="bg1"/>
                </a:solidFill>
              </a:rPr>
              <a:t>написане </a:t>
            </a:r>
            <a:r>
              <a:rPr lang="sr-Cyrl-BA" sz="2800" dirty="0" smtClean="0">
                <a:solidFill>
                  <a:schemeClr val="bg1"/>
                </a:solidFill>
              </a:rPr>
              <a:t>ријечи а потом их напишите у </a:t>
            </a:r>
            <a:r>
              <a:rPr lang="sr-Cyrl-BA" sz="2800" dirty="0">
                <a:solidFill>
                  <a:schemeClr val="bg1"/>
                </a:solidFill>
              </a:rPr>
              <a:t>правилном </a:t>
            </a:r>
            <a:r>
              <a:rPr lang="sr-Cyrl-BA" sz="2800" dirty="0" smtClean="0">
                <a:solidFill>
                  <a:schemeClr val="bg1"/>
                </a:solidFill>
              </a:rPr>
              <a:t>облику:</a:t>
            </a: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Марко је добијо петицу из математике.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Милан је био на стадијону.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>Козије млиеко је најбоље.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ПРАВИЛНО</a:t>
            </a:r>
            <a:r>
              <a:rPr lang="sr-Cyrl-BA" sz="2800" dirty="0">
                <a:solidFill>
                  <a:schemeClr val="bg1"/>
                </a:solidFill>
              </a:rPr>
              <a:t>:</a:t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_______________________________________________________</a:t>
            </a:r>
            <a:br>
              <a:rPr lang="sr-Cyrl-BA" sz="2800" dirty="0" smtClean="0">
                <a:solidFill>
                  <a:schemeClr val="bg1"/>
                </a:solidFill>
              </a:rPr>
            </a:br>
            <a:r>
              <a:rPr lang="sr-Cyrl-BA" sz="2800" dirty="0">
                <a:solidFill>
                  <a:schemeClr val="bg1"/>
                </a:solidFill>
              </a:rPr>
              <a:t/>
            </a:r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-Ко жели више:</a:t>
            </a:r>
            <a:br>
              <a:rPr lang="sr-Cyrl-BA" sz="2800" dirty="0" smtClean="0">
                <a:solidFill>
                  <a:schemeClr val="bg1"/>
                </a:solidFill>
              </a:rPr>
            </a:br>
            <a:r>
              <a:rPr lang="sr-Cyrl-BA" sz="2800" dirty="0" smtClean="0">
                <a:solidFill>
                  <a:schemeClr val="bg1"/>
                </a:solidFill>
              </a:rPr>
              <a:t>Осмислите и напишите по један примјер истих ријечи у правилном и неправилном облику.</a:t>
            </a:r>
            <a:endParaRPr lang="sr-Latn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Osnova</Template>
  <TotalTime>372</TotalTime>
  <Words>223</Words>
  <Application>Microsoft Office PowerPoint</Application>
  <PresentationFormat>Widescreen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Сугласник ј се не пише између самогласника:</vt:lpstr>
      <vt:lpstr>PowerPoint Presentation</vt:lpstr>
      <vt:lpstr>Сугласник Ј се пише на крају сљедећих ријечи, тј. глаголских облика којима некоме нешто заповиједамо.  </vt:lpstr>
      <vt:lpstr>1. Допуни реченице датим глаголом, тако да радња буде у прошлом времену:  - Урош је__________  обруч.                     /бацити/  - Жарко је_______ са нама.                      /бити/  - ____________ сам цијели дан о томе.      /мислити/</vt:lpstr>
      <vt:lpstr>2. Пронађи и прецртај неправилно написане ријечи:  авијон       диалог      киоск    који  судија  маица         историја    бијо     учијоница </vt:lpstr>
      <vt:lpstr>Задатак за самосталан рад   - Препишите сљедеће реченице у своје свеске. Затим пронађите  и црвеном бојом подвуците неправилно написане ријечи а потом их напишите у правилном облику: Марко је добијо петицу из математике. Милан је био на стадијону. Козије млиеко је најбоље.  ПРАВИЛНО: _______________________________________________________  -Ко жели више: Осмислите и напишите по један примјер истих ријечи у правилном и неправилном облику.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SUZA</cp:lastModifiedBy>
  <cp:revision>71</cp:revision>
  <dcterms:created xsi:type="dcterms:W3CDTF">2020-11-03T18:38:58Z</dcterms:created>
  <dcterms:modified xsi:type="dcterms:W3CDTF">2020-11-07T19:23:07Z</dcterms:modified>
</cp:coreProperties>
</file>