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9" r:id="rId4"/>
    <p:sldId id="259" r:id="rId5"/>
    <p:sldId id="261" r:id="rId6"/>
    <p:sldId id="270" r:id="rId7"/>
    <p:sldId id="262" r:id="rId8"/>
    <p:sldId id="27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660"/>
  </p:normalViewPr>
  <p:slideViewPr>
    <p:cSldViewPr snapToGrid="0">
      <p:cViewPr varScale="1">
        <p:scale>
          <a:sx n="69" d="100"/>
          <a:sy n="69" d="100"/>
        </p:scale>
        <p:origin x="-96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0815-57CA-4FCC-AFAF-6BF779D7BEA7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B8B6-7D89-407A-AA8D-3A025AFCA0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963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0815-57CA-4FCC-AFAF-6BF779D7BEA7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B8B6-7D89-407A-AA8D-3A025AFCA0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329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0815-57CA-4FCC-AFAF-6BF779D7BEA7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B8B6-7D89-407A-AA8D-3A025AFCA0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2708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0815-57CA-4FCC-AFAF-6BF779D7BEA7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B8B6-7D89-407A-AA8D-3A025AFCA0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80054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0815-57CA-4FCC-AFAF-6BF779D7BEA7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B8B6-7D89-407A-AA8D-3A025AFCA0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4410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0815-57CA-4FCC-AFAF-6BF779D7BEA7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B8B6-7D89-407A-AA8D-3A025AFCA0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790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0815-57CA-4FCC-AFAF-6BF779D7BEA7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B8B6-7D89-407A-AA8D-3A025AFCA0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6563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0815-57CA-4FCC-AFAF-6BF779D7BEA7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B8B6-7D89-407A-AA8D-3A025AFCA0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53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0815-57CA-4FCC-AFAF-6BF779D7BEA7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B8B6-7D89-407A-AA8D-3A025AFCA0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303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0815-57CA-4FCC-AFAF-6BF779D7BEA7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B8B6-7D89-407A-AA8D-3A025AFCA0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962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0815-57CA-4FCC-AFAF-6BF779D7BEA7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B8B6-7D89-407A-AA8D-3A025AFCA0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042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0815-57CA-4FCC-AFAF-6BF779D7BEA7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B8B6-7D89-407A-AA8D-3A025AFCA0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069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0815-57CA-4FCC-AFAF-6BF779D7BEA7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B8B6-7D89-407A-AA8D-3A025AFCA0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410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0815-57CA-4FCC-AFAF-6BF779D7BEA7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B8B6-7D89-407A-AA8D-3A025AFCA0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336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0815-57CA-4FCC-AFAF-6BF779D7BEA7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B8B6-7D89-407A-AA8D-3A025AFCA0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480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0815-57CA-4FCC-AFAF-6BF779D7BEA7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B8B6-7D89-407A-AA8D-3A025AFCA0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51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0815-57CA-4FCC-AFAF-6BF779D7BEA7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B8B6-7D89-407A-AA8D-3A025AFCA0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77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4FA0815-57CA-4FCC-AFAF-6BF779D7BEA7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B8B6-7D89-407A-AA8D-3A025AFCA0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5844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4C1DD2-8D50-4232-9508-F35804630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0599" y="1856334"/>
            <a:ext cx="8825658" cy="3329581"/>
          </a:xfrm>
        </p:spPr>
        <p:txBody>
          <a:bodyPr/>
          <a:lstStyle/>
          <a:p>
            <a:pPr algn="ctr"/>
            <a:r>
              <a:rPr lang="sr-Cyrl-BA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ШКОЛСКИ ЧАС</a:t>
            </a: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ЕНГЛЕСКИ ЈЕЗИК 6. </a:t>
            </a: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РАЗРЕД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0342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12097" y="1042402"/>
            <a:ext cx="4327302" cy="535761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5" name="TextBox 4"/>
          <p:cNvSpPr txBox="1"/>
          <p:nvPr/>
        </p:nvSpPr>
        <p:spPr>
          <a:xfrm>
            <a:off x="6342509" y="1856897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river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13405" y="3197988"/>
            <a:ext cx="784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tent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52316" y="2682837"/>
            <a:ext cx="665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big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33118" y="3888638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destroy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39192" y="3627028"/>
            <a:ext cx="744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say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47591" y="5379337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chopsticks</a:t>
            </a:r>
            <a:endParaRPr lang="sr-Latn-B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85152" y="3657598"/>
            <a:ext cx="845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king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17297" y="2380117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learn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25466" y="1336932"/>
            <a:ext cx="1244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history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2623" y="4524517"/>
            <a:ext cx="864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melt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34199" y="2983864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happy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75532" y="5340700"/>
            <a:ext cx="1484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summer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39209" y="1333677"/>
            <a:ext cx="665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old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96998" y="4529331"/>
            <a:ext cx="764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day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61010" y="4637957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Mike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64926" y="2161175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Jane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4999" y="704783"/>
            <a:ext cx="53655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3600" dirty="0" smtClean="0">
                <a:latin typeface="Arial" pitchFamily="34" charset="0"/>
                <a:cs typeface="Arial" pitchFamily="34" charset="0"/>
              </a:rPr>
              <a:t>Find the nouns in the box</a:t>
            </a:r>
            <a:r>
              <a:rPr lang="sr-Latn-BA" sz="3600" dirty="0">
                <a:latin typeface="Arial" pitchFamily="34" charset="0"/>
                <a:cs typeface="Arial" pitchFamily="34" charset="0"/>
              </a:rPr>
              <a:t/>
            </a:r>
            <a:br>
              <a:rPr lang="sr-Latn-BA" sz="3600" dirty="0">
                <a:latin typeface="Arial" pitchFamily="34" charset="0"/>
                <a:cs typeface="Arial" pitchFamily="34" charset="0"/>
              </a:rPr>
            </a:br>
            <a:r>
              <a:rPr lang="sr-Latn-BA" sz="3600" dirty="0" smtClean="0">
                <a:latin typeface="Arial" pitchFamily="34" charset="0"/>
                <a:cs typeface="Arial" pitchFamily="34" charset="0"/>
              </a:rPr>
              <a:t>and write them down:</a:t>
            </a:r>
            <a:endParaRPr lang="sr-Latn-BA" sz="36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33256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7191E-6 -3.68178E-6 L 0.00508 0.04533 C 0.01888 0.05435 -0.12677 0.12211 -0.10464 0.12211 C -0.07978 0.12211 -0.26018 0.17623 -0.24613 0.16721 L -0.48588 0.08095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50" y="88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683 0.10268 L -0.183 0.04001 C -0.16908 0.04903 -0.14799 0.05388 -0.12599 0.05388 C -0.10113 0.05388 -0.08109 0.04903 -0.06703 0.04001 L 2.4756E-6 6.29047E-7 " pathEditMode="relative" rAng="0" ptsTypes="FffFF">
                                      <p:cBhvr>
                                        <p:cTn id="10" dur="2000" spd="-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41" y="-5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8 -0.18339 L -0.18314 0.04001 C -0.16921 0.04903 -0.14812 0.05389 -0.126 0.05389 C -0.10101 0.05389 -0.08109 0.04903 -0.06703 0.04001 L 3.64962E-6 -2.31267E-6 " pathEditMode="relative" rAng="0" ptsTypes="FffFF">
                                      <p:cBhvr>
                                        <p:cTn id="14" dur="2000" spd="-100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24" y="118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708 0.10823 L -0.30561 -0.0044 C -0.29169 0.00462 -0.14799 0.05388 -0.12599 0.05388 C -0.101 0.05388 -0.08109 0.04903 -0.06703 0.04001 L 2.45737E-6 9.89824E-7 " pathEditMode="relative" rAng="0" ptsTypes="FffFF">
                                      <p:cBhvr>
                                        <p:cTn id="18" dur="2000" spd="-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47" y="-56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913 0.37165 L -0.25159 0.2574 C -0.23753 0.26642 -0.14799 0.05389 -0.12599 0.05389 C -0.101 0.05389 -0.08109 0.04903 -0.06703 0.04001 L -2.7294E-6 -1.43386E-6 " pathEditMode="relative" rAng="0" ptsTypes="FffFF">
                                      <p:cBhvr>
                                        <p:cTn id="22" dur="2000" spd="-100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57" y="-185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065 0.00786 L -0.23858 -0.0296 C -0.22465 -0.02058 -0.1571 0.0229 -0.1351 0.0229 C -0.11011 0.0229 -0.08109 0.04903 -0.06703 0.04001 L -2.82442E-7 7.40056E-8 " pathEditMode="relative" rAng="0" ptsTypes="FffFF">
                                      <p:cBhvr>
                                        <p:cTn id="26" dur="2000" spd="-100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26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423 -0.31198 L -0.32487 -0.09066 C -0.31095 -0.08164 -0.14799 0.05389 -0.12599 0.05389 C -0.101 0.05389 -0.08109 0.04903 -0.06703 0.04001 L -6.10439E-7 2.40518E-7 " pathEditMode="relative" rAng="0" ptsTypes="FffFF">
                                      <p:cBhvr>
                                        <p:cTn id="30" dur="2000" spd="-100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05" y="182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316 -0.3055 L -0.31914 -0.0673 C -0.30521 -0.05828 -0.14798 0.05389 -0.12599 0.05389 C -0.101 0.05389 -0.08108 0.04903 -0.06703 0.04001 L -4.70389E-6 -1.60962E-6 " pathEditMode="relative" rAng="0" ptsTypes="FffFF">
                                      <p:cBhvr>
                                        <p:cTn id="34" dur="2000" spd="-100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58" y="179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444 0.07123 L -0.24301 -0.00208 C -0.22908 0.00693 -0.14799 0.05388 -0.12599 0.05388 C -0.101 0.05388 -0.08109 0.04903 -0.06703 0.04001 L 1.12847E-6 3.45976E-6 " pathEditMode="relative" rAng="0" ptsTypes="FffFF">
                                      <p:cBhvr>
                                        <p:cTn id="38" dur="2000" spd="-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22" y="-36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>
                <a:latin typeface="Arial" pitchFamily="34" charset="0"/>
                <a:cs typeface="Arial" pitchFamily="34" charset="0"/>
              </a:rPr>
              <a:t>Complete each sentence with the correct word:</a:t>
            </a:r>
            <a:endParaRPr lang="sr-Latn-B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2732" y="1897350"/>
            <a:ext cx="7064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(baseball, player, sneakers, friends, letter)</a:t>
            </a:r>
            <a:endParaRPr lang="sr-Latn-BA" sz="2800" dirty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8642" y="2686091"/>
            <a:ext cx="888629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r-Latn-BA" sz="2800" dirty="0" smtClean="0">
                <a:latin typeface="Arial" pitchFamily="34" charset="0"/>
                <a:cs typeface="Arial" pitchFamily="34" charset="0"/>
              </a:rPr>
              <a:t>Steve is the best ______  in the team.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r-Latn-BA" sz="2800" dirty="0" smtClean="0">
                <a:latin typeface="Arial" pitchFamily="34" charset="0"/>
                <a:cs typeface="Arial" pitchFamily="34" charset="0"/>
              </a:rPr>
              <a:t>Lisa sent an application ______.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r-Latn-BA" sz="2800" dirty="0" smtClean="0">
                <a:latin typeface="Arial" pitchFamily="34" charset="0"/>
                <a:cs typeface="Arial" pitchFamily="34" charset="0"/>
              </a:rPr>
              <a:t>There is an interesting ________ game in school.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r-Latn-BA" sz="2800" dirty="0" smtClean="0">
                <a:latin typeface="Arial" pitchFamily="34" charset="0"/>
                <a:cs typeface="Arial" pitchFamily="34" charset="0"/>
              </a:rPr>
              <a:t>Steve will buy a new pair of ________.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r-Latn-BA" sz="2800" dirty="0" smtClean="0">
                <a:latin typeface="Arial" pitchFamily="34" charset="0"/>
                <a:cs typeface="Arial" pitchFamily="34" charset="0"/>
              </a:rPr>
              <a:t>Lisa has many good _______ at school.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2907" y="2757642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player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8611" y="3437592"/>
            <a:ext cx="984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letter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7703" y="4074537"/>
            <a:ext cx="152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baseball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20893" y="4740827"/>
            <a:ext cx="1645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sneakers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45759" y="5368271"/>
            <a:ext cx="1265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friends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85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Adjectives – 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match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opposites</a:t>
            </a:r>
            <a:endParaRPr lang="sr-Latn-B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2717" y="1509161"/>
            <a:ext cx="23042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old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good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important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short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small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unkind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4264" y="1498804"/>
            <a:ext cx="665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big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4264" y="2288430"/>
            <a:ext cx="845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kind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4263" y="3146612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bad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4264" y="4035624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young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4263" y="4937503"/>
            <a:ext cx="2085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unimportant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4264" y="5728449"/>
            <a:ext cx="86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long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Arrow Connector 23"/>
          <p:cNvCxnSpPr>
            <a:endCxn id="10" idx="1"/>
          </p:cNvCxnSpPr>
          <p:nvPr/>
        </p:nvCxnSpPr>
        <p:spPr>
          <a:xfrm>
            <a:off x="2034835" y="1760414"/>
            <a:ext cx="3039429" cy="2536820"/>
          </a:xfrm>
          <a:prstGeom prst="straightConnector1">
            <a:avLst/>
          </a:prstGeom>
          <a:ln w="3810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9" idx="1"/>
          </p:cNvCxnSpPr>
          <p:nvPr/>
        </p:nvCxnSpPr>
        <p:spPr>
          <a:xfrm>
            <a:off x="2312894" y="2662518"/>
            <a:ext cx="2761369" cy="745704"/>
          </a:xfrm>
          <a:prstGeom prst="straightConnector1">
            <a:avLst/>
          </a:prstGeom>
          <a:ln w="3810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1" idx="1"/>
          </p:cNvCxnSpPr>
          <p:nvPr/>
        </p:nvCxnSpPr>
        <p:spPr>
          <a:xfrm>
            <a:off x="2998694" y="3550024"/>
            <a:ext cx="2075569" cy="1649089"/>
          </a:xfrm>
          <a:prstGeom prst="straightConnector1">
            <a:avLst/>
          </a:prstGeom>
          <a:ln w="3810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2" idx="1"/>
          </p:cNvCxnSpPr>
          <p:nvPr/>
        </p:nvCxnSpPr>
        <p:spPr>
          <a:xfrm>
            <a:off x="2312894" y="4374568"/>
            <a:ext cx="2761370" cy="1615491"/>
          </a:xfrm>
          <a:prstGeom prst="straightConnector1">
            <a:avLst/>
          </a:prstGeom>
          <a:ln w="3810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312894" y="1760414"/>
            <a:ext cx="2761369" cy="3438699"/>
          </a:xfrm>
          <a:prstGeom prst="straightConnector1">
            <a:avLst/>
          </a:prstGeom>
          <a:ln w="3810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8" idx="1"/>
          </p:cNvCxnSpPr>
          <p:nvPr/>
        </p:nvCxnSpPr>
        <p:spPr>
          <a:xfrm flipV="1">
            <a:off x="2568388" y="2550040"/>
            <a:ext cx="2505876" cy="3440019"/>
          </a:xfrm>
          <a:prstGeom prst="straightConnector1">
            <a:avLst/>
          </a:prstGeom>
          <a:ln w="3810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HP\AppData\Local\Microsoft\Windows\INetCache\IE\LGV50COA\study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7846" y="3253361"/>
            <a:ext cx="2803427" cy="288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160846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D187C4E-14B9-4504-B200-5127823FA7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dirty="0" smtClean="0">
                <a:latin typeface="Arial" pitchFamily="34" charset="0"/>
                <a:cs typeface="Arial" pitchFamily="34" charset="0"/>
              </a:rPr>
              <a:t>Complete the sentences with the comparative or superlative form of adjectives</a:t>
            </a:r>
            <a:endParaRPr lang="sr-Latn-B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901521" y="1889908"/>
            <a:ext cx="8994775" cy="4545012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v"/>
            </a:pPr>
            <a:r>
              <a:rPr lang="sr-Latn-BA" sz="2800" dirty="0" smtClean="0">
                <a:latin typeface="Arial" pitchFamily="34" charset="0"/>
                <a:cs typeface="Arial" pitchFamily="34" charset="0"/>
              </a:rPr>
              <a:t>Mi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>Grey is a </a:t>
            </a:r>
            <a:r>
              <a:rPr lang="sr-Latn-BA" sz="2800" u="sng" dirty="0" smtClean="0">
                <a:latin typeface="Arial" pitchFamily="34" charset="0"/>
                <a:cs typeface="Arial" pitchFamily="34" charset="0"/>
              </a:rPr>
              <a:t>happy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> teacher.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</a:pPr>
            <a:r>
              <a:rPr lang="sr-Latn-BA" sz="2800" dirty="0" smtClean="0">
                <a:latin typeface="Arial" pitchFamily="34" charset="0"/>
                <a:cs typeface="Arial" pitchFamily="34" charset="0"/>
              </a:rPr>
              <a:t>She is </a:t>
            </a:r>
            <a:r>
              <a:rPr lang="sr-Latn-BA" sz="2800" u="sng" dirty="0" smtClean="0">
                <a:latin typeface="Arial" pitchFamily="34" charset="0"/>
                <a:cs typeface="Arial" pitchFamily="34" charset="0"/>
              </a:rPr>
              <a:t>_______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than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> Miss Nicholls.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</a:pPr>
            <a:r>
              <a:rPr lang="sr-Latn-BA" sz="2800" dirty="0" smtClean="0">
                <a:latin typeface="Arial" pitchFamily="34" charset="0"/>
                <a:cs typeface="Arial" pitchFamily="34" charset="0"/>
              </a:rPr>
              <a:t>Miss Adams is </a:t>
            </a:r>
            <a:r>
              <a:rPr lang="sr-Latn-BA" sz="2800" u="sng" dirty="0" smtClean="0">
                <a:latin typeface="Arial" pitchFamily="34" charset="0"/>
                <a:cs typeface="Arial" pitchFamily="34" charset="0"/>
              </a:rPr>
              <a:t>__________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> teacher, because she’s got the best students in the world!</a:t>
            </a:r>
          </a:p>
          <a:p>
            <a:pPr marL="0" indent="0">
              <a:buClr>
                <a:srgbClr val="92D050"/>
              </a:buClr>
              <a:buNone/>
            </a:pPr>
            <a:endParaRPr lang="sr-Latn-BA" sz="2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sr-Latn-BA" sz="2800" dirty="0" smtClean="0">
                <a:latin typeface="Arial" pitchFamily="34" charset="0"/>
                <a:cs typeface="Arial" pitchFamily="34" charset="0"/>
              </a:rPr>
              <a:t>Sara is a </a:t>
            </a:r>
            <a:r>
              <a:rPr lang="sr-Latn-BA" sz="2800" u="sng" dirty="0" smtClean="0">
                <a:latin typeface="Arial" pitchFamily="34" charset="0"/>
                <a:cs typeface="Arial" pitchFamily="34" charset="0"/>
              </a:rPr>
              <a:t>good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> student.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sr-Latn-BA" sz="2800" dirty="0" smtClean="0">
                <a:latin typeface="Arial" pitchFamily="34" charset="0"/>
                <a:cs typeface="Arial" pitchFamily="34" charset="0"/>
              </a:rPr>
              <a:t>Miloš is </a:t>
            </a:r>
            <a:r>
              <a:rPr lang="sr-Latn-BA" sz="2800" u="sng" dirty="0" smtClean="0">
                <a:latin typeface="Arial" pitchFamily="34" charset="0"/>
                <a:cs typeface="Arial" pitchFamily="34" charset="0"/>
              </a:rPr>
              <a:t>______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> student </a:t>
            </a:r>
            <a:r>
              <a:rPr lang="sr-Latn-BA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than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> Sara.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sr-Latn-BA" sz="2800" dirty="0" smtClean="0">
                <a:latin typeface="Arial" pitchFamily="34" charset="0"/>
                <a:cs typeface="Arial" pitchFamily="34" charset="0"/>
              </a:rPr>
              <a:t>Marko is </a:t>
            </a:r>
            <a:r>
              <a:rPr lang="sr-Latn-BA" sz="2800" u="sng" dirty="0" smtClean="0">
                <a:latin typeface="Arial" pitchFamily="34" charset="0"/>
                <a:cs typeface="Arial" pitchFamily="34" charset="0"/>
              </a:rPr>
              <a:t>________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> student in the class.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1229" y="2408349"/>
            <a:ext cx="1386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happier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4724" y="2926755"/>
            <a:ext cx="2145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the happiest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03357" y="5024448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better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2793" y="5598527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the best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8078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>
                <a:latin typeface="Arial" pitchFamily="34" charset="0"/>
                <a:cs typeface="Arial" pitchFamily="34" charset="0"/>
              </a:rPr>
              <a:t>Put the verbs into the Past </a:t>
            </a:r>
            <a:r>
              <a:rPr lang="sr-Latn-BA" dirty="0">
                <a:latin typeface="Arial" pitchFamily="34" charset="0"/>
                <a:cs typeface="Arial" pitchFamily="34" charset="0"/>
              </a:rPr>
              <a:t>S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imple tense</a:t>
            </a:r>
            <a:endParaRPr lang="sr-Latn-B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I _____ (be) at the cinema last week.</a:t>
            </a:r>
          </a:p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He _______ (play) computer games.</a:t>
            </a:r>
          </a:p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She ______ (go) to London last week.</a:t>
            </a:r>
          </a:p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Yesterday I ______ (study) English.</a:t>
            </a:r>
          </a:p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We ______ (have) a lot of fun last Friday.</a:t>
            </a:r>
          </a:p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She _______ (finish) her homework.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1679" y="2047741"/>
            <a:ext cx="824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was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7893" y="2570961"/>
            <a:ext cx="12458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played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9258" y="3110312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went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83747" y="3648101"/>
            <a:ext cx="1345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studied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0015" y="4184045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had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53811" y="4837488"/>
            <a:ext cx="1425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finished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344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>
                <a:latin typeface="Arial" pitchFamily="34" charset="0"/>
                <a:cs typeface="Arial" pitchFamily="34" charset="0"/>
              </a:rPr>
              <a:t>Match the pairs</a:t>
            </a:r>
            <a:endParaRPr lang="sr-Latn-B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34897" y="1751527"/>
            <a:ext cx="3567448" cy="4314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9224" y="1728921"/>
            <a:ext cx="3590925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16676" y="2467148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do</a:t>
            </a:r>
            <a:endParaRPr lang="sr-Latn-B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7290" y="3372639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get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03267" y="2826131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make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2961" y="3779950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send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6075" y="4303170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know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2961" y="4680689"/>
            <a:ext cx="1144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speak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3335" y="1943928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hit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2586" y="5183028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go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826579" y="2990368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hit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85656" y="2115386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went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5730" y="3211778"/>
            <a:ext cx="864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sent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46292" y="3895858"/>
            <a:ext cx="1144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spoke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3982" y="4041560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knew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46292" y="5215225"/>
            <a:ext cx="1085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made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18621" y="2467148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got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93982" y="4954459"/>
            <a:ext cx="665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did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Curved Connector 23"/>
          <p:cNvCxnSpPr>
            <a:stCxn id="11" idx="3"/>
            <a:endCxn id="13" idx="1"/>
          </p:cNvCxnSpPr>
          <p:nvPr/>
        </p:nvCxnSpPr>
        <p:spPr>
          <a:xfrm>
            <a:off x="3617913" y="2205538"/>
            <a:ext cx="6208666" cy="1046440"/>
          </a:xfrm>
          <a:prstGeom prst="curved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4" idx="3"/>
            <a:endCxn id="20" idx="1"/>
          </p:cNvCxnSpPr>
          <p:nvPr/>
        </p:nvCxnSpPr>
        <p:spPr>
          <a:xfrm>
            <a:off x="2002093" y="2728758"/>
            <a:ext cx="5891889" cy="2487311"/>
          </a:xfrm>
          <a:prstGeom prst="curvedConnector3">
            <a:avLst>
              <a:gd name="adj1" fmla="val 63334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7" idx="3"/>
            <a:endCxn id="18" idx="1"/>
          </p:cNvCxnSpPr>
          <p:nvPr/>
        </p:nvCxnSpPr>
        <p:spPr>
          <a:xfrm>
            <a:off x="3867982" y="3087741"/>
            <a:ext cx="5378310" cy="2389094"/>
          </a:xfrm>
          <a:prstGeom prst="curvedConnector3">
            <a:avLst>
              <a:gd name="adj1" fmla="val 12165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Curved Connector 1028"/>
          <p:cNvCxnSpPr>
            <a:stCxn id="5" idx="3"/>
          </p:cNvCxnSpPr>
          <p:nvPr/>
        </p:nvCxnSpPr>
        <p:spPr>
          <a:xfrm flipV="1">
            <a:off x="2002093" y="2826131"/>
            <a:ext cx="6916528" cy="808118"/>
          </a:xfrm>
          <a:prstGeom prst="curved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Curved Connector 1030"/>
          <p:cNvCxnSpPr>
            <a:stCxn id="8" idx="3"/>
            <a:endCxn id="15" idx="1"/>
          </p:cNvCxnSpPr>
          <p:nvPr/>
        </p:nvCxnSpPr>
        <p:spPr>
          <a:xfrm flipV="1">
            <a:off x="3818290" y="3473388"/>
            <a:ext cx="3807440" cy="568172"/>
          </a:xfrm>
          <a:prstGeom prst="curved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Curved Connector 1032"/>
          <p:cNvCxnSpPr>
            <a:stCxn id="10" idx="3"/>
          </p:cNvCxnSpPr>
          <p:nvPr/>
        </p:nvCxnSpPr>
        <p:spPr>
          <a:xfrm flipV="1">
            <a:off x="3997826" y="4041560"/>
            <a:ext cx="5248466" cy="900739"/>
          </a:xfrm>
          <a:prstGeom prst="curved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Curved Connector 1038"/>
          <p:cNvCxnSpPr>
            <a:stCxn id="9" idx="3"/>
          </p:cNvCxnSpPr>
          <p:nvPr/>
        </p:nvCxnSpPr>
        <p:spPr>
          <a:xfrm flipV="1">
            <a:off x="2180714" y="4303170"/>
            <a:ext cx="5713268" cy="261610"/>
          </a:xfrm>
          <a:prstGeom prst="curved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Curved Connector 1040"/>
          <p:cNvCxnSpPr>
            <a:stCxn id="12" idx="3"/>
          </p:cNvCxnSpPr>
          <p:nvPr/>
        </p:nvCxnSpPr>
        <p:spPr>
          <a:xfrm flipV="1">
            <a:off x="2118003" y="2376996"/>
            <a:ext cx="5467653" cy="3067642"/>
          </a:xfrm>
          <a:prstGeom prst="curvedConnector3">
            <a:avLst>
              <a:gd name="adj1" fmla="val 71906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5546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>
                <a:latin typeface="Arial" pitchFamily="34" charset="0"/>
                <a:cs typeface="Arial" pitchFamily="34" charset="0"/>
              </a:rPr>
              <a:t>Reorder the words to make sentences</a:t>
            </a:r>
            <a:endParaRPr lang="sr-Latn-B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191" y="1962766"/>
            <a:ext cx="8946541" cy="419548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r-Latn-BA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plays / music / Lisa / classical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2800" dirty="0" smtClean="0">
                <a:latin typeface="Arial" pitchFamily="34" charset="0"/>
                <a:cs typeface="Arial" pitchFamily="34" charset="0"/>
              </a:rPr>
            </a:br>
            <a:endParaRPr lang="sr-Latn-BA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r-Latn-BA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books / She / to read / in the evenings / loves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2800" dirty="0" smtClean="0">
                <a:latin typeface="Arial" pitchFamily="34" charset="0"/>
                <a:cs typeface="Arial" pitchFamily="34" charset="0"/>
              </a:rPr>
            </a:br>
            <a:endParaRPr lang="sr-Latn-BA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r-Latn-BA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guitar / Luke / is / player / a famous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2800" dirty="0" smtClean="0">
                <a:latin typeface="Arial" pitchFamily="34" charset="0"/>
                <a:cs typeface="Arial" pitchFamily="34" charset="0"/>
              </a:rPr>
            </a:br>
            <a:endParaRPr lang="sr-Latn-BA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r-Latn-BA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wants / to summer camp / Lisa / this year / to go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2800" dirty="0" smtClean="0">
                <a:latin typeface="Arial" pitchFamily="34" charset="0"/>
                <a:cs typeface="Arial" pitchFamily="34" charset="0"/>
              </a:rPr>
            </a:br>
            <a:r>
              <a:rPr lang="sr-Latn-BA" sz="2800" dirty="0" smtClean="0">
                <a:latin typeface="Arial" pitchFamily="34" charset="0"/>
                <a:cs typeface="Arial" pitchFamily="34" charset="0"/>
              </a:rPr>
              <a:t>  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4557" y="2441873"/>
            <a:ext cx="4381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Lisa plays classical music.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4556" y="3429033"/>
            <a:ext cx="6662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She loves to read books in the evenings.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4556" y="4464457"/>
            <a:ext cx="5104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Luke is a famous guitar player.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4557" y="5351929"/>
            <a:ext cx="7099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latin typeface="Arial" pitchFamily="34" charset="0"/>
                <a:cs typeface="Arial" pitchFamily="34" charset="0"/>
              </a:rPr>
              <a:t>Lisa wants to go to summer camp this year.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556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47256" y="1421855"/>
            <a:ext cx="7641443" cy="3806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BA" sz="3600" dirty="0" smtClean="0">
                <a:latin typeface="Arial" pitchFamily="34" charset="0"/>
                <a:cs typeface="Arial" pitchFamily="34" charset="0"/>
              </a:rPr>
              <a:t>Goodbye!</a:t>
            </a:r>
          </a:p>
          <a:p>
            <a:pPr marL="0" indent="0">
              <a:buNone/>
            </a:pPr>
            <a:r>
              <a:rPr lang="sr-Latn-BA" sz="3600" dirty="0" smtClean="0">
                <a:latin typeface="Arial" pitchFamily="34" charset="0"/>
                <a:cs typeface="Arial" pitchFamily="34" charset="0"/>
              </a:rPr>
              <a:t>Take care of yourselves, stay healthy and GOOD LUCK! </a:t>
            </a:r>
            <a:endParaRPr lang="sr-Latn-BA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HP\AppData\Local\Microsoft\Windows\INetCache\IE\LGV50COA\thumbs_up_bciy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7014" y="3969941"/>
            <a:ext cx="2570039" cy="2053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P\AppData\Local\Microsoft\Windows\INetCache\IE\LGV50COA\1259687f5vqjnz8l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4049" y="3997862"/>
            <a:ext cx="314325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16946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.7|1.6|1.3|1.7|1.5|1.4|1.6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1.5|1.4|1.7|1.6|1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315</Words>
  <Application>Microsoft Office PowerPoint</Application>
  <PresentationFormat>Custom</PresentationFormat>
  <Paragraphs>96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</vt:lpstr>
      <vt:lpstr>ШКОЛСКИ ЧАС ЕНГЛЕСКИ ЈЕЗИК 6. РАЗРЕД</vt:lpstr>
      <vt:lpstr>Slide 2</vt:lpstr>
      <vt:lpstr>Complete each sentence with the correct word:</vt:lpstr>
      <vt:lpstr>Adjectives – match the opposites</vt:lpstr>
      <vt:lpstr>Complete the sentences with the comparative or superlative form of adjectives</vt:lpstr>
      <vt:lpstr>Put the verbs into the Past Simple tense</vt:lpstr>
      <vt:lpstr>Match the pairs</vt:lpstr>
      <vt:lpstr>Reorder the words to make sentences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ШКОЛСКИ ЧАС ЕНГЛЕСКИ 6. РАЗРЕД</dc:title>
  <dc:creator>Korisnik</dc:creator>
  <cp:lastModifiedBy>Kristina Mataruga</cp:lastModifiedBy>
  <cp:revision>65</cp:revision>
  <dcterms:created xsi:type="dcterms:W3CDTF">2020-04-24T11:37:28Z</dcterms:created>
  <dcterms:modified xsi:type="dcterms:W3CDTF">2020-06-01T11:26:18Z</dcterms:modified>
</cp:coreProperties>
</file>