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7" r:id="rId2"/>
    <p:sldId id="263" r:id="rId3"/>
    <p:sldId id="272" r:id="rId4"/>
    <p:sldId id="273" r:id="rId5"/>
    <p:sldId id="276" r:id="rId6"/>
    <p:sldId id="278" r:id="rId7"/>
    <p:sldId id="266" r:id="rId8"/>
    <p:sldId id="270" r:id="rId9"/>
    <p:sldId id="279" r:id="rId10"/>
    <p:sldId id="280" r:id="rId11"/>
    <p:sldId id="271" r:id="rId12"/>
    <p:sldId id="283" r:id="rId13"/>
    <p:sldId id="281" r:id="rId14"/>
    <p:sldId id="284" r:id="rId15"/>
    <p:sldId id="28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22B16"/>
    <a:srgbClr val="0D3670"/>
    <a:srgbClr val="FF9900"/>
    <a:srgbClr val="A50021"/>
    <a:srgbClr val="CD3B45"/>
    <a:srgbClr val="BB4D5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010B893-FB37-4475-ABEA-4A560CC0516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C874B16-6649-4EF6-B72C-45ABAEBC1A3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5437FE3-7A08-4140-8EE4-017FF3F4993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BBFC549-B22A-4C22-A226-43F901F4A2E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479014A-F722-466B-AD66-C11530496F3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CCBBED6-271C-4BF4-93FA-24BD466E3E1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7D275C0-CB74-49BA-8313-0B8A1803BF7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3292CBB-CC7C-494C-AD84-79D15BB700E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288BF04-5C8B-488C-953E-8E859583CC1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BA08819-8F86-48EE-B73E-814C6B4BD13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E57C41D-E24B-4C40-B175-F1687C5A55F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3AAFC10-562A-4D5C-B198-936EF798A3A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13E7356-ED01-4777-AB35-BDEB886EC08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5540526-8209-4F66-B752-E832A1DBED4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881D5D9-D41E-430F-8519-FA9E5B4E290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E267688-501B-4A8D-8474-0DBC4ED75896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E75E71C-B895-48C3-9113-E421E0614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 noEditPoints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E267688-501B-4A8D-8474-0DBC4ED75896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E75E71C-B895-48C3-9113-E421E0614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E267688-501B-4A8D-8474-0DBC4ED75896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E75E71C-B895-48C3-9113-E421E0614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 noEditPoints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E267688-501B-4A8D-8474-0DBC4ED75896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E75E71C-B895-48C3-9113-E421E06140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E267688-501B-4A8D-8474-0DBC4ED75896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E75E71C-B895-48C3-9113-E421E0614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 noEditPoints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 noEditPoints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 noEditPoints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 noEditPoints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E267688-501B-4A8D-8474-0DBC4ED75896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4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E75E71C-B895-48C3-9113-E421E0614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 noEditPoints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 noEditPoints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 noEditPoints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 noEditPoints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 noEditPoints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 noEditPoints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 noEditPoints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E267688-501B-4A8D-8474-0DBC4ED75896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4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E75E71C-B895-48C3-9113-E421E0614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E267688-501B-4A8D-8474-0DBC4ED75896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E75E71C-B895-48C3-9113-E421E0614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E267688-501B-4A8D-8474-0DBC4ED75896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E75E71C-B895-48C3-9113-E421E0614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E267688-501B-4A8D-8474-0DBC4ED75896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E75E71C-B895-48C3-9113-E421E0614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E267688-501B-4A8D-8474-0DBC4ED75896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E75E71C-B895-48C3-9113-E421E0614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E267688-501B-4A8D-8474-0DBC4ED75896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E75E71C-B895-48C3-9113-E421E0614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E267688-501B-4A8D-8474-0DBC4ED75896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E75E71C-B895-48C3-9113-E421E0614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E267688-501B-4A8D-8474-0DBC4ED75896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E75E71C-B895-48C3-9113-E421E0614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E267688-501B-4A8D-8474-0DBC4ED75896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E75E71C-B895-48C3-9113-E421E0614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E267688-501B-4A8D-8474-0DBC4ED75896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E75E71C-B895-48C3-9113-E421E0614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 noEditPoints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E267688-501B-4A8D-8474-0DBC4ED75896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E75E71C-B895-48C3-9113-E421E0614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9" cstate="print"/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/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1" cstate="print"/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2" cstate="print"/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E267688-501B-4A8D-8474-0DBC4ED75896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5E71C-B895-48C3-9113-E421E06140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467" y="1092737"/>
            <a:ext cx="9012310" cy="824333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sr-Cyrl-BA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22B1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 О Л Д А В И Ј А,</a:t>
            </a:r>
            <a:endParaRPr lang="sr-Latn-BA" sz="48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F22B16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sr-Cyrl-R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22B1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-понављање</a:t>
            </a:r>
            <a:endParaRPr lang="sr-Cyrl-BA" sz="48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F22B16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199" y="2508709"/>
            <a:ext cx="9357199" cy="824333"/>
          </a:xfrm>
          <a:prstGeom prst="rect">
            <a:avLst/>
          </a:prstGeom>
          <a:noFill/>
          <a:ln>
            <a:solidFill>
              <a:srgbClr val="0D3670"/>
            </a:solidFill>
          </a:ln>
        </p:spPr>
        <p:txBody>
          <a:bodyPr wrap="square" rtlCol="0">
            <a:prstTxWarp prst="textChevron">
              <a:avLst/>
            </a:prstTxWarp>
            <a:spAutoFit/>
            <a:scene3d>
              <a:camera prst="perspectiveLeft"/>
              <a:lightRig rig="threePt" dir="t"/>
            </a:scene3d>
          </a:bodyPr>
          <a:lstStyle/>
          <a:p>
            <a:r>
              <a:rPr lang="sr-Latn-R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sr-Cyrl-BA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 Ј Е Л О Р У С И Ј А</a:t>
            </a:r>
            <a:r>
              <a:rPr lang="en-GB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bs-Cyrl-BA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0089" y="4330260"/>
            <a:ext cx="9012309" cy="1433819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sr-Cyrl-BA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 А Л Т И Ч КЕ  З Е М Љ Е  </a:t>
            </a:r>
          </a:p>
          <a:p>
            <a:r>
              <a:rPr lang="sr-Cyrl-BA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 С Т О Ч Н Е  Е В Р О П Е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partment Aparton, Minsk, Belarus - Booking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480" y="662829"/>
            <a:ext cx="5698687" cy="3953381"/>
          </a:xfrm>
          <a:prstGeom prst="rect">
            <a:avLst/>
          </a:prstGeom>
          <a:noFill/>
          <a:ln w="76200">
            <a:solidFill>
              <a:srgbClr val="F22B16"/>
            </a:solidFill>
          </a:ln>
        </p:spPr>
      </p:pic>
      <p:pic>
        <p:nvPicPr>
          <p:cNvPr id="5124" name="Picture 4" descr="Sovetskaya Street (Brest, Belorusija) - Komentari - Tripadvis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3669" y="3932343"/>
            <a:ext cx="4267198" cy="283946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238299" y="5507129"/>
            <a:ext cx="861133" cy="369332"/>
          </a:xfrm>
          <a:prstGeom prst="rect">
            <a:avLst/>
          </a:prstGeom>
          <a:noFill/>
          <a:ln w="57150"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sr-Cyrl-BA" b="1" dirty="0" smtClean="0"/>
              <a:t>БРЕСТ</a:t>
            </a:r>
            <a:endParaRPr lang="en-US" b="1" dirty="0"/>
          </a:p>
        </p:txBody>
      </p:sp>
      <p:pic>
        <p:nvPicPr>
          <p:cNvPr id="5126" name="Picture 6" descr="Gomel, Belarus. Gomel Region Main Department Of The National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5309" y="662829"/>
            <a:ext cx="4519448" cy="30106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082454" y="103611"/>
            <a:ext cx="1072730" cy="369332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sr-Cyrl-BA" b="1" dirty="0" smtClean="0"/>
              <a:t>ГОМЕЉ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29103" y="118619"/>
            <a:ext cx="1048685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r-Cyrl-BA" b="1" dirty="0" smtClean="0"/>
              <a:t>МИНСК</a:t>
            </a:r>
            <a:endParaRPr lang="en-US" b="1" dirty="0"/>
          </a:p>
        </p:txBody>
      </p:sp>
      <p:pic>
        <p:nvPicPr>
          <p:cNvPr id="5128" name="Picture 8" descr="Vitebsk City Tour from Mins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29103" y="5012831"/>
            <a:ext cx="3838356" cy="172726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75548" y="5691795"/>
            <a:ext cx="1165704" cy="369332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sr-Cyrl-BA" b="1" dirty="0" smtClean="0"/>
              <a:t>ВИТЕБСК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ltikum – Wiki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5" y="735724"/>
            <a:ext cx="4348108" cy="555997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2" name="AutoShape 4" descr="Moldavija — Vikipedija, slobodna enciklopedi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Moldavija — Vikipedija, slobodna enciklopedij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616248" y="3094942"/>
            <a:ext cx="2029149" cy="938822"/>
          </a:xfrm>
          <a:prstGeom prst="ellipse">
            <a:avLst/>
          </a:prstGeom>
          <a:solidFill>
            <a:srgbClr val="A5002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dirty="0" smtClean="0"/>
              <a:t>ЛЕТОНИЈА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8938430" y="1324303"/>
            <a:ext cx="3176664" cy="4614041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3200" b="1" dirty="0" smtClean="0"/>
              <a:t>БАЛТИЧКЕ ЗЕМЉЕ</a:t>
            </a:r>
            <a:endParaRPr lang="en-US" sz="3200" b="1" dirty="0"/>
          </a:p>
        </p:txBody>
      </p:sp>
      <p:sp>
        <p:nvSpPr>
          <p:cNvPr id="6" name="Oval 5"/>
          <p:cNvSpPr/>
          <p:nvPr/>
        </p:nvSpPr>
        <p:spPr>
          <a:xfrm>
            <a:off x="6635250" y="4740813"/>
            <a:ext cx="2240393" cy="914400"/>
          </a:xfrm>
          <a:prstGeom prst="ellipse">
            <a:avLst/>
          </a:prstGeom>
          <a:solidFill>
            <a:srgbClr val="FF99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dirty="0" smtClean="0"/>
              <a:t>ЛИТВАНИЈА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6723386" y="1192476"/>
            <a:ext cx="2112578" cy="9144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dirty="0" smtClean="0"/>
              <a:t>ЕСТОНИЈА</a:t>
            </a:r>
            <a:endParaRPr lang="en-US" b="1" dirty="0"/>
          </a:p>
        </p:txBody>
      </p:sp>
      <p:sp>
        <p:nvSpPr>
          <p:cNvPr id="9" name="Down Arrow 8"/>
          <p:cNvSpPr/>
          <p:nvPr/>
        </p:nvSpPr>
        <p:spPr>
          <a:xfrm rot="4000183">
            <a:off x="5206303" y="3047734"/>
            <a:ext cx="326025" cy="2428180"/>
          </a:xfrm>
          <a:prstGeom prst="down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2851171">
            <a:off x="5246781" y="1429826"/>
            <a:ext cx="335293" cy="3456279"/>
          </a:xfrm>
          <a:prstGeom prst="down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5070412">
            <a:off x="5155255" y="4249969"/>
            <a:ext cx="379557" cy="2383031"/>
          </a:xfrm>
          <a:prstGeom prst="down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835964" y="1649676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ighly detailed physical map of the ... | Stock vector | Colour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239" y="1135118"/>
            <a:ext cx="4367230" cy="54443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19507" y="336331"/>
            <a:ext cx="11167740" cy="518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ПРИРОДНО-ГЕОГРАФСКЕ ОДЛИКЕ БАЛТИЧКИХ ЗЕМАЉА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9102" y="1135118"/>
            <a:ext cx="6048145" cy="192081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sr-Cyrl-BA" sz="2000" b="1" dirty="0" smtClean="0"/>
              <a:t>РЕЉЕФ- НИЗИЈСКИ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sr-Cyrl-BA" sz="2000" b="1" dirty="0" smtClean="0">
                <a:sym typeface="Wingdings" panose="05000000000000000000" pitchFamily="2" charset="2"/>
              </a:rPr>
              <a:t>НАЈВИШИ ВРХ ЈЕ МУНАМЈАГИ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sr-Cyrl-BA" sz="2000" b="1" dirty="0" smtClean="0">
                <a:sym typeface="Wingdings" panose="05000000000000000000" pitchFamily="2" charset="2"/>
              </a:rPr>
              <a:t>РИЈЕКЕ- ЗАПАДНА ДВИНА, ЊЕМЕН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sr-Cyrl-BA" sz="2000" b="1" dirty="0" smtClean="0">
                <a:sym typeface="Wingdings" panose="05000000000000000000" pitchFamily="2" charset="2"/>
              </a:rPr>
              <a:t>ЈЕЗЕРО- ЧУДСКО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sr-Cyrl-BA" sz="2000" b="1" dirty="0" smtClean="0">
                <a:sym typeface="Wingdings" panose="05000000000000000000" pitchFamily="2" charset="2"/>
              </a:rPr>
              <a:t>ВЕГЕТАЦИЈА- СТЕПЕ И ЛИСТОПАДНЕ ШУМЕ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sr-Cyrl-BA" sz="2000" b="1" dirty="0" smtClean="0">
                <a:sym typeface="Wingdings" panose="05000000000000000000" pitchFamily="2" charset="2"/>
              </a:rPr>
              <a:t>ПРИРОДНА БОГАТСТВА- ШУМЕ, ТРЕСЕТ</a:t>
            </a:r>
            <a:endParaRPr lang="en-US" sz="2000" b="1" dirty="0"/>
          </a:p>
        </p:txBody>
      </p:sp>
      <p:pic>
        <p:nvPicPr>
          <p:cNvPr id="8196" name="Picture 4" descr="Lake Peipus - Wikiwa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1275" y="3288837"/>
            <a:ext cx="3685475" cy="3016469"/>
          </a:xfrm>
          <a:prstGeom prst="rect">
            <a:avLst/>
          </a:prstGeom>
          <a:noFill/>
          <a:ln w="57150">
            <a:solidFill>
              <a:srgbClr val="FFFFFF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906927" y="6394810"/>
            <a:ext cx="1853392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r-Cyrl-BA" b="1" dirty="0" smtClean="0"/>
              <a:t>Чудско језеро</a:t>
            </a:r>
            <a:endParaRPr lang="en-US" b="1" dirty="0"/>
          </a:p>
        </p:txBody>
      </p:sp>
      <p:pic>
        <p:nvPicPr>
          <p:cNvPr id="8198" name="Picture 6" descr="Zapadna Dvina – Wikipedij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7883" y="3245895"/>
            <a:ext cx="3450481" cy="3059411"/>
          </a:xfrm>
          <a:prstGeom prst="rect">
            <a:avLst/>
          </a:prstGeom>
          <a:noFill/>
          <a:ln w="57150">
            <a:solidFill>
              <a:srgbClr val="FFFFFF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439102" y="6405320"/>
            <a:ext cx="1988045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r-Cyrl-BA" b="1" dirty="0" smtClean="0"/>
              <a:t>Западна Двина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2360" y="1079453"/>
            <a:ext cx="2165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ЕСТОНИЈА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AutoShape 2" descr="Zastava Estonije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Застава Естоније - МАРИНЕ ДИЕСЕЛ БАСИЦ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752" y="1704879"/>
            <a:ext cx="2462345" cy="1942211"/>
          </a:xfrm>
          <a:prstGeom prst="rect">
            <a:avLst/>
          </a:prstGeom>
          <a:noFill/>
          <a:ln w="38100">
            <a:solidFill>
              <a:schemeClr val="bg1">
                <a:lumMod val="95000"/>
                <a:lumOff val="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30931" y="1079453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ЛЕТОНИЈА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152" name="Picture 8" descr="Letoni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0763" y="1704879"/>
            <a:ext cx="2638229" cy="194221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923138" y="1079453"/>
            <a:ext cx="2234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ЛИТВАНИЈА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154" name="Picture 10" descr="PROMENA VALUTE Litvanija napušta litas, prelazi na evr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3658" y="1693655"/>
            <a:ext cx="2657363" cy="1953435"/>
          </a:xfrm>
          <a:prstGeom prst="rect">
            <a:avLst/>
          </a:prstGeom>
          <a:noFill/>
          <a:ln w="38100">
            <a:solidFill>
              <a:schemeClr val="bg1">
                <a:lumMod val="95000"/>
                <a:lumOff val="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88704" y="3979142"/>
            <a:ext cx="10014590" cy="253041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sr-Cyrl-BA" sz="2000" b="1" dirty="0" smtClean="0">
                <a:sym typeface="Wingdings" panose="05000000000000000000" pitchFamily="2" charset="2"/>
              </a:rPr>
              <a:t>БИЛЕ СУ У САСТАВУ СССР-а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sr-Cyrl-BA" sz="2000" b="1" dirty="0" smtClean="0">
                <a:sym typeface="Wingdings" panose="05000000000000000000" pitchFamily="2" charset="2"/>
              </a:rPr>
              <a:t>ЧЛАНИЦЕ СУ ЕУ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sr-Cyrl-BA" sz="2000" b="1" dirty="0" smtClean="0">
                <a:sym typeface="Wingdings" panose="05000000000000000000" pitchFamily="2" charset="2"/>
              </a:rPr>
              <a:t>СТАНОВНИШТВО-ЕСТОНЦИ, ЛЕТОНЦИ, ЛИТВАНЦИ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sr-Cyrl-BA" sz="2000" b="1" dirty="0" smtClean="0">
                <a:sym typeface="Wingdings" panose="05000000000000000000" pitchFamily="2" charset="2"/>
              </a:rPr>
              <a:t>ПРИРОДНИ ПРИРАШТАЈ- НЕГАТИВАН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sr-Cyrl-BA" sz="2000" b="1" dirty="0" smtClean="0">
                <a:sym typeface="Wingdings" panose="05000000000000000000" pitchFamily="2" charset="2"/>
              </a:rPr>
              <a:t>ВЕЋИНА СТАНОВНИШТВА ЖИВИ У ГРАДОВИМА 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sr-Cyrl-BA" sz="2000" b="1" dirty="0" smtClean="0">
                <a:sym typeface="Wingdings" panose="05000000000000000000" pitchFamily="2" charset="2"/>
              </a:rPr>
              <a:t>СИРОМАШНЕ СУ СИРОВИНАМА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sr-Cyrl-BA" sz="2000" b="1" dirty="0" smtClean="0">
                <a:sym typeface="Wingdings" panose="05000000000000000000" pitchFamily="2" charset="2"/>
              </a:rPr>
              <a:t>ЗАСТУПЉЕНЕ СУ МАШИНСКА, ХЕМИЈСКА, ТЕКСТИЛНА, ДРВНА ИНДУСТРИЈА </a:t>
            </a:r>
          </a:p>
          <a:p>
            <a:r>
              <a:rPr lang="sr-Cyrl-BA" sz="2000" b="1" dirty="0" smtClean="0">
                <a:sym typeface="Wingdings" panose="05000000000000000000" pitchFamily="2" charset="2"/>
              </a:rPr>
              <a:t> ТУРИЗАМ ЈЕ У РАЗВОЈУ</a:t>
            </a:r>
          </a:p>
        </p:txBody>
      </p:sp>
      <p:sp>
        <p:nvSpPr>
          <p:cNvPr id="9" name="Rectangle 8"/>
          <p:cNvSpPr/>
          <p:nvPr/>
        </p:nvSpPr>
        <p:spPr>
          <a:xfrm>
            <a:off x="347348" y="160338"/>
            <a:ext cx="10368035" cy="518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sr-Cyrl-BA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ДРУШТВЕНО-ГЕОГРАФСКЕ ОДЛИКЕ БАЛТИЧКИХ ЗЕМАЉА 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llinn – grad iz bajke koji morate vidjeti - Večernji.h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696" y="3405353"/>
            <a:ext cx="5528441" cy="32471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9218" name="Picture 2" descr="Riga Booking Apartments, Latvia - 2020 Reviews, Pictures &amp; Dea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1879" y="3668109"/>
            <a:ext cx="5824812" cy="298439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29080" y="626401"/>
            <a:ext cx="4141076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ГЛАВНИ ГРАДОВИ </a:t>
            </a:r>
          </a:p>
          <a:p>
            <a:r>
              <a:rPr lang="sr-Cyrl-BA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БАЛТИЧКИХ ЗЕМАЉА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895" y="2851355"/>
            <a:ext cx="2305439" cy="3693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sr-Cyrl-BA" b="1" dirty="0" smtClean="0"/>
              <a:t>ТАЛИН- ЕСТОНИЈА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910952" y="3220687"/>
            <a:ext cx="2106667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r-Cyrl-BA" b="1" dirty="0" smtClean="0"/>
              <a:t>РИГА- ЛЕТОНИЈА</a:t>
            </a:r>
            <a:endParaRPr lang="en-US" b="1" dirty="0"/>
          </a:p>
        </p:txBody>
      </p:sp>
      <p:pic>
        <p:nvPicPr>
          <p:cNvPr id="9220" name="Picture 4" descr="Litvanija Moskvi ne vjeruje - Vijesti.m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99881"/>
            <a:ext cx="5824811" cy="27612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444312" y="2253705"/>
            <a:ext cx="2651688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r-Cyrl-BA" b="1" dirty="0" smtClean="0"/>
              <a:t>ВИЉНУС-ЛИТВАНИЈА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924" y="236511"/>
            <a:ext cx="9616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b="1" dirty="0" smtClean="0"/>
              <a:t> 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39602" y="1480139"/>
            <a:ext cx="9783484" cy="344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000" b="1" dirty="0" smtClean="0"/>
              <a:t>ЗАДАТАК ЗА САМОСТАЛАН РАД:</a:t>
            </a:r>
          </a:p>
          <a:p>
            <a:endParaRPr lang="sr-Cyrl-BA" dirty="0"/>
          </a:p>
          <a:p>
            <a:endParaRPr lang="sr-Cyrl-BA" dirty="0" smtClean="0"/>
          </a:p>
          <a:p>
            <a:r>
              <a:rPr lang="sr-Cyrl-BA" sz="2400" b="1" dirty="0" smtClean="0"/>
              <a:t>У ЕВРОПИ ПОСТОЈЕ 4 ОЧУВАНА ПРАШУМСКА ПОДРУЧЈА. ЈЕДНО ОД ЊИХ ЈЕ БЈЕЛОВЈЕШКА ШУМА, КОЈА СЕ НАЛАЗИ НА ГРАНИЦИ ПОЉСКЕ И БЈЕЛОРУСИЈЕ.</a:t>
            </a:r>
          </a:p>
          <a:p>
            <a:r>
              <a:rPr lang="sr-Cyrl-BA" sz="2400" b="1" dirty="0" smtClean="0"/>
              <a:t>ИСТРАЖИ И У КРАТКИМ ТЕЗАМА ЗАПИШИ У СВОЈЕ СВЕСКЕ ЗА ГЕОГРАФИЈУ О ОВОЈ ПРАШУМИ И ПРОСЛИЈЕДИ СВОЈИМ НАСТАВНИЦИМА.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32897" y="210678"/>
            <a:ext cx="381226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r-Cyrl-BA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МОЛДАВИЈА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8" descr="What Do The Colors And Symbols Of The Flag Of Moldova Mean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8310" y="1400807"/>
            <a:ext cx="3273194" cy="2088353"/>
          </a:xfrm>
          <a:prstGeom prst="rect">
            <a:avLst/>
          </a:prstGeom>
          <a:noFill/>
          <a:ln w="38100">
            <a:solidFill>
              <a:schemeClr val="tx2">
                <a:lumMod val="10000"/>
              </a:schemeClr>
            </a:solidFill>
          </a:ln>
        </p:spPr>
      </p:pic>
      <p:pic>
        <p:nvPicPr>
          <p:cNvPr id="5" name="Picture 2" descr="Grb Moldavije - Wikiwa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02293" y="1500694"/>
            <a:ext cx="2042980" cy="2314562"/>
          </a:xfrm>
          <a:prstGeom prst="rect">
            <a:avLst/>
          </a:prstGeom>
          <a:noFill/>
          <a:ln w="38100">
            <a:solidFill>
              <a:schemeClr val="tx2">
                <a:lumMod val="10000"/>
              </a:schemeClr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6207096" y="4751224"/>
            <a:ext cx="34638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BA" b="1" dirty="0" smtClean="0"/>
          </a:p>
          <a:p>
            <a:endParaRPr lang="sr-Cyrl-BA" b="1" dirty="0"/>
          </a:p>
          <a:p>
            <a:endParaRPr lang="sr-Cyrl-BA" b="1" dirty="0" smtClean="0"/>
          </a:p>
          <a:p>
            <a:endParaRPr lang="sr-Cyrl-BA" b="1" dirty="0" smtClean="0"/>
          </a:p>
          <a:p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8630444" y="4812902"/>
            <a:ext cx="3463863" cy="146355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r-Cyrl-BA" sz="1800" b="1" dirty="0"/>
              <a:t>Површина: 33 </a:t>
            </a:r>
            <a:r>
              <a:rPr lang="sr-Cyrl-BA" sz="1800" b="1" dirty="0" smtClean="0"/>
              <a:t>843</a:t>
            </a:r>
            <a:r>
              <a:rPr lang="sr-Latn-RS" sz="1800" b="1" dirty="0"/>
              <a:t> km²</a:t>
            </a:r>
            <a:endParaRPr lang="sr-Cyrl-BA" sz="1800" b="1" dirty="0"/>
          </a:p>
          <a:p>
            <a:r>
              <a:rPr lang="sr-Cyrl-BA" sz="1800" b="1" dirty="0" smtClean="0"/>
              <a:t>Број </a:t>
            </a:r>
            <a:r>
              <a:rPr lang="sr-Cyrl-BA" sz="1800" b="1" dirty="0"/>
              <a:t>становника: 4 100 000</a:t>
            </a:r>
          </a:p>
          <a:p>
            <a:r>
              <a:rPr lang="sr-Cyrl-BA" sz="1800" b="1" dirty="0" smtClean="0"/>
              <a:t>Главни град: Кишињев</a:t>
            </a:r>
          </a:p>
          <a:p>
            <a:r>
              <a:rPr lang="sr-Cyrl-BA" sz="1800" b="1" dirty="0" smtClean="0"/>
              <a:t>Службени </a:t>
            </a:r>
            <a:r>
              <a:rPr lang="sr-Cyrl-BA" sz="1800" b="1" dirty="0"/>
              <a:t>језик:</a:t>
            </a:r>
            <a:r>
              <a:rPr lang="sr-Latn-RS" sz="1800" b="1" dirty="0"/>
              <a:t> </a:t>
            </a:r>
            <a:r>
              <a:rPr lang="sr-Cyrl-BA" sz="1800" b="1" dirty="0"/>
              <a:t>молдавски</a:t>
            </a:r>
          </a:p>
          <a:p>
            <a:r>
              <a:rPr lang="sr-Cyrl-BA" sz="1800" b="1" dirty="0"/>
              <a:t>Новчана јединица: лев</a:t>
            </a:r>
            <a:endParaRPr lang="en-US" sz="1800" b="1" dirty="0"/>
          </a:p>
        </p:txBody>
      </p:sp>
      <p:pic>
        <p:nvPicPr>
          <p:cNvPr id="13" name="Picture 2" descr="Zemljevid - Moldavija (Republic of Moldova) - MAP[N]ALL.C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7049" y="3909848"/>
            <a:ext cx="2962992" cy="231870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585585" y="5106789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b="1" dirty="0">
                <a:solidFill>
                  <a:srgbClr val="FF0000"/>
                </a:solidFill>
              </a:rPr>
              <a:t>Румунија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43433" y="3986882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b="1" dirty="0">
                <a:solidFill>
                  <a:srgbClr val="FF0000"/>
                </a:solidFill>
              </a:rPr>
              <a:t>Украјина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7306" y="4628236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b="1" dirty="0">
                <a:solidFill>
                  <a:srgbClr val="0070C0"/>
                </a:solidFill>
              </a:rPr>
              <a:t>МОЛДАВИЈА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4" name="Picture 13" descr="moldavij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2550" y="1005015"/>
            <a:ext cx="4252876" cy="5321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upload.wikimedia.org/wikipedia/commons/thumb/9/95/MoldRelief.jpg/250px-MoldReli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417" y="1354522"/>
            <a:ext cx="4193296" cy="51829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36092" y="315310"/>
            <a:ext cx="9844056" cy="763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sr-Cyrl-BA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ПРИРОДНО-ГЕОГРАФСКЕ ОДЛИКЕ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76304" y="1430080"/>
            <a:ext cx="6729117" cy="4572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rgbClr val="FF0000"/>
                </a:solidFill>
              </a:rPr>
              <a:t>РЕЉЕФ </a:t>
            </a:r>
            <a:r>
              <a:rPr lang="sr-Cyrl-BA" sz="2400" b="1" dirty="0" smtClean="0">
                <a:solidFill>
                  <a:schemeClr val="tx1"/>
                </a:solidFill>
              </a:rPr>
              <a:t>ЈЕ БРЕЖУЉКАСТ</a:t>
            </a:r>
          </a:p>
          <a:p>
            <a:r>
              <a:rPr lang="sr-Cyrl-BA" sz="2400" b="1" dirty="0" smtClean="0">
                <a:solidFill>
                  <a:schemeClr val="tx1"/>
                </a:solidFill>
              </a:rPr>
              <a:t>НАЈВИШИ ВРХ ЈЕ БЕЛАНЕСТРИ (429м)</a:t>
            </a:r>
          </a:p>
          <a:p>
            <a:endParaRPr lang="sr-Cyrl-BA" sz="2000" dirty="0"/>
          </a:p>
          <a:p>
            <a:endParaRPr lang="sr-Cyrl-BA" dirty="0" smtClean="0"/>
          </a:p>
          <a:p>
            <a:endParaRPr lang="sr-Cyrl-BA" dirty="0"/>
          </a:p>
          <a:p>
            <a:endParaRPr lang="sr-Cyrl-BA" dirty="0" smtClean="0"/>
          </a:p>
          <a:p>
            <a:endParaRPr lang="sr-Cyrl-BA" sz="2000" b="1" dirty="0" smtClean="0">
              <a:solidFill>
                <a:srgbClr val="FF0000"/>
              </a:solidFill>
            </a:endParaRPr>
          </a:p>
          <a:p>
            <a:endParaRPr lang="sr-Cyrl-BA" sz="2000" b="1" dirty="0">
              <a:solidFill>
                <a:srgbClr val="FF0000"/>
              </a:solidFill>
            </a:endParaRPr>
          </a:p>
          <a:p>
            <a:endParaRPr lang="sr-Cyrl-BA" sz="2000" b="1" dirty="0" smtClean="0">
              <a:solidFill>
                <a:srgbClr val="FF0000"/>
              </a:solidFill>
            </a:endParaRPr>
          </a:p>
          <a:p>
            <a:endParaRPr lang="sr-Cyrl-BA" sz="2000" b="1" dirty="0">
              <a:solidFill>
                <a:srgbClr val="FF0000"/>
              </a:solidFill>
            </a:endParaRPr>
          </a:p>
          <a:p>
            <a:endParaRPr lang="sr-Cyrl-BA" sz="2000" b="1" dirty="0" smtClean="0">
              <a:solidFill>
                <a:srgbClr val="FF0000"/>
              </a:solidFill>
            </a:endParaRPr>
          </a:p>
          <a:p>
            <a:r>
              <a:rPr lang="sr-Cyrl-BA" sz="2400" b="1" dirty="0" smtClean="0">
                <a:solidFill>
                  <a:srgbClr val="FF0000"/>
                </a:solidFill>
              </a:rPr>
              <a:t>КЛИМА- </a:t>
            </a:r>
            <a:r>
              <a:rPr lang="sr-Cyrl-BA" sz="2400" b="1" dirty="0" smtClean="0"/>
              <a:t>УМЈЕРЕНОКОНТИНЕНТАЛНА</a:t>
            </a:r>
          </a:p>
          <a:p>
            <a:endParaRPr lang="sr-Cyrl-BA" sz="2400" dirty="0" smtClean="0"/>
          </a:p>
          <a:p>
            <a:r>
              <a:rPr lang="sr-Cyrl-BA" sz="2400" b="1" dirty="0" smtClean="0">
                <a:solidFill>
                  <a:srgbClr val="FF0000"/>
                </a:solidFill>
              </a:rPr>
              <a:t>ВЕГЕТАЦИЈА-</a:t>
            </a:r>
            <a:r>
              <a:rPr lang="sr-Cyrl-BA" sz="2400" b="1" dirty="0" smtClean="0">
                <a:solidFill>
                  <a:schemeClr val="tx1"/>
                </a:solidFill>
              </a:rPr>
              <a:t>СТЕПЕ И ЛИСТОПАДНЕ ШУМЕ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03629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" name="Picture 2" descr="File:RO GJ Balanesti 1.jpg - Wikimedia Commo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2808" y="2507402"/>
            <a:ext cx="2780215" cy="183763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ve što niste znali o Dunavu - eTraf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921" y="3916418"/>
            <a:ext cx="5719708" cy="2737639"/>
          </a:xfrm>
          <a:prstGeom prst="rect">
            <a:avLst/>
          </a:prstGeom>
          <a:noFill/>
          <a:ln w="57150">
            <a:solidFill>
              <a:srgbClr val="FFFFFF"/>
            </a:solidFill>
          </a:ln>
        </p:spPr>
      </p:pic>
      <p:pic>
        <p:nvPicPr>
          <p:cNvPr id="15364" name="Picture 4" descr="Dnjestar - Wikipe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658" y="721427"/>
            <a:ext cx="5786266" cy="2593177"/>
          </a:xfrm>
          <a:prstGeom prst="rect">
            <a:avLst/>
          </a:prstGeom>
          <a:noFill/>
          <a:ln w="57150">
            <a:solidFill>
              <a:srgbClr val="FFFFFF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747960" y="3458307"/>
            <a:ext cx="968535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r-Cyrl-BA" b="1" dirty="0" smtClean="0"/>
              <a:t>ДУНАВ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47960" y="242029"/>
            <a:ext cx="1314784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r-Cyrl-BA" b="1" dirty="0" smtClean="0"/>
              <a:t>ДЊЕСТАР</a:t>
            </a:r>
            <a:endParaRPr lang="en-US" b="1" dirty="0"/>
          </a:p>
        </p:txBody>
      </p:sp>
      <p:pic>
        <p:nvPicPr>
          <p:cNvPr id="15366" name="Picture 6" descr="Прут — Википедија, слободна енциклопедиј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5871" y="3673202"/>
            <a:ext cx="4878880" cy="2924612"/>
          </a:xfrm>
          <a:prstGeom prst="rect">
            <a:avLst/>
          </a:prstGeom>
          <a:noFill/>
          <a:ln w="57150">
            <a:solidFill>
              <a:srgbClr val="FFFFFF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561044" y="3062725"/>
            <a:ext cx="968536" cy="3662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r-Cyrl-BA" b="1" dirty="0" smtClean="0">
                <a:ln>
                  <a:solidFill>
                    <a:schemeClr val="tx1"/>
                  </a:solidFill>
                </a:ln>
              </a:rPr>
              <a:t>ПРУТ</a:t>
            </a:r>
            <a:endParaRPr lang="en-US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97115" y="1543307"/>
            <a:ext cx="5552187" cy="584775"/>
          </a:xfrm>
          <a:prstGeom prst="rect">
            <a:avLst/>
          </a:prstGeom>
          <a:blipFill>
            <a:blip r:embed="rId6" cstate="print"/>
            <a:srcRect/>
            <a:stretch>
              <a:fillRect/>
            </a:stretch>
          </a:blipFill>
          <a:ln w="76200">
            <a:solidFill>
              <a:srgbClr val="FFFFFF"/>
            </a:solidFill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6003629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188359" y="1923393"/>
            <a:ext cx="417512" cy="3468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188359" y="2270234"/>
            <a:ext cx="1505213" cy="1372739"/>
          </a:xfrm>
          <a:prstGeom prst="straightConnector1">
            <a:avLst/>
          </a:prstGeom>
          <a:ln>
            <a:solidFill>
              <a:srgbClr val="F22B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890321" y="2375338"/>
            <a:ext cx="0" cy="591997"/>
          </a:xfrm>
          <a:prstGeom prst="straightConnector1">
            <a:avLst/>
          </a:prstGeom>
          <a:ln>
            <a:solidFill>
              <a:srgbClr val="F22B1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622" y="186763"/>
            <a:ext cx="11502883" cy="64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ДРУШТВЕНО-ГЕОГРАФСКЕ ОДЛИКЕ</a:t>
            </a:r>
            <a:r>
              <a:rPr lang="sr-Latn-R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sr-Cyrl-BA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МОЛДАВИЈЕ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272" y="972152"/>
            <a:ext cx="5952966" cy="24999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r-Cyrl-BA" dirty="0" smtClean="0">
              <a:sym typeface="Wingdings" panose="05000000000000000000" pitchFamily="2" charset="2"/>
            </a:endParaRPr>
          </a:p>
          <a:p>
            <a:r>
              <a:rPr lang="sr-Cyrl-BA" dirty="0" smtClean="0">
                <a:sym typeface="Wingdings" panose="05000000000000000000" pitchFamily="2" charset="2"/>
              </a:rPr>
              <a:t></a:t>
            </a:r>
            <a:r>
              <a:rPr lang="sr-Cyrl-BA" sz="2000" b="1" dirty="0" smtClean="0">
                <a:sym typeface="Wingdings" panose="05000000000000000000" pitchFamily="2" charset="2"/>
              </a:rPr>
              <a:t>НАРОДИ-</a:t>
            </a:r>
            <a:r>
              <a:rPr lang="sr-Cyrl-BA" sz="2000" b="1" dirty="0" smtClean="0"/>
              <a:t> МОЛДАВЦИ (65%), </a:t>
            </a:r>
          </a:p>
          <a:p>
            <a:r>
              <a:rPr lang="sr-Cyrl-BA" sz="2000" b="1" dirty="0" smtClean="0"/>
              <a:t>                    УКРАЈИНЦИ (14%),  РУСИ (13%)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sr-Cyrl-BA" sz="2000" b="1" dirty="0" smtClean="0"/>
              <a:t>ПРИРОДНИ ПРИРАШТАЈ:  -0,5‰</a:t>
            </a:r>
            <a:endParaRPr lang="sr-Cyrl-BA" sz="2000" b="1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sr-Cyrl-BA" sz="2000" b="1" dirty="0" smtClean="0">
                <a:sym typeface="Wingdings" panose="05000000000000000000" pitchFamily="2" charset="2"/>
              </a:rPr>
              <a:t>СЕОСКО СТАНОВНИШТВО ЈЕ БРОЈНИЈЕ</a:t>
            </a:r>
          </a:p>
          <a:p>
            <a:r>
              <a:rPr lang="sr-Cyrl-BA" sz="2000" b="1" dirty="0" smtClean="0">
                <a:sym typeface="Wingdings" panose="05000000000000000000" pitchFamily="2" charset="2"/>
              </a:rPr>
              <a:t>МОЛДАВИЈА ЈЕ ЗЕМЉА ЕМИГРАЦИЈЕ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sr-Cyrl-BA" sz="2000" b="1" dirty="0" smtClean="0">
                <a:sym typeface="Wingdings" panose="05000000000000000000" pitchFamily="2" charset="2"/>
              </a:rPr>
              <a:t>ВЕЛИКА ГУСТИНА НАСЕЉЕНОСТИ</a:t>
            </a:r>
          </a:p>
          <a:p>
            <a:endParaRPr lang="en-US" sz="2000" b="1" dirty="0"/>
          </a:p>
        </p:txBody>
      </p:sp>
      <p:pic>
        <p:nvPicPr>
          <p:cNvPr id="1028" name="Picture 4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272" y="3611142"/>
            <a:ext cx="4300812" cy="3023648"/>
          </a:xfrm>
          <a:prstGeom prst="rect">
            <a:avLst/>
          </a:prstGeom>
          <a:noFill/>
          <a:ln w="57150">
            <a:solidFill>
              <a:srgbClr val="FFFFFF"/>
            </a:solidFill>
          </a:ln>
        </p:spPr>
      </p:pic>
      <p:pic>
        <p:nvPicPr>
          <p:cNvPr id="1030" name="Picture 6" descr="Stanovništvo Moldavije – Wikipedi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0199" y="4116177"/>
            <a:ext cx="1085799" cy="180337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1032" name="Picture 8" descr="Молдавия столиц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0113" y="2287437"/>
            <a:ext cx="5562051" cy="3511659"/>
          </a:xfrm>
          <a:prstGeom prst="rect">
            <a:avLst/>
          </a:prstGeom>
          <a:noFill/>
          <a:ln w="57150">
            <a:solidFill>
              <a:srgbClr val="FFFF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Šta posetiti u Kišinjevu (Moldavija) | Go2 Travelling | Krf ma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2532" y="775506"/>
            <a:ext cx="8599952" cy="4705131"/>
          </a:xfrm>
          <a:prstGeom prst="rect">
            <a:avLst/>
          </a:prstGeom>
          <a:noFill/>
          <a:ln w="57150">
            <a:solidFill>
              <a:srgbClr val="F22B16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52056" y="5770179"/>
            <a:ext cx="19960162" cy="701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b="1" dirty="0" smtClean="0"/>
              <a:t>ПОЉОПРИВРЕДА ЈЕ НАЈРАЗВИЈЕНИЈА ГРАНА ПРИВРЕДЕ.НАЈВИШЕ СЕ ГАЈИ ВИНОВА ЛОЗА,</a:t>
            </a:r>
          </a:p>
          <a:p>
            <a:r>
              <a:rPr lang="sr-Cyrl-BA" sz="2000" b="1" dirty="0" smtClean="0"/>
              <a:t> ВОЋЕ И ПОВРЋЕ. МОЛДАВИЈА СПАДА У РЕД НАЈСЛАБИЈЕ РАЗВИЈЕНИХ ЗЕМАЉА  ЕВРОПЕ.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12736" y="116632"/>
            <a:ext cx="2189229" cy="457887"/>
          </a:xfrm>
          <a:prstGeom prst="rect">
            <a:avLst/>
          </a:prstGeom>
          <a:noFill/>
          <a:ln w="57150"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sr-Cyrl-BA" sz="2400" b="1" dirty="0" smtClean="0"/>
              <a:t>   КИШИЊЕВ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264167" y="374161"/>
            <a:ext cx="4128053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sr-Cyrl-BA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БЈЕЛОРУСИЈА</a:t>
            </a:r>
            <a:endParaRPr lang="en-US" sz="4400" b="1" dirty="0">
              <a:solidFill>
                <a:schemeClr val="accent4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03629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222" name="Picture 6" descr="Grb Bjelorusije – Wikipedi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4226" y="4329901"/>
            <a:ext cx="1303189" cy="129726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9224" name="Picture 8" descr="Bjelorusija | Proleksis enciklopedi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93946" y="2177113"/>
            <a:ext cx="2703985" cy="159610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8559647" y="4646843"/>
            <a:ext cx="3458049" cy="201219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r-Cyrl-BA" sz="1800" b="1" dirty="0"/>
              <a:t>Површина: </a:t>
            </a:r>
            <a:r>
              <a:rPr lang="sr-Cyrl-BA" sz="1800" b="1" dirty="0" smtClean="0"/>
              <a:t>207 600 </a:t>
            </a:r>
            <a:r>
              <a:rPr lang="sr-Latn-RS" sz="1800" b="1" dirty="0" smtClean="0"/>
              <a:t>km²</a:t>
            </a:r>
            <a:endParaRPr lang="sr-Cyrl-BA" sz="1800" b="1" dirty="0"/>
          </a:p>
          <a:p>
            <a:r>
              <a:rPr lang="sr-Cyrl-BA" sz="1800" b="1" dirty="0"/>
              <a:t>Број становника: </a:t>
            </a:r>
            <a:r>
              <a:rPr lang="sr-Cyrl-BA" sz="1800" b="1" dirty="0" smtClean="0"/>
              <a:t>9 500 </a:t>
            </a:r>
            <a:r>
              <a:rPr lang="sr-Cyrl-BA" sz="1800" b="1" dirty="0"/>
              <a:t>000</a:t>
            </a:r>
          </a:p>
          <a:p>
            <a:r>
              <a:rPr lang="sr-Cyrl-BA" sz="1800" b="1" dirty="0" smtClean="0"/>
              <a:t>Главни град:</a:t>
            </a:r>
            <a:r>
              <a:rPr lang="sr-Latn-RS" sz="1800" b="1" dirty="0" smtClean="0"/>
              <a:t> </a:t>
            </a:r>
            <a:r>
              <a:rPr lang="sr-Cyrl-BA" sz="1800" b="1" dirty="0" smtClean="0"/>
              <a:t>Минск</a:t>
            </a:r>
          </a:p>
          <a:p>
            <a:r>
              <a:rPr lang="sr-Cyrl-BA" sz="1800" b="1" dirty="0" smtClean="0"/>
              <a:t>Службени </a:t>
            </a:r>
            <a:r>
              <a:rPr lang="sr-Cyrl-BA" sz="1800" b="1" dirty="0"/>
              <a:t>језик: </a:t>
            </a:r>
            <a:r>
              <a:rPr lang="sr-Cyrl-BA" sz="1800" b="1" dirty="0" smtClean="0"/>
              <a:t>бјелоруски, молдавски</a:t>
            </a:r>
            <a:endParaRPr lang="sr-Cyrl-BA" sz="1800" b="1" dirty="0"/>
          </a:p>
          <a:p>
            <a:r>
              <a:rPr lang="sr-Cyrl-BA" sz="1800" b="1" dirty="0"/>
              <a:t>Новчана јединица: </a:t>
            </a:r>
            <a:r>
              <a:rPr lang="sr-Cyrl-BA" sz="1800" b="1" dirty="0" smtClean="0"/>
              <a:t>бјелоруска рубља</a:t>
            </a:r>
            <a:endParaRPr lang="en-US" sz="1800" b="1" dirty="0"/>
          </a:p>
        </p:txBody>
      </p:sp>
      <p:pic>
        <p:nvPicPr>
          <p:cNvPr id="9226" name="Picture 10" descr="Bjeloruska rublja - Wikiped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2917" y="5813536"/>
            <a:ext cx="1853303" cy="84214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2" name="Picture 4" descr="Карта (мапа) - Белорусија (Republic of Belarus) - MAP[N]ALL.CO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8053" y="1317076"/>
            <a:ext cx="3341697" cy="2826457"/>
          </a:xfrm>
          <a:prstGeom prst="rect">
            <a:avLst/>
          </a:prstGeom>
          <a:noFill/>
          <a:ln w="57150">
            <a:solidFill>
              <a:schemeClr val="bg1">
                <a:lumMod val="95000"/>
                <a:lumOff val="5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606681" y="2669162"/>
            <a:ext cx="1568058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sr-Cyrl-BA" b="1" dirty="0" smtClean="0">
                <a:solidFill>
                  <a:srgbClr val="FF0000"/>
                </a:solidFill>
              </a:rPr>
              <a:t>Бјелорусија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67088" y="3783727"/>
            <a:ext cx="1121489" cy="335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Украјина</a:t>
            </a:r>
            <a:endParaRPr lang="en-US" sz="16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17265" y="1906564"/>
            <a:ext cx="853599" cy="335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Русија</a:t>
            </a:r>
            <a:endParaRPr lang="en-US" sz="16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7569" y="2464025"/>
            <a:ext cx="359465" cy="1372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1400" b="1" dirty="0" smtClean="0">
                <a:solidFill>
                  <a:schemeClr val="bg1"/>
                </a:solidFill>
              </a:rPr>
              <a:t>П</a:t>
            </a:r>
          </a:p>
          <a:p>
            <a:r>
              <a:rPr lang="sr-Cyrl-BA" sz="1400" b="1" dirty="0" smtClean="0">
                <a:solidFill>
                  <a:schemeClr val="bg1"/>
                </a:solidFill>
              </a:rPr>
              <a:t>О</a:t>
            </a:r>
          </a:p>
          <a:p>
            <a:r>
              <a:rPr lang="sr-Cyrl-BA" sz="1400" b="1" dirty="0" smtClean="0">
                <a:solidFill>
                  <a:schemeClr val="bg1"/>
                </a:solidFill>
              </a:rPr>
              <a:t>Љ</a:t>
            </a:r>
          </a:p>
          <a:p>
            <a:r>
              <a:rPr lang="sr-Cyrl-BA" sz="1400" b="1" dirty="0" smtClean="0">
                <a:solidFill>
                  <a:schemeClr val="bg1"/>
                </a:solidFill>
              </a:rPr>
              <a:t>С</a:t>
            </a:r>
          </a:p>
          <a:p>
            <a:r>
              <a:rPr lang="sr-Cyrl-BA" sz="1400" b="1" dirty="0" smtClean="0">
                <a:solidFill>
                  <a:schemeClr val="bg1"/>
                </a:solidFill>
              </a:rPr>
              <a:t>К</a:t>
            </a:r>
          </a:p>
          <a:p>
            <a:r>
              <a:rPr lang="sr-Cyrl-BA" sz="1400" b="1" dirty="0">
                <a:solidFill>
                  <a:schemeClr val="bg1"/>
                </a:solidFill>
              </a:rPr>
              <a:t>а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0952" y="1715154"/>
            <a:ext cx="1228348" cy="335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1600" b="1" dirty="0" smtClean="0">
                <a:solidFill>
                  <a:schemeClr val="bg1"/>
                </a:solidFill>
              </a:rPr>
              <a:t>Литванија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9116" y="1302513"/>
            <a:ext cx="1006073" cy="305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1400" b="1" dirty="0" smtClean="0">
                <a:solidFill>
                  <a:schemeClr val="bg1"/>
                </a:solidFill>
              </a:rPr>
              <a:t>Летонија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bjelorusij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3827" y="1293341"/>
            <a:ext cx="4162986" cy="4654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mazon.com : Belarus Physical Map (36&quot;W x 34.89&quot;H) : Office Produc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865" y="1116714"/>
            <a:ext cx="4288316" cy="4058463"/>
          </a:xfrm>
          <a:prstGeom prst="rect">
            <a:avLst/>
          </a:prstGeom>
          <a:noFill/>
          <a:ln w="57150">
            <a:solidFill>
              <a:srgbClr val="F22B16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44490" y="168165"/>
            <a:ext cx="10295428" cy="580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ПРИРОДНО-ГЕОГРАФСКЕ ОДЛИКЕ БЈЕЛОРУСИЈЕ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370" y="5432832"/>
            <a:ext cx="5526634" cy="131121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sr-Cyrl-BA" sz="2000" b="1" dirty="0" smtClean="0"/>
              <a:t>РЕЉЕФ: НИЗИЈСКИ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sr-Cyrl-BA" sz="2000" b="1" dirty="0" smtClean="0">
                <a:sym typeface="Wingdings" panose="05000000000000000000" pitchFamily="2" charset="2"/>
              </a:rPr>
              <a:t>НИЗИЈА ПОЛЕСЈЕ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sr-Cyrl-BA" sz="2000" b="1" dirty="0" smtClean="0">
                <a:sym typeface="Wingdings" panose="05000000000000000000" pitchFamily="2" charset="2"/>
              </a:rPr>
              <a:t>БЈЕЛОРУСКА ВИСОРАВАН</a:t>
            </a:r>
          </a:p>
          <a:p>
            <a:r>
              <a:rPr lang="sr-Cyrl-BA" sz="2000" b="1" dirty="0" smtClean="0">
                <a:sym typeface="Wingdings" panose="05000000000000000000" pitchFamily="2" charset="2"/>
              </a:rPr>
              <a:t>НАЈВИШИ ВРХ: ЏЕРЖИНСКА ГОРА (345м</a:t>
            </a:r>
            <a:r>
              <a:rPr lang="sr-Cyrl-BA" b="1" dirty="0" smtClean="0">
                <a:sym typeface="Wingdings" panose="05000000000000000000" pitchFamily="2" charset="2"/>
              </a:rPr>
              <a:t>)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53545" y="1324303"/>
            <a:ext cx="4474026" cy="39681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sr-Latn-RS" dirty="0" smtClean="0"/>
              <a:t> </a:t>
            </a:r>
            <a:r>
              <a:rPr lang="sr-Cyrl-BA" sz="2000" b="1" dirty="0" smtClean="0"/>
              <a:t>КЛИМА:КОНТИНЕНТАЛНА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17931" y="1902372"/>
            <a:ext cx="5739006" cy="70161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sr-Cyrl-BA" sz="2000" b="1" dirty="0" smtClean="0"/>
              <a:t>РИЈЕКЕ: ДЊЕПАР,ПРИПЈАТ,ЗАПАДНА ДВИНА,</a:t>
            </a:r>
          </a:p>
          <a:p>
            <a:r>
              <a:rPr lang="sr-Cyrl-BA" sz="2000" b="1" dirty="0"/>
              <a:t> </a:t>
            </a:r>
            <a:r>
              <a:rPr lang="sr-Cyrl-BA" sz="2000" b="1" dirty="0" smtClean="0"/>
              <a:t>            ЊЕМЕН, БУГ</a:t>
            </a:r>
            <a:endParaRPr lang="en-US" sz="2000" b="1" dirty="0"/>
          </a:p>
        </p:txBody>
      </p:sp>
      <p:pic>
        <p:nvPicPr>
          <p:cNvPr id="3076" name="Picture 4" descr="Bjelorusi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1614" y="2757440"/>
            <a:ext cx="5223642" cy="39218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0375" y="287205"/>
            <a:ext cx="10564977" cy="580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ДРУШТВЕНО-ГЕОГРАФСКЕ ОДЛИКЕ БЈЕЛОРУСИЈЕ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375" y="1081512"/>
            <a:ext cx="6053146" cy="25304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Cyrl-BA" sz="2000" b="1" dirty="0" smtClean="0"/>
              <a:t>НАРОДИ- БЈЕЛОРУСИ (84%), РУСИ (13%)</a:t>
            </a:r>
          </a:p>
          <a:p>
            <a:r>
              <a:rPr lang="sr-Cyrl-BA" sz="2000" b="1" dirty="0" smtClean="0"/>
              <a:t>ПРИРОДНИ ПРИРАШТАЈ: -4,2‰</a:t>
            </a:r>
          </a:p>
          <a:p>
            <a:r>
              <a:rPr lang="sr-Cyrl-BA" sz="2000" b="1" dirty="0" smtClean="0"/>
              <a:t>СЛУЖБЕНО ПИСМО- ЋИРИЛИЦА</a:t>
            </a:r>
          </a:p>
          <a:p>
            <a:r>
              <a:rPr lang="sr-Cyrl-BA" sz="2000" b="1" dirty="0" smtClean="0"/>
              <a:t>ВЕЋИНА СТАНОВНИКА ЖИВИ У ГРАДОВИМА</a:t>
            </a:r>
          </a:p>
          <a:p>
            <a:r>
              <a:rPr lang="sr-Cyrl-BA" sz="2000" b="1" dirty="0" smtClean="0"/>
              <a:t>ПРИВРЕДА-НАЈРАЗВИЈЕНИЈА ЈЕ</a:t>
            </a:r>
          </a:p>
          <a:p>
            <a:r>
              <a:rPr lang="sr-Cyrl-BA" sz="2000" b="1" dirty="0" smtClean="0"/>
              <a:t>                     ПОЉОПРИВРЕДА</a:t>
            </a:r>
          </a:p>
          <a:p>
            <a:r>
              <a:rPr lang="sr-Cyrl-BA" sz="2000" b="1" dirty="0" smtClean="0"/>
              <a:t>ВЕЛИКИ ПРОБЛЕМ-ЗАМОЧВАРЕНОСТ И</a:t>
            </a:r>
          </a:p>
          <a:p>
            <a:r>
              <a:rPr lang="sr-Cyrl-BA" sz="2000" b="1" dirty="0" smtClean="0"/>
              <a:t>                     ЗАГАЂЕНОСТ ЗЕМЉИШТА </a:t>
            </a:r>
            <a:endParaRPr lang="en-US" sz="2000" b="1" dirty="0"/>
          </a:p>
        </p:txBody>
      </p:sp>
      <p:sp>
        <p:nvSpPr>
          <p:cNvPr id="6" name="AutoShape 2" descr="Bjelorusija – Wikipedi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Bjelorusija – Wikipedi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4876" y="3987863"/>
            <a:ext cx="1428750" cy="201930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4102" name="Picture 6" descr="Specialist: Most elements of national Belarusian costume symbolic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282" y="3628038"/>
            <a:ext cx="2477266" cy="3037871"/>
          </a:xfrm>
          <a:prstGeom prst="rect">
            <a:avLst/>
          </a:prstGeom>
          <a:noFill/>
          <a:ln w="57150">
            <a:solidFill>
              <a:srgbClr val="FFFFFF"/>
            </a:solidFill>
          </a:ln>
        </p:spPr>
      </p:pic>
      <p:pic>
        <p:nvPicPr>
          <p:cNvPr id="4104" name="Picture 8" descr="Ианка белоруски народни плес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3520" y="1432525"/>
            <a:ext cx="5267325" cy="4391026"/>
          </a:xfrm>
          <a:prstGeom prst="rect">
            <a:avLst/>
          </a:prstGeom>
          <a:noFill/>
          <a:ln w="57150">
            <a:solidFill>
              <a:srgbClr val="FFFFFF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882759" y="6148552"/>
            <a:ext cx="2310626" cy="3968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r-Cyrl-BA" sz="2000" b="1" dirty="0" smtClean="0"/>
              <a:t>Бјелоруски плес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02846" y="6148552"/>
            <a:ext cx="2635816" cy="39681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sr-Cyrl-BA" sz="2000" b="1" dirty="0" smtClean="0"/>
              <a:t>Бјелоруска ношња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1070</TotalTime>
  <Words>429</Words>
  <Application>Microsoft Office PowerPoint</Application>
  <PresentationFormat>Custom</PresentationFormat>
  <Paragraphs>138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Tanasic Sladjana</cp:lastModifiedBy>
  <cp:revision>97</cp:revision>
  <dcterms:created xsi:type="dcterms:W3CDTF">2020-05-20T16:55:03Z</dcterms:created>
  <dcterms:modified xsi:type="dcterms:W3CDTF">2020-06-05T10:24:55Z</dcterms:modified>
</cp:coreProperties>
</file>