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23614-9565-4564-A332-E39876DB0F28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E93A4667-0301-4470-9DB5-F06E7B6E6B6F}">
      <dgm:prSet phldrT="[Text]"/>
      <dgm:spPr/>
      <dgm:t>
        <a:bodyPr/>
        <a:lstStyle/>
        <a:p>
          <a:r>
            <a:rPr lang="sr-Cyrl-BA" dirty="0"/>
            <a:t>ВРСТЕ РИЈЕЧИ</a:t>
          </a:r>
          <a:endParaRPr lang="sr-Latn-BA" dirty="0"/>
        </a:p>
      </dgm:t>
    </dgm:pt>
    <dgm:pt modelId="{03BC5401-C84C-4175-B114-ED0734D1BE8A}" type="parTrans" cxnId="{D2CADA9A-0E86-4324-A5A5-F386EBD4945E}">
      <dgm:prSet/>
      <dgm:spPr/>
      <dgm:t>
        <a:bodyPr/>
        <a:lstStyle/>
        <a:p>
          <a:endParaRPr lang="sr-Latn-BA"/>
        </a:p>
      </dgm:t>
    </dgm:pt>
    <dgm:pt modelId="{5874A5AB-CE55-4215-BDE2-30F0B74F13EB}" type="sibTrans" cxnId="{D2CADA9A-0E86-4324-A5A5-F386EBD4945E}">
      <dgm:prSet/>
      <dgm:spPr/>
      <dgm:t>
        <a:bodyPr/>
        <a:lstStyle/>
        <a:p>
          <a:endParaRPr lang="sr-Latn-BA"/>
        </a:p>
      </dgm:t>
    </dgm:pt>
    <dgm:pt modelId="{F26EFC01-F4B7-4649-B7A0-EDDA8F4A5012}">
      <dgm:prSet phldrT="[Text]"/>
      <dgm:spPr/>
      <dgm:t>
        <a:bodyPr/>
        <a:lstStyle/>
        <a:p>
          <a:r>
            <a:rPr lang="sr-Cyrl-BA" dirty="0"/>
            <a:t>ИМЕНИЦЕ</a:t>
          </a:r>
          <a:endParaRPr lang="sr-Latn-BA" dirty="0"/>
        </a:p>
      </dgm:t>
    </dgm:pt>
    <dgm:pt modelId="{EA066CEE-B0CF-44EC-BF67-828F05A71214}" type="parTrans" cxnId="{3FCF3D3A-F43F-4CE1-A536-5FA08D6EF320}">
      <dgm:prSet/>
      <dgm:spPr/>
      <dgm:t>
        <a:bodyPr/>
        <a:lstStyle/>
        <a:p>
          <a:endParaRPr lang="sr-Latn-BA"/>
        </a:p>
      </dgm:t>
    </dgm:pt>
    <dgm:pt modelId="{E996667F-C5DB-48FD-B0E8-E4884CEF5281}" type="sibTrans" cxnId="{3FCF3D3A-F43F-4CE1-A536-5FA08D6EF320}">
      <dgm:prSet/>
      <dgm:spPr/>
      <dgm:t>
        <a:bodyPr/>
        <a:lstStyle/>
        <a:p>
          <a:endParaRPr lang="sr-Latn-BA"/>
        </a:p>
      </dgm:t>
    </dgm:pt>
    <dgm:pt modelId="{77246910-659A-4E89-B088-937D29E375CE}">
      <dgm:prSet phldrT="[Text]"/>
      <dgm:spPr/>
      <dgm:t>
        <a:bodyPr/>
        <a:lstStyle/>
        <a:p>
          <a:r>
            <a:rPr lang="sr-Cyrl-BA" dirty="0"/>
            <a:t>ГЛАГОЛИ</a:t>
          </a:r>
          <a:endParaRPr lang="sr-Latn-BA" dirty="0"/>
        </a:p>
      </dgm:t>
    </dgm:pt>
    <dgm:pt modelId="{086B69F4-824C-4EB0-9756-5BF421AAEE54}" type="parTrans" cxnId="{8D02E0E6-8BC6-424E-B101-A34D1845A937}">
      <dgm:prSet/>
      <dgm:spPr/>
      <dgm:t>
        <a:bodyPr/>
        <a:lstStyle/>
        <a:p>
          <a:endParaRPr lang="sr-Latn-BA"/>
        </a:p>
      </dgm:t>
    </dgm:pt>
    <dgm:pt modelId="{4BF37E50-54F0-4F7D-B3BC-183A0E82B012}" type="sibTrans" cxnId="{8D02E0E6-8BC6-424E-B101-A34D1845A937}">
      <dgm:prSet/>
      <dgm:spPr/>
      <dgm:t>
        <a:bodyPr/>
        <a:lstStyle/>
        <a:p>
          <a:endParaRPr lang="sr-Latn-BA"/>
        </a:p>
      </dgm:t>
    </dgm:pt>
    <dgm:pt modelId="{AA298F36-C7A1-4C3D-BA51-D565C14A3619}">
      <dgm:prSet phldrT="[Text]"/>
      <dgm:spPr/>
      <dgm:t>
        <a:bodyPr/>
        <a:lstStyle/>
        <a:p>
          <a:r>
            <a:rPr lang="sr-Cyrl-BA" dirty="0"/>
            <a:t>ПРИДЈЕВИ</a:t>
          </a:r>
          <a:endParaRPr lang="sr-Latn-BA" dirty="0"/>
        </a:p>
      </dgm:t>
    </dgm:pt>
    <dgm:pt modelId="{848A846A-1149-4878-981C-98EA1440FFD3}" type="parTrans" cxnId="{B1D7CE30-F141-4E76-8F02-080B3C298BC1}">
      <dgm:prSet/>
      <dgm:spPr/>
      <dgm:t>
        <a:bodyPr/>
        <a:lstStyle/>
        <a:p>
          <a:endParaRPr lang="sr-Latn-BA"/>
        </a:p>
      </dgm:t>
    </dgm:pt>
    <dgm:pt modelId="{13E82322-3BB6-49F2-8ABF-AC63D369EC4D}" type="sibTrans" cxnId="{B1D7CE30-F141-4E76-8F02-080B3C298BC1}">
      <dgm:prSet/>
      <dgm:spPr/>
      <dgm:t>
        <a:bodyPr/>
        <a:lstStyle/>
        <a:p>
          <a:endParaRPr lang="sr-Latn-BA"/>
        </a:p>
      </dgm:t>
    </dgm:pt>
    <dgm:pt modelId="{79E53E16-5180-40C6-916A-A9013B70C975}">
      <dgm:prSet phldrT="[Text]"/>
      <dgm:spPr/>
      <dgm:t>
        <a:bodyPr/>
        <a:lstStyle/>
        <a:p>
          <a:r>
            <a:rPr lang="sr-Cyrl-BA" dirty="0"/>
            <a:t>ЗАМЈЕНИЦЕ</a:t>
          </a:r>
          <a:endParaRPr lang="sr-Latn-BA" dirty="0"/>
        </a:p>
      </dgm:t>
    </dgm:pt>
    <dgm:pt modelId="{DF1365CF-0330-446F-B064-06FCBB1033DE}" type="parTrans" cxnId="{A5F9DAC6-4049-4585-B822-813A21B26875}">
      <dgm:prSet/>
      <dgm:spPr/>
      <dgm:t>
        <a:bodyPr/>
        <a:lstStyle/>
        <a:p>
          <a:endParaRPr lang="sr-Latn-BA"/>
        </a:p>
      </dgm:t>
    </dgm:pt>
    <dgm:pt modelId="{ED514532-0364-4ED2-B3C4-628601B94156}" type="sibTrans" cxnId="{A5F9DAC6-4049-4585-B822-813A21B26875}">
      <dgm:prSet/>
      <dgm:spPr/>
      <dgm:t>
        <a:bodyPr/>
        <a:lstStyle/>
        <a:p>
          <a:endParaRPr lang="sr-Latn-BA"/>
        </a:p>
      </dgm:t>
    </dgm:pt>
    <dgm:pt modelId="{45517B4A-EBA4-420E-850C-B38657FE3082}" type="pres">
      <dgm:prSet presAssocID="{21D23614-9565-4564-A332-E39876DB0F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543A37-2092-411A-A0DA-147009BAC633}" type="pres">
      <dgm:prSet presAssocID="{E93A4667-0301-4470-9DB5-F06E7B6E6B6F}" presName="singleCycle" presStyleCnt="0"/>
      <dgm:spPr/>
    </dgm:pt>
    <dgm:pt modelId="{DE7B47F8-3226-4FAB-9CEC-D9E7C3F14C9A}" type="pres">
      <dgm:prSet presAssocID="{E93A4667-0301-4470-9DB5-F06E7B6E6B6F}" presName="singleCenter" presStyleLbl="node1" presStyleIdx="0" presStyleCnt="5" custScaleX="140785" custScaleY="12949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95C5B9D-05F7-4B33-BC02-8D73E806E5FD}" type="pres">
      <dgm:prSet presAssocID="{EA066CEE-B0CF-44EC-BF67-828F05A7121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EBAADCAB-E907-4CF6-9181-465DD18FB60A}" type="pres">
      <dgm:prSet presAssocID="{F26EFC01-F4B7-4649-B7A0-EDDA8F4A5012}" presName="text0" presStyleLbl="node1" presStyleIdx="1" presStyleCnt="5" custScaleX="158476" custScaleY="116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A969-9195-40F8-89A7-AEB3BBFD8013}" type="pres">
      <dgm:prSet presAssocID="{086B69F4-824C-4EB0-9756-5BF421AAEE54}" presName="Name56" presStyleLbl="parChTrans1D2" presStyleIdx="1" presStyleCnt="4"/>
      <dgm:spPr/>
      <dgm:t>
        <a:bodyPr/>
        <a:lstStyle/>
        <a:p>
          <a:endParaRPr lang="en-US"/>
        </a:p>
      </dgm:t>
    </dgm:pt>
    <dgm:pt modelId="{89F8E882-1DB6-4D6F-B6E8-ECDEBD5F9A55}" type="pres">
      <dgm:prSet presAssocID="{77246910-659A-4E89-B088-937D29E375CE}" presName="text0" presStyleLbl="node1" presStyleIdx="2" presStyleCnt="5" custScaleX="181720" custScaleY="126804" custRadScaleRad="134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E3909-8CCD-4580-A868-57DFAFA108CA}" type="pres">
      <dgm:prSet presAssocID="{848A846A-1149-4878-981C-98EA1440FFD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1393AD4F-0574-416B-A147-190120F2FA82}" type="pres">
      <dgm:prSet presAssocID="{AA298F36-C7A1-4C3D-BA51-D565C14A3619}" presName="text0" presStyleLbl="node1" presStyleIdx="3" presStyleCnt="5" custScaleX="191999" custScaleY="133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B57EE-B705-4FDF-A2C9-B1A21E80662F}" type="pres">
      <dgm:prSet presAssocID="{DF1365CF-0330-446F-B064-06FCBB1033DE}" presName="Name56" presStyleLbl="parChTrans1D2" presStyleIdx="3" presStyleCnt="4"/>
      <dgm:spPr/>
      <dgm:t>
        <a:bodyPr/>
        <a:lstStyle/>
        <a:p>
          <a:endParaRPr lang="en-US"/>
        </a:p>
      </dgm:t>
    </dgm:pt>
    <dgm:pt modelId="{20D304C9-A3FF-496F-B434-65ACFB251556}" type="pres">
      <dgm:prSet presAssocID="{79E53E16-5180-40C6-916A-A9013B70C975}" presName="text0" presStyleLbl="node1" presStyleIdx="4" presStyleCnt="5" custScaleX="198553" custScaleY="135868" custRadScaleRad="137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F3D3A-F43F-4CE1-A536-5FA08D6EF320}" srcId="{E93A4667-0301-4470-9DB5-F06E7B6E6B6F}" destId="{F26EFC01-F4B7-4649-B7A0-EDDA8F4A5012}" srcOrd="0" destOrd="0" parTransId="{EA066CEE-B0CF-44EC-BF67-828F05A71214}" sibTransId="{E996667F-C5DB-48FD-B0E8-E4884CEF5281}"/>
    <dgm:cxn modelId="{D2CADA9A-0E86-4324-A5A5-F386EBD4945E}" srcId="{21D23614-9565-4564-A332-E39876DB0F28}" destId="{E93A4667-0301-4470-9DB5-F06E7B6E6B6F}" srcOrd="0" destOrd="0" parTransId="{03BC5401-C84C-4175-B114-ED0734D1BE8A}" sibTransId="{5874A5AB-CE55-4215-BDE2-30F0B74F13EB}"/>
    <dgm:cxn modelId="{C53962DB-C77E-4B0E-B3D9-98A21E5F1303}" type="presOf" srcId="{848A846A-1149-4878-981C-98EA1440FFD3}" destId="{E2AE3909-8CCD-4580-A868-57DFAFA108CA}" srcOrd="0" destOrd="0" presId="urn:microsoft.com/office/officeart/2008/layout/RadialCluster"/>
    <dgm:cxn modelId="{DFFA3D10-8047-4A87-8374-316FEDA6407C}" type="presOf" srcId="{AA298F36-C7A1-4C3D-BA51-D565C14A3619}" destId="{1393AD4F-0574-416B-A147-190120F2FA82}" srcOrd="0" destOrd="0" presId="urn:microsoft.com/office/officeart/2008/layout/RadialCluster"/>
    <dgm:cxn modelId="{3A7A81A1-6CEB-4A2D-944B-E1213A594A5C}" type="presOf" srcId="{77246910-659A-4E89-B088-937D29E375CE}" destId="{89F8E882-1DB6-4D6F-B6E8-ECDEBD5F9A55}" srcOrd="0" destOrd="0" presId="urn:microsoft.com/office/officeart/2008/layout/RadialCluster"/>
    <dgm:cxn modelId="{614697D8-1AB9-490F-839E-05DE65C749E1}" type="presOf" srcId="{F26EFC01-F4B7-4649-B7A0-EDDA8F4A5012}" destId="{EBAADCAB-E907-4CF6-9181-465DD18FB60A}" srcOrd="0" destOrd="0" presId="urn:microsoft.com/office/officeart/2008/layout/RadialCluster"/>
    <dgm:cxn modelId="{DCBEF560-8B92-46FE-8EED-17C0E934F621}" type="presOf" srcId="{DF1365CF-0330-446F-B064-06FCBB1033DE}" destId="{419B57EE-B705-4FDF-A2C9-B1A21E80662F}" srcOrd="0" destOrd="0" presId="urn:microsoft.com/office/officeart/2008/layout/RadialCluster"/>
    <dgm:cxn modelId="{D9442C49-B52B-4ED2-BCE3-977B0E7D202B}" type="presOf" srcId="{086B69F4-824C-4EB0-9756-5BF421AAEE54}" destId="{B91AA969-9195-40F8-89A7-AEB3BBFD8013}" srcOrd="0" destOrd="0" presId="urn:microsoft.com/office/officeart/2008/layout/RadialCluster"/>
    <dgm:cxn modelId="{B1D7CE30-F141-4E76-8F02-080B3C298BC1}" srcId="{E93A4667-0301-4470-9DB5-F06E7B6E6B6F}" destId="{AA298F36-C7A1-4C3D-BA51-D565C14A3619}" srcOrd="2" destOrd="0" parTransId="{848A846A-1149-4878-981C-98EA1440FFD3}" sibTransId="{13E82322-3BB6-49F2-8ABF-AC63D369EC4D}"/>
    <dgm:cxn modelId="{C4A6D0E7-56D5-48E8-9827-721EA9B035CA}" type="presOf" srcId="{21D23614-9565-4564-A332-E39876DB0F28}" destId="{45517B4A-EBA4-420E-850C-B38657FE3082}" srcOrd="0" destOrd="0" presId="urn:microsoft.com/office/officeart/2008/layout/RadialCluster"/>
    <dgm:cxn modelId="{EF91A8EB-4053-400F-9F6F-F8BBC5650FF0}" type="presOf" srcId="{E93A4667-0301-4470-9DB5-F06E7B6E6B6F}" destId="{DE7B47F8-3226-4FAB-9CEC-D9E7C3F14C9A}" srcOrd="0" destOrd="0" presId="urn:microsoft.com/office/officeart/2008/layout/RadialCluster"/>
    <dgm:cxn modelId="{155451F2-709B-4D82-BE3D-8452574C11FC}" type="presOf" srcId="{EA066CEE-B0CF-44EC-BF67-828F05A71214}" destId="{595C5B9D-05F7-4B33-BC02-8D73E806E5FD}" srcOrd="0" destOrd="0" presId="urn:microsoft.com/office/officeart/2008/layout/RadialCluster"/>
    <dgm:cxn modelId="{8D02E0E6-8BC6-424E-B101-A34D1845A937}" srcId="{E93A4667-0301-4470-9DB5-F06E7B6E6B6F}" destId="{77246910-659A-4E89-B088-937D29E375CE}" srcOrd="1" destOrd="0" parTransId="{086B69F4-824C-4EB0-9756-5BF421AAEE54}" sibTransId="{4BF37E50-54F0-4F7D-B3BC-183A0E82B012}"/>
    <dgm:cxn modelId="{7E5901DD-F8E8-4105-9529-831123B4FA23}" type="presOf" srcId="{79E53E16-5180-40C6-916A-A9013B70C975}" destId="{20D304C9-A3FF-496F-B434-65ACFB251556}" srcOrd="0" destOrd="0" presId="urn:microsoft.com/office/officeart/2008/layout/RadialCluster"/>
    <dgm:cxn modelId="{A5F9DAC6-4049-4585-B822-813A21B26875}" srcId="{E93A4667-0301-4470-9DB5-F06E7B6E6B6F}" destId="{79E53E16-5180-40C6-916A-A9013B70C975}" srcOrd="3" destOrd="0" parTransId="{DF1365CF-0330-446F-B064-06FCBB1033DE}" sibTransId="{ED514532-0364-4ED2-B3C4-628601B94156}"/>
    <dgm:cxn modelId="{20C99B0B-E469-4D62-BBD1-E1FD21B50FFF}" type="presParOf" srcId="{45517B4A-EBA4-420E-850C-B38657FE3082}" destId="{11543A37-2092-411A-A0DA-147009BAC633}" srcOrd="0" destOrd="0" presId="urn:microsoft.com/office/officeart/2008/layout/RadialCluster"/>
    <dgm:cxn modelId="{C7E8E079-4217-4A54-8383-CEF2CCE6EA9B}" type="presParOf" srcId="{11543A37-2092-411A-A0DA-147009BAC633}" destId="{DE7B47F8-3226-4FAB-9CEC-D9E7C3F14C9A}" srcOrd="0" destOrd="0" presId="urn:microsoft.com/office/officeart/2008/layout/RadialCluster"/>
    <dgm:cxn modelId="{2D7BC9E9-9CFB-41D9-94CF-16FF23462318}" type="presParOf" srcId="{11543A37-2092-411A-A0DA-147009BAC633}" destId="{595C5B9D-05F7-4B33-BC02-8D73E806E5FD}" srcOrd="1" destOrd="0" presId="urn:microsoft.com/office/officeart/2008/layout/RadialCluster"/>
    <dgm:cxn modelId="{359B6B0A-EA9A-446A-BBE0-4FAB75B88380}" type="presParOf" srcId="{11543A37-2092-411A-A0DA-147009BAC633}" destId="{EBAADCAB-E907-4CF6-9181-465DD18FB60A}" srcOrd="2" destOrd="0" presId="urn:microsoft.com/office/officeart/2008/layout/RadialCluster"/>
    <dgm:cxn modelId="{9097D4B8-52DA-49D5-BEBA-AB436A6A24C6}" type="presParOf" srcId="{11543A37-2092-411A-A0DA-147009BAC633}" destId="{B91AA969-9195-40F8-89A7-AEB3BBFD8013}" srcOrd="3" destOrd="0" presId="urn:microsoft.com/office/officeart/2008/layout/RadialCluster"/>
    <dgm:cxn modelId="{19C7709E-C8C7-4C66-8A90-2E93D614644D}" type="presParOf" srcId="{11543A37-2092-411A-A0DA-147009BAC633}" destId="{89F8E882-1DB6-4D6F-B6E8-ECDEBD5F9A55}" srcOrd="4" destOrd="0" presId="urn:microsoft.com/office/officeart/2008/layout/RadialCluster"/>
    <dgm:cxn modelId="{08F7C5C5-2450-49B5-917A-562D052EEA69}" type="presParOf" srcId="{11543A37-2092-411A-A0DA-147009BAC633}" destId="{E2AE3909-8CCD-4580-A868-57DFAFA108CA}" srcOrd="5" destOrd="0" presId="urn:microsoft.com/office/officeart/2008/layout/RadialCluster"/>
    <dgm:cxn modelId="{CA3640F8-5A8A-431B-8293-BB1592F78F80}" type="presParOf" srcId="{11543A37-2092-411A-A0DA-147009BAC633}" destId="{1393AD4F-0574-416B-A147-190120F2FA82}" srcOrd="6" destOrd="0" presId="urn:microsoft.com/office/officeart/2008/layout/RadialCluster"/>
    <dgm:cxn modelId="{A1E64732-EAEB-4231-AEC9-EB2706B86248}" type="presParOf" srcId="{11543A37-2092-411A-A0DA-147009BAC633}" destId="{419B57EE-B705-4FDF-A2C9-B1A21E80662F}" srcOrd="7" destOrd="0" presId="urn:microsoft.com/office/officeart/2008/layout/RadialCluster"/>
    <dgm:cxn modelId="{19B0F2B3-45D4-4449-BF04-26735F4ACB1A}" type="presParOf" srcId="{11543A37-2092-411A-A0DA-147009BAC633}" destId="{20D304C9-A3FF-496F-B434-65ACFB25155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47F8-3226-4FAB-9CEC-D9E7C3F14C9A}">
      <dsp:nvSpPr>
        <dsp:cNvPr id="0" name=""/>
        <dsp:cNvSpPr/>
      </dsp:nvSpPr>
      <dsp:spPr>
        <a:xfrm>
          <a:off x="3647396" y="1720818"/>
          <a:ext cx="2445942" cy="224975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600" kern="1200" dirty="0"/>
            <a:t>ВРСТЕ РИЈЕЧИ</a:t>
          </a:r>
          <a:endParaRPr lang="sr-Latn-BA" sz="3600" kern="1200" dirty="0"/>
        </a:p>
      </dsp:txBody>
      <dsp:txXfrm>
        <a:off x="3757220" y="1830642"/>
        <a:ext cx="2226294" cy="2030111"/>
      </dsp:txXfrm>
    </dsp:sp>
    <dsp:sp modelId="{595C5B9D-05F7-4B33-BC02-8D73E806E5FD}">
      <dsp:nvSpPr>
        <dsp:cNvPr id="0" name=""/>
        <dsp:cNvSpPr/>
      </dsp:nvSpPr>
      <dsp:spPr>
        <a:xfrm rot="16200000">
          <a:off x="4615389" y="1465840"/>
          <a:ext cx="509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95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ADCAB-E907-4CF6-9181-465DD18FB60A}">
      <dsp:nvSpPr>
        <dsp:cNvPr id="0" name=""/>
        <dsp:cNvSpPr/>
      </dsp:nvSpPr>
      <dsp:spPr>
        <a:xfrm>
          <a:off x="3948012" y="-145640"/>
          <a:ext cx="1844710" cy="13565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kern="1200" dirty="0"/>
            <a:t>ИМЕНИЦЕ</a:t>
          </a:r>
          <a:endParaRPr lang="sr-Latn-BA" sz="3200" kern="1200" dirty="0"/>
        </a:p>
      </dsp:txBody>
      <dsp:txXfrm>
        <a:off x="4014231" y="-79421"/>
        <a:ext cx="1712272" cy="1224065"/>
      </dsp:txXfrm>
    </dsp:sp>
    <dsp:sp modelId="{B91AA969-9195-40F8-89A7-AEB3BBFD8013}">
      <dsp:nvSpPr>
        <dsp:cNvPr id="0" name=""/>
        <dsp:cNvSpPr/>
      </dsp:nvSpPr>
      <dsp:spPr>
        <a:xfrm>
          <a:off x="6093338" y="2845697"/>
          <a:ext cx="823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378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8E882-1DB6-4D6F-B6E8-ECDEBD5F9A55}">
      <dsp:nvSpPr>
        <dsp:cNvPr id="0" name=""/>
        <dsp:cNvSpPr/>
      </dsp:nvSpPr>
      <dsp:spPr>
        <a:xfrm>
          <a:off x="6917122" y="2107678"/>
          <a:ext cx="2115277" cy="147603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500" kern="1200" dirty="0"/>
            <a:t>ГЛАГОЛИ</a:t>
          </a:r>
          <a:endParaRPr lang="sr-Latn-BA" sz="3500" kern="1200" dirty="0"/>
        </a:p>
      </dsp:txBody>
      <dsp:txXfrm>
        <a:off x="6989176" y="2179732"/>
        <a:ext cx="1971169" cy="1331930"/>
      </dsp:txXfrm>
    </dsp:sp>
    <dsp:sp modelId="{E2AE3909-8CCD-4580-A868-57DFAFA108CA}">
      <dsp:nvSpPr>
        <dsp:cNvPr id="0" name=""/>
        <dsp:cNvSpPr/>
      </dsp:nvSpPr>
      <dsp:spPr>
        <a:xfrm rot="5400000">
          <a:off x="4665291" y="4175653"/>
          <a:ext cx="410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15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3AD4F-0574-416B-A147-190120F2FA82}">
      <dsp:nvSpPr>
        <dsp:cNvPr id="0" name=""/>
        <dsp:cNvSpPr/>
      </dsp:nvSpPr>
      <dsp:spPr>
        <a:xfrm>
          <a:off x="3752903" y="4380728"/>
          <a:ext cx="2234928" cy="155611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500" kern="1200" dirty="0"/>
            <a:t>ПРИДЈЕВИ</a:t>
          </a:r>
          <a:endParaRPr lang="sr-Latn-BA" sz="3500" kern="1200" dirty="0"/>
        </a:p>
      </dsp:txBody>
      <dsp:txXfrm>
        <a:off x="3828866" y="4456691"/>
        <a:ext cx="2083002" cy="1404185"/>
      </dsp:txXfrm>
    </dsp:sp>
    <dsp:sp modelId="{419B57EE-B705-4FDF-A2C9-B1A21E80662F}">
      <dsp:nvSpPr>
        <dsp:cNvPr id="0" name=""/>
        <dsp:cNvSpPr/>
      </dsp:nvSpPr>
      <dsp:spPr>
        <a:xfrm rot="10800000">
          <a:off x="2851242" y="2845697"/>
          <a:ext cx="796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15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304C9-A3FF-496F-B434-65ACFB251556}">
      <dsp:nvSpPr>
        <dsp:cNvPr id="0" name=""/>
        <dsp:cNvSpPr/>
      </dsp:nvSpPr>
      <dsp:spPr>
        <a:xfrm>
          <a:off x="540023" y="2054925"/>
          <a:ext cx="2311218" cy="15815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400" kern="1200" dirty="0"/>
            <a:t>ЗАМЈЕНИЦЕ</a:t>
          </a:r>
          <a:endParaRPr lang="sr-Latn-BA" sz="3400" kern="1200" dirty="0"/>
        </a:p>
      </dsp:txBody>
      <dsp:txXfrm>
        <a:off x="617228" y="2132130"/>
        <a:ext cx="2156808" cy="1427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182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1530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034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17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1727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7543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1021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6641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985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754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485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3338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8598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7311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102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5103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8149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6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25D18C-3527-4732-9516-50B6B50EE227}" type="datetimeFigureOut">
              <a:rPr lang="sr-Latn-BA" smtClean="0"/>
              <a:t>24.5.2020.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10AF4B-C538-4E28-B2C7-E62AE64A050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624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919CA-DB4E-44C4-AED5-148F131A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82" y="1808018"/>
            <a:ext cx="5534890" cy="1364673"/>
          </a:xfrm>
        </p:spPr>
        <p:txBody>
          <a:bodyPr/>
          <a:lstStyle/>
          <a:p>
            <a:r>
              <a:rPr lang="sr-Cyrl-B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РИЈЕЧИ</a:t>
            </a:r>
            <a:endParaRPr lang="sr-Latn-BA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78B60FFC-6C3D-4A76-B930-193CBAC6C587}"/>
              </a:ext>
            </a:extLst>
          </p:cNvPr>
          <p:cNvSpPr txBox="1">
            <a:spLocks/>
          </p:cNvSpPr>
          <p:nvPr/>
        </p:nvSpPr>
        <p:spPr>
          <a:xfrm>
            <a:off x="987934" y="3505082"/>
            <a:ext cx="9755187" cy="73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 </a:t>
            </a: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4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E4D981-7FAC-4184-829C-71EA0AF7FE43}"/>
              </a:ext>
            </a:extLst>
          </p:cNvPr>
          <p:cNvSpPr txBox="1"/>
          <p:nvPr/>
        </p:nvSpPr>
        <p:spPr>
          <a:xfrm>
            <a:off x="263236" y="581891"/>
            <a:ext cx="5223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ливади зеленој, шарени се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цвеће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ливаду поток мали,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његови су бистри вали,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ливаду поток мали шеће.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CBC2A1-A7BB-49B2-90C0-C7E87BED0715}"/>
              </a:ext>
            </a:extLst>
          </p:cNvPr>
          <p:cNvSpPr txBox="1"/>
          <p:nvPr/>
        </p:nvSpPr>
        <p:spPr>
          <a:xfrm>
            <a:off x="2874817" y="1781851"/>
            <a:ext cx="522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Крај потока хлађаног,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вечерњег мира,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фрулицу пастир мали,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миришу виногради,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фрулицу пастир мали свира.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679905-8F79-4226-8CEB-3C96AD526653}"/>
              </a:ext>
            </a:extLst>
          </p:cNvPr>
          <p:cNvSpPr txBox="1"/>
          <p:nvPr/>
        </p:nvSpPr>
        <p:spPr>
          <a:xfrm>
            <a:off x="7079673" y="3120679"/>
            <a:ext cx="4752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славуја одасвуд,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песмица се јави,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на земљу мрак се свија,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поветарац док ћарлија,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на земљу мрак се свија плави.</a:t>
            </a:r>
          </a:p>
          <a:p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F85582-9824-4347-9E51-C15CFD1C0E13}"/>
              </a:ext>
            </a:extLst>
          </p:cNvPr>
          <p:cNvSpPr txBox="1"/>
          <p:nvPr/>
        </p:nvSpPr>
        <p:spPr>
          <a:xfrm>
            <a:off x="5597236" y="242968"/>
            <a:ext cx="497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ЛИВАДИ</a:t>
            </a:r>
          </a:p>
          <a:p>
            <a:endParaRPr lang="sr-Cyrl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М. Милојевић</a:t>
            </a:r>
            <a:endParaRPr lang="sr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3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6AC231A4-36C6-4678-8FFA-7DD55E2E6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462871"/>
              </p:ext>
            </p:extLst>
          </p:nvPr>
        </p:nvGraphicFramePr>
        <p:xfrm>
          <a:off x="1274618" y="110836"/>
          <a:ext cx="964276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57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646EBB8-D640-4C9D-96CD-76F9C7D758DD}"/>
              </a:ext>
            </a:extLst>
          </p:cNvPr>
          <p:cNvSpPr txBox="1">
            <a:spLocks/>
          </p:cNvSpPr>
          <p:nvPr/>
        </p:nvSpPr>
        <p:spPr>
          <a:xfrm>
            <a:off x="3290191" y="471055"/>
            <a:ext cx="2646746" cy="4959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800" b="1" dirty="0">
                <a:latin typeface="TimesNewRoman"/>
              </a:rPr>
              <a:t>глаголи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2400" dirty="0">
                <a:latin typeface="TimesNewRoman"/>
              </a:rPr>
              <a:t>су ријечи које означавају радњу, стање и збивање.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BA" sz="2400" dirty="0">
              <a:latin typeface="TimesNew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BA" sz="2400" dirty="0">
              <a:latin typeface="TimesNew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BA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D5B91D8-3AA3-4A24-808C-A7155A6540A2}"/>
              </a:ext>
            </a:extLst>
          </p:cNvPr>
          <p:cNvSpPr txBox="1">
            <a:spLocks/>
          </p:cNvSpPr>
          <p:nvPr/>
        </p:nvSpPr>
        <p:spPr>
          <a:xfrm>
            <a:off x="6096000" y="498764"/>
            <a:ext cx="2805809" cy="4932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800" b="1" dirty="0">
                <a:latin typeface="TimesNewRoman"/>
              </a:rPr>
              <a:t>придјеви</a:t>
            </a:r>
          </a:p>
          <a:p>
            <a:pPr marL="0" indent="0">
              <a:buNone/>
            </a:pPr>
            <a:r>
              <a:rPr lang="sr-Cyrl-BA" sz="2400" dirty="0">
                <a:latin typeface="TimesNewRoman"/>
              </a:rPr>
              <a:t>су ријечи </a:t>
            </a:r>
            <a:r>
              <a:rPr lang="sr-Cyrl-BA" sz="2400" dirty="0" smtClean="0">
                <a:latin typeface="TimesNewRoman"/>
              </a:rPr>
              <a:t>којЕ означавају </a:t>
            </a:r>
            <a:r>
              <a:rPr lang="sr-Cyrl-BA" sz="2400" dirty="0">
                <a:latin typeface="TimesNewRoman"/>
              </a:rPr>
              <a:t>особине </a:t>
            </a:r>
            <a:r>
              <a:rPr lang="sr-Cyrl-BA" sz="2400" dirty="0" smtClean="0">
                <a:latin typeface="TimesNewRoman"/>
              </a:rPr>
              <a:t>бића, предмета и </a:t>
            </a:r>
            <a:r>
              <a:rPr lang="sr-Cyrl-BA" sz="2400" dirty="0" smtClean="0">
                <a:latin typeface="TimesNewRoman"/>
              </a:rPr>
              <a:t>појава.</a:t>
            </a:r>
            <a:endParaRPr lang="sr-Cyrl-BA" sz="2400" dirty="0">
              <a:latin typeface="TimesNew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BA" sz="2400" dirty="0">
              <a:latin typeface="TimesNew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BA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850CDBB9-E58F-44BE-8D10-0D7C117FEDF6}"/>
              </a:ext>
            </a:extLst>
          </p:cNvPr>
          <p:cNvSpPr txBox="1">
            <a:spLocks/>
          </p:cNvSpPr>
          <p:nvPr/>
        </p:nvSpPr>
        <p:spPr>
          <a:xfrm>
            <a:off x="9060872" y="581891"/>
            <a:ext cx="2563092" cy="4849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2800" b="1" dirty="0">
                <a:latin typeface="TimesNewRoman"/>
              </a:rPr>
              <a:t>замјенице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2800" b="1" dirty="0">
                <a:latin typeface="TimesNewRoman"/>
              </a:rPr>
              <a:t>(личне)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2400" dirty="0">
                <a:latin typeface="TimesNewRoman"/>
              </a:rPr>
              <a:t>су ријечи којима се означавају лица.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BA" sz="2400" dirty="0">
              <a:latin typeface="TimesNew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BA" sz="2400" dirty="0">
              <a:latin typeface="TimesNewRoman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BA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76D2E9B-A50C-4691-B342-578B3DEC200C}"/>
              </a:ext>
            </a:extLst>
          </p:cNvPr>
          <p:cNvSpPr txBox="1">
            <a:spLocks/>
          </p:cNvSpPr>
          <p:nvPr/>
        </p:nvSpPr>
        <p:spPr>
          <a:xfrm>
            <a:off x="333631" y="452582"/>
            <a:ext cx="2646746" cy="4959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>
                <a:latin typeface="TimesNewRoman"/>
              </a:rPr>
              <a:t>именице </a:t>
            </a:r>
          </a:p>
          <a:p>
            <a:pPr marL="0" indent="0">
              <a:buNone/>
            </a:pPr>
            <a:r>
              <a:rPr lang="sr-Cyrl-BA" sz="2800" dirty="0">
                <a:latin typeface="TimesNewRoman"/>
              </a:rPr>
              <a:t>су ријечи које означавају имена бића, предмета и појава.</a:t>
            </a:r>
          </a:p>
          <a:p>
            <a:pPr marL="0" indent="0">
              <a:buNone/>
            </a:pPr>
            <a:r>
              <a:rPr lang="sr-Cyrl-BA" sz="2800" dirty="0">
                <a:latin typeface="TimesNewRoman"/>
              </a:rPr>
              <a:t>Дијелимо их на заједничке и властите.</a:t>
            </a:r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val="1845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79E3E4-4173-44CC-9710-C3E5842F9CC5}"/>
              </a:ext>
            </a:extLst>
          </p:cNvPr>
          <p:cNvSpPr txBox="1"/>
          <p:nvPr/>
        </p:nvSpPr>
        <p:spPr>
          <a:xfrm>
            <a:off x="3052930" y="817789"/>
            <a:ext cx="5223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ливади зеленој, шарени се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цвеће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ливаду поток мали,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његови су бистри вали,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ливаду поток мали шеће.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96A0C7-1052-43CC-BB69-D9BD6987D389}"/>
              </a:ext>
            </a:extLst>
          </p:cNvPr>
          <p:cNvSpPr txBox="1"/>
          <p:nvPr/>
        </p:nvSpPr>
        <p:spPr>
          <a:xfrm>
            <a:off x="1477059" y="25004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B871A3-C490-4437-B301-6FCC4B68F499}"/>
              </a:ext>
            </a:extLst>
          </p:cNvPr>
          <p:cNvSpPr txBox="1"/>
          <p:nvPr/>
        </p:nvSpPr>
        <p:spPr>
          <a:xfrm>
            <a:off x="4445312" y="250567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5CDA6F-A730-4B66-A513-2774901E8C46}"/>
              </a:ext>
            </a:extLst>
          </p:cNvPr>
          <p:cNvSpPr txBox="1"/>
          <p:nvPr/>
        </p:nvSpPr>
        <p:spPr>
          <a:xfrm>
            <a:off x="7653040" y="250567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ПРИДЈЕВИ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D2C377-4667-44C2-A141-0618EDA71860}"/>
              </a:ext>
            </a:extLst>
          </p:cNvPr>
          <p:cNvSpPr txBox="1"/>
          <p:nvPr/>
        </p:nvSpPr>
        <p:spPr>
          <a:xfrm>
            <a:off x="1764623" y="2962144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065C45-845F-47C7-AC69-6D2F0E011775}"/>
              </a:ext>
            </a:extLst>
          </p:cNvPr>
          <p:cNvSpPr txBox="1"/>
          <p:nvPr/>
        </p:nvSpPr>
        <p:spPr>
          <a:xfrm>
            <a:off x="1764623" y="3498547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цвеће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1F4CD1-6F9C-4469-B57F-D5BA76D24A8D}"/>
              </a:ext>
            </a:extLst>
          </p:cNvPr>
          <p:cNvSpPr txBox="1"/>
          <p:nvPr/>
        </p:nvSpPr>
        <p:spPr>
          <a:xfrm>
            <a:off x="1720889" y="3966269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C14E8F-209E-42D3-BC99-478941418593}"/>
              </a:ext>
            </a:extLst>
          </p:cNvPr>
          <p:cNvSpPr txBox="1"/>
          <p:nvPr/>
        </p:nvSpPr>
        <p:spPr>
          <a:xfrm>
            <a:off x="1677155" y="4427934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7BCD23-5553-4DC5-9D12-3D960F1F73BB}"/>
              </a:ext>
            </a:extLst>
          </p:cNvPr>
          <p:cNvSpPr txBox="1"/>
          <p:nvPr/>
        </p:nvSpPr>
        <p:spPr>
          <a:xfrm>
            <a:off x="4836903" y="2962145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шарени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2754D50-B9FD-4D71-B8C7-99418BF0A508}"/>
              </a:ext>
            </a:extLst>
          </p:cNvPr>
          <p:cNvSpPr txBox="1"/>
          <p:nvPr/>
        </p:nvSpPr>
        <p:spPr>
          <a:xfrm>
            <a:off x="4836903" y="3502156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шеће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4DBFD4-19C8-430A-9474-F39327539ED0}"/>
              </a:ext>
            </a:extLst>
          </p:cNvPr>
          <p:cNvSpPr txBox="1"/>
          <p:nvPr/>
        </p:nvSpPr>
        <p:spPr>
          <a:xfrm>
            <a:off x="8061749" y="2962145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зеленој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5EAD32-3CBA-4B86-BBC2-D0BCE954D622}"/>
              </a:ext>
            </a:extLst>
          </p:cNvPr>
          <p:cNvSpPr txBox="1"/>
          <p:nvPr/>
        </p:nvSpPr>
        <p:spPr>
          <a:xfrm>
            <a:off x="8039638" y="3498548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C4FACA1-1496-468D-931F-C9058FA14E59}"/>
              </a:ext>
            </a:extLst>
          </p:cNvPr>
          <p:cNvSpPr txBox="1"/>
          <p:nvPr/>
        </p:nvSpPr>
        <p:spPr>
          <a:xfrm>
            <a:off x="8039638" y="4034951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бистри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7013E8D-6918-43FA-9F5D-3CFEA21A7C14}"/>
              </a:ext>
            </a:extLst>
          </p:cNvPr>
          <p:cNvSpPr txBox="1"/>
          <p:nvPr/>
        </p:nvSpPr>
        <p:spPr>
          <a:xfrm>
            <a:off x="731096" y="281386"/>
            <a:ext cx="1048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сваке строфе разврстај ријечи на: именице, глаголе, придјеве и замјенице.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96A0C7-1052-43CC-BB69-D9BD6987D389}"/>
              </a:ext>
            </a:extLst>
          </p:cNvPr>
          <p:cNvSpPr txBox="1"/>
          <p:nvPr/>
        </p:nvSpPr>
        <p:spPr>
          <a:xfrm>
            <a:off x="954905" y="250805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B871A3-C490-4437-B301-6FCC4B68F499}"/>
              </a:ext>
            </a:extLst>
          </p:cNvPr>
          <p:cNvSpPr txBox="1"/>
          <p:nvPr/>
        </p:nvSpPr>
        <p:spPr>
          <a:xfrm>
            <a:off x="4183544" y="252733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5CDA6F-A730-4B66-A513-2774901E8C46}"/>
              </a:ext>
            </a:extLst>
          </p:cNvPr>
          <p:cNvSpPr txBox="1"/>
          <p:nvPr/>
        </p:nvSpPr>
        <p:spPr>
          <a:xfrm>
            <a:off x="7412183" y="250780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ПРИДЈЕВИ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D2C377-4667-44C2-A141-0618EDA71860}"/>
              </a:ext>
            </a:extLst>
          </p:cNvPr>
          <p:cNvSpPr txBox="1"/>
          <p:nvPr/>
        </p:nvSpPr>
        <p:spPr>
          <a:xfrm>
            <a:off x="1327107" y="2944042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065C45-845F-47C7-AC69-6D2F0E011775}"/>
              </a:ext>
            </a:extLst>
          </p:cNvPr>
          <p:cNvSpPr txBox="1"/>
          <p:nvPr/>
        </p:nvSpPr>
        <p:spPr>
          <a:xfrm>
            <a:off x="1303925" y="3301617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1F4CD1-6F9C-4469-B57F-D5BA76D24A8D}"/>
              </a:ext>
            </a:extLst>
          </p:cNvPr>
          <p:cNvSpPr txBox="1"/>
          <p:nvPr/>
        </p:nvSpPr>
        <p:spPr>
          <a:xfrm>
            <a:off x="1303925" y="3776151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фрулицу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C14E8F-209E-42D3-BC99-478941418593}"/>
              </a:ext>
            </a:extLst>
          </p:cNvPr>
          <p:cNvSpPr txBox="1"/>
          <p:nvPr/>
        </p:nvSpPr>
        <p:spPr>
          <a:xfrm>
            <a:off x="1303925" y="4272810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пастир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2754D50-B9FD-4D71-B8C7-99418BF0A508}"/>
              </a:ext>
            </a:extLst>
          </p:cNvPr>
          <p:cNvSpPr txBox="1"/>
          <p:nvPr/>
        </p:nvSpPr>
        <p:spPr>
          <a:xfrm>
            <a:off x="4592253" y="3638172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4DBFD4-19C8-430A-9474-F39327539ED0}"/>
              </a:ext>
            </a:extLst>
          </p:cNvPr>
          <p:cNvSpPr txBox="1"/>
          <p:nvPr/>
        </p:nvSpPr>
        <p:spPr>
          <a:xfrm>
            <a:off x="7820892" y="3070785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хлађаног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5EAD32-3CBA-4B86-BBC2-D0BCE954D622}"/>
              </a:ext>
            </a:extLst>
          </p:cNvPr>
          <p:cNvSpPr txBox="1"/>
          <p:nvPr/>
        </p:nvSpPr>
        <p:spPr>
          <a:xfrm>
            <a:off x="7820892" y="3672344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вечерњег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C4FACA1-1496-468D-931F-C9058FA14E59}"/>
              </a:ext>
            </a:extLst>
          </p:cNvPr>
          <p:cNvSpPr txBox="1"/>
          <p:nvPr/>
        </p:nvSpPr>
        <p:spPr>
          <a:xfrm>
            <a:off x="7820892" y="4272810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6A090B4-2DC0-4741-9C26-CC19DC479056}"/>
              </a:ext>
            </a:extLst>
          </p:cNvPr>
          <p:cNvSpPr txBox="1"/>
          <p:nvPr/>
        </p:nvSpPr>
        <p:spPr>
          <a:xfrm>
            <a:off x="2948089" y="431928"/>
            <a:ext cx="5223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Крај потока хлађаног,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вечерњег мира,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фрулицу пастир мали,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миришу виногради,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фрулицу пастир мали свира.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BF4ECF-9CE2-446F-B6E4-364DAA4E68A9}"/>
              </a:ext>
            </a:extLst>
          </p:cNvPr>
          <p:cNvSpPr txBox="1"/>
          <p:nvPr/>
        </p:nvSpPr>
        <p:spPr>
          <a:xfrm>
            <a:off x="4592253" y="3094716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миришу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D287C8-D3C7-4346-9A32-08B24F275C63}"/>
              </a:ext>
            </a:extLst>
          </p:cNvPr>
          <p:cNvSpPr txBox="1"/>
          <p:nvPr/>
        </p:nvSpPr>
        <p:spPr>
          <a:xfrm>
            <a:off x="1303925" y="4734475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96A0C7-1052-43CC-BB69-D9BD6987D389}"/>
              </a:ext>
            </a:extLst>
          </p:cNvPr>
          <p:cNvSpPr txBox="1"/>
          <p:nvPr/>
        </p:nvSpPr>
        <p:spPr>
          <a:xfrm>
            <a:off x="1816678" y="260547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B871A3-C490-4437-B301-6FCC4B68F499}"/>
              </a:ext>
            </a:extLst>
          </p:cNvPr>
          <p:cNvSpPr txBox="1"/>
          <p:nvPr/>
        </p:nvSpPr>
        <p:spPr>
          <a:xfrm>
            <a:off x="4921828" y="257551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5CDA6F-A730-4B66-A513-2774901E8C46}"/>
              </a:ext>
            </a:extLst>
          </p:cNvPr>
          <p:cNvSpPr txBox="1"/>
          <p:nvPr/>
        </p:nvSpPr>
        <p:spPr>
          <a:xfrm>
            <a:off x="8046029" y="259973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ПРИДЈЕВИ</a:t>
            </a:r>
            <a:endParaRPr lang="sr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D2C377-4667-44C2-A141-0618EDA71860}"/>
              </a:ext>
            </a:extLst>
          </p:cNvPr>
          <p:cNvSpPr txBox="1"/>
          <p:nvPr/>
        </p:nvSpPr>
        <p:spPr>
          <a:xfrm>
            <a:off x="2225387" y="3013981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славуја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065C45-845F-47C7-AC69-6D2F0E011775}"/>
              </a:ext>
            </a:extLst>
          </p:cNvPr>
          <p:cNvSpPr txBox="1"/>
          <p:nvPr/>
        </p:nvSpPr>
        <p:spPr>
          <a:xfrm>
            <a:off x="2152249" y="3448694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песмица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1F4CD1-6F9C-4469-B57F-D5BA76D24A8D}"/>
              </a:ext>
            </a:extLst>
          </p:cNvPr>
          <p:cNvSpPr txBox="1"/>
          <p:nvPr/>
        </p:nvSpPr>
        <p:spPr>
          <a:xfrm>
            <a:off x="2152249" y="3819235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земљу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C14E8F-209E-42D3-BC99-478941418593}"/>
              </a:ext>
            </a:extLst>
          </p:cNvPr>
          <p:cNvSpPr txBox="1"/>
          <p:nvPr/>
        </p:nvSpPr>
        <p:spPr>
          <a:xfrm>
            <a:off x="2130402" y="4372023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мрак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2754D50-B9FD-4D71-B8C7-99418BF0A508}"/>
              </a:ext>
            </a:extLst>
          </p:cNvPr>
          <p:cNvSpPr txBox="1"/>
          <p:nvPr/>
        </p:nvSpPr>
        <p:spPr>
          <a:xfrm>
            <a:off x="5330537" y="3613920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свија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BF4ECF-9CE2-446F-B6E4-364DAA4E68A9}"/>
              </a:ext>
            </a:extLst>
          </p:cNvPr>
          <p:cNvSpPr txBox="1"/>
          <p:nvPr/>
        </p:nvSpPr>
        <p:spPr>
          <a:xfrm>
            <a:off x="5330537" y="3094716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јави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D287C8-D3C7-4346-9A32-08B24F275C63}"/>
              </a:ext>
            </a:extLst>
          </p:cNvPr>
          <p:cNvSpPr txBox="1"/>
          <p:nvPr/>
        </p:nvSpPr>
        <p:spPr>
          <a:xfrm>
            <a:off x="2130402" y="4802147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поветарац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6D3240-9337-443E-A502-E0E7CA860C54}"/>
              </a:ext>
            </a:extLst>
          </p:cNvPr>
          <p:cNvSpPr txBox="1"/>
          <p:nvPr/>
        </p:nvSpPr>
        <p:spPr>
          <a:xfrm>
            <a:off x="3293920" y="118843"/>
            <a:ext cx="475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славуја одасвуд,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песмица се јави,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на земљу мрак се свија,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поветарац док ћарлија,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на земљу мрак се свија плави.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1FE6CD-A57A-4381-A019-FDDF7BBC5640}"/>
              </a:ext>
            </a:extLst>
          </p:cNvPr>
          <p:cNvSpPr txBox="1"/>
          <p:nvPr/>
        </p:nvSpPr>
        <p:spPr>
          <a:xfrm>
            <a:off x="5330537" y="4141191"/>
            <a:ext cx="16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ћарлија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24" grpId="0"/>
      <p:bldP spid="2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00EBC9-80FB-470F-B5EB-075CA298F781}"/>
              </a:ext>
            </a:extLst>
          </p:cNvPr>
          <p:cNvSpPr txBox="1"/>
          <p:nvPr/>
        </p:nvSpPr>
        <p:spPr>
          <a:xfrm>
            <a:off x="1399308" y="780549"/>
            <a:ext cx="9749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два примјера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именице, глагола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придјева и замјенице, а који ће се односити на УЧИОНИЦУ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2800" b="1" i="0" u="none" strike="noStrike" baseline="0" dirty="0" smtClean="0">
                <a:latin typeface="TimesNewRoman"/>
              </a:rPr>
              <a:t>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7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E4D981-7FAC-4184-829C-71EA0AF7FE43}"/>
              </a:ext>
            </a:extLst>
          </p:cNvPr>
          <p:cNvSpPr txBox="1"/>
          <p:nvPr/>
        </p:nvSpPr>
        <p:spPr>
          <a:xfrm>
            <a:off x="263236" y="581891"/>
            <a:ext cx="5223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ливади зеленој, шарени се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цвеће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ливаду поток мали,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његови су бистри вали,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кроз ливаду поток мали шеће.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CBC2A1-A7BB-49B2-90C0-C7E87BED0715}"/>
              </a:ext>
            </a:extLst>
          </p:cNvPr>
          <p:cNvSpPr txBox="1"/>
          <p:nvPr/>
        </p:nvSpPr>
        <p:spPr>
          <a:xfrm>
            <a:off x="2874817" y="1781851"/>
            <a:ext cx="522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Крај потока хлађаног,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вечерњег мира,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фрулицу пастир мали,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миришу виногради,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фрулицу пастир мали свира.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679905-8F79-4226-8CEB-3C96AD526653}"/>
              </a:ext>
            </a:extLst>
          </p:cNvPr>
          <p:cNvSpPr txBox="1"/>
          <p:nvPr/>
        </p:nvSpPr>
        <p:spPr>
          <a:xfrm>
            <a:off x="7079673" y="3120679"/>
            <a:ext cx="4752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славуја одасвуд,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песмица се јави,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на земљу мрак се свија,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поветарац док ћарлија,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 на земљу мрак се свија плави.</a:t>
            </a:r>
          </a:p>
          <a:p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F85582-9824-4347-9E51-C15CFD1C0E13}"/>
              </a:ext>
            </a:extLst>
          </p:cNvPr>
          <p:cNvSpPr txBox="1"/>
          <p:nvPr/>
        </p:nvSpPr>
        <p:spPr>
          <a:xfrm>
            <a:off x="5597236" y="242968"/>
            <a:ext cx="497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ЛИВАДИ</a:t>
            </a:r>
          </a:p>
          <a:p>
            <a:endParaRPr lang="sr-Cyrl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М. Милојевић</a:t>
            </a:r>
            <a:endParaRPr lang="sr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1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197</TotalTime>
  <Words>369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Impact</vt:lpstr>
      <vt:lpstr>Times New Roman</vt:lpstr>
      <vt:lpstr>TimesNewRoman</vt:lpstr>
      <vt:lpstr>Main Event</vt:lpstr>
      <vt:lpstr>ВРСТЕ РИЈЕЧИ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РИЈЕЧИ</dc:title>
  <dc:creator>Biljana Lakic</dc:creator>
  <cp:lastModifiedBy>marina_uciteljica@yahoo.com</cp:lastModifiedBy>
  <cp:revision>24</cp:revision>
  <dcterms:created xsi:type="dcterms:W3CDTF">2020-05-20T10:51:44Z</dcterms:created>
  <dcterms:modified xsi:type="dcterms:W3CDTF">2020-05-24T16:17:57Z</dcterms:modified>
</cp:coreProperties>
</file>