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71" r:id="rId9"/>
    <p:sldId id="272" r:id="rId10"/>
    <p:sldId id="302" r:id="rId11"/>
    <p:sldId id="264" r:id="rId12"/>
    <p:sldId id="303" r:id="rId13"/>
    <p:sldId id="300" r:id="rId14"/>
    <p:sldId id="301" r:id="rId15"/>
    <p:sldId id="265" r:id="rId16"/>
    <p:sldId id="293" r:id="rId17"/>
    <p:sldId id="266" r:id="rId18"/>
    <p:sldId id="267" r:id="rId19"/>
    <p:sldId id="273" r:id="rId20"/>
    <p:sldId id="268" r:id="rId21"/>
    <p:sldId id="304" r:id="rId22"/>
    <p:sldId id="270" r:id="rId23"/>
    <p:sldId id="274" r:id="rId24"/>
    <p:sldId id="305" r:id="rId25"/>
    <p:sldId id="276" r:id="rId26"/>
    <p:sldId id="277" r:id="rId27"/>
    <p:sldId id="280" r:id="rId28"/>
    <p:sldId id="281" r:id="rId29"/>
    <p:sldId id="283" r:id="rId30"/>
    <p:sldId id="285" r:id="rId31"/>
    <p:sldId id="286" r:id="rId32"/>
    <p:sldId id="306" r:id="rId33"/>
    <p:sldId id="287" r:id="rId34"/>
    <p:sldId id="307" r:id="rId35"/>
    <p:sldId id="289" r:id="rId36"/>
    <p:sldId id="290" r:id="rId37"/>
    <p:sldId id="291" r:id="rId38"/>
    <p:sldId id="294" r:id="rId39"/>
    <p:sldId id="295" r:id="rId40"/>
    <p:sldId id="296" r:id="rId41"/>
    <p:sldId id="309" r:id="rId42"/>
    <p:sldId id="310" r:id="rId4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3"/>
  </p:normalViewPr>
  <p:slideViewPr>
    <p:cSldViewPr>
      <p:cViewPr>
        <p:scale>
          <a:sx n="90" d="100"/>
          <a:sy n="90" d="100"/>
        </p:scale>
        <p:origin x="-732" y="-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E466-A709-401F-9EE7-28686841A041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A1F2-2CBB-42EF-B37D-DFD61580B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E466-A709-401F-9EE7-28686841A041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A1F2-2CBB-42EF-B37D-DFD61580B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E466-A709-401F-9EE7-28686841A041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A1F2-2CBB-42EF-B37D-DFD61580B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E466-A709-401F-9EE7-28686841A041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A1F2-2CBB-42EF-B37D-DFD61580B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E466-A709-401F-9EE7-28686841A041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A1F2-2CBB-42EF-B37D-DFD61580B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E466-A709-401F-9EE7-28686841A041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A1F2-2CBB-42EF-B37D-DFD61580B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E466-A709-401F-9EE7-28686841A041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A1F2-2CBB-42EF-B37D-DFD61580B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E466-A709-401F-9EE7-28686841A041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A1F2-2CBB-42EF-B37D-DFD61580B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E466-A709-401F-9EE7-28686841A041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A1F2-2CBB-42EF-B37D-DFD61580B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E466-A709-401F-9EE7-28686841A041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A1F2-2CBB-42EF-B37D-DFD61580B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9E466-A709-401F-9EE7-28686841A041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CBA1F2-2CBB-42EF-B37D-DFD61580B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9E466-A709-401F-9EE7-28686841A041}" type="datetimeFigureOut">
              <a:rPr lang="en-US" smtClean="0"/>
              <a:pPr/>
              <a:t>5/25/2020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BA1F2-2CBB-42EF-B37D-DFD61580B9B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.mp3"/><Relationship Id="rId5" Type="http://schemas.openxmlformats.org/officeDocument/2006/relationships/image" Target="../media/image6.png"/><Relationship Id="rId4" Type="http://schemas.microsoft.com/office/2007/relationships/media" Target="../media/media1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14351"/>
            <a:ext cx="8229600" cy="2362199"/>
          </a:xfrm>
        </p:spPr>
        <p:txBody>
          <a:bodyPr>
            <a:normAutofit fontScale="90000"/>
          </a:bodyPr>
          <a:lstStyle/>
          <a:p>
            <a:r>
              <a:rPr lang="en-US" sz="2000" b="1" dirty="0" smtClean="0"/>
              <a:t>9</a:t>
            </a:r>
            <a:r>
              <a:rPr lang="sr-Cyrl-BA" sz="2000" b="1" dirty="0" smtClean="0"/>
              <a:t>.</a:t>
            </a:r>
            <a:r>
              <a:rPr lang="bs-Cyrl-BA" sz="2000" b="1" dirty="0" smtClean="0"/>
              <a:t> </a:t>
            </a:r>
            <a:r>
              <a:rPr lang="bs-Cyrl-BA" sz="2000" b="1" dirty="0"/>
              <a:t>разред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bs-Cyrl-BA" sz="2000" b="1" dirty="0"/>
              <a:t/>
            </a:r>
            <a:br>
              <a:rPr lang="bs-Cyrl-BA" sz="2000" b="1" dirty="0"/>
            </a:br>
            <a:r>
              <a:rPr lang="bs-Cyrl-BA" sz="2000" b="1" dirty="0"/>
              <a:t>ЛИКОВНА КУЛТУРА</a:t>
            </a:r>
            <a:br>
              <a:rPr lang="bs-Cyrl-BA" sz="2000" b="1" dirty="0"/>
            </a:br>
            <a:r>
              <a:rPr lang="bs-Cyrl-BA" sz="2000" b="1" dirty="0"/>
              <a:t/>
            </a:r>
            <a:br>
              <a:rPr lang="bs-Cyrl-BA" sz="2000" b="1" dirty="0"/>
            </a:b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/>
              <a:t/>
            </a:r>
            <a:br>
              <a:rPr lang="en-US" sz="2000" b="1" dirty="0"/>
            </a:br>
            <a:r>
              <a:rPr lang="bs-Cyrl-BA" sz="3600" b="1" dirty="0"/>
              <a:t>ВИЗУЕЛНО СПОРАЗУМИЈЕВАЊЕ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76550"/>
            <a:ext cx="6400800" cy="1371600"/>
          </a:xfrm>
        </p:spPr>
        <p:txBody>
          <a:bodyPr>
            <a:normAutofit/>
          </a:bodyPr>
          <a:lstStyle/>
          <a:p>
            <a:r>
              <a:rPr lang="bs-Cyrl-BA" sz="2800" dirty="0">
                <a:solidFill>
                  <a:schemeClr val="tx2">
                    <a:lumMod val="90000"/>
                    <a:lumOff val="10000"/>
                  </a:schemeClr>
                </a:solidFill>
                <a:latin typeface="+mj-lt"/>
              </a:rPr>
              <a:t>Психолошко и социолошко дјеловање знакова</a:t>
            </a:r>
            <a:endParaRPr lang="en-US" sz="2800" dirty="0">
              <a:solidFill>
                <a:schemeClr val="tx2">
                  <a:lumMod val="90000"/>
                  <a:lumOff val="1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c1b3dd9708a52eb399de7b3437db9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0"/>
            <a:ext cx="44958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532964_1832974823427643_8296778992166371328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800" y="0"/>
            <a:ext cx="6477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033323_2533780620013723_3133459644962308096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257" y="0"/>
            <a:ext cx="7711485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3021166_2230671546991300_8797061743491678208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288965_2172030802855375_1007716868011589632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257" y="0"/>
            <a:ext cx="7711485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9038539_2936840903041024_3894584822554689536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41169" y="0"/>
            <a:ext cx="3261662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983007_1795101840548275_7313627786717036687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257" y="0"/>
            <a:ext cx="7711485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430111_942361659155635_8423541354074690885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303" y="0"/>
            <a:ext cx="7711394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537882_946439598747841_165036473148160891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614363"/>
          </a:xfrm>
        </p:spPr>
        <p:txBody>
          <a:bodyPr>
            <a:noAutofit/>
          </a:bodyPr>
          <a:lstStyle/>
          <a:p>
            <a:r>
              <a:rPr lang="bs-Cyrl-BA" sz="3600" dirty="0"/>
              <a:t>МУРАЛ</a:t>
            </a:r>
            <a:endParaRPr lang="en-US" sz="3600" dirty="0"/>
          </a:p>
        </p:txBody>
      </p:sp>
      <p:pic>
        <p:nvPicPr>
          <p:cNvPr id="5" name="Content Placeholder 4" descr="IMG_20170519_065510 (2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29200" y="274320"/>
            <a:ext cx="3419856" cy="455980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71550"/>
            <a:ext cx="4343399" cy="381000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bs-Cyrl-BA" sz="2000" dirty="0">
                <a:latin typeface="+mj-lt"/>
              </a:rPr>
              <a:t> Термин мурал потиче од латинске ријечи</a:t>
            </a:r>
            <a:r>
              <a:rPr lang="en-US" sz="2000" dirty="0">
                <a:latin typeface="+mj-lt"/>
              </a:rPr>
              <a:t> </a:t>
            </a:r>
            <a:r>
              <a:rPr lang="sr-Cyrl-BA" sz="2000" dirty="0" smtClean="0">
                <a:latin typeface="+mj-lt"/>
              </a:rPr>
              <a:t>„</a:t>
            </a:r>
            <a:r>
              <a:rPr lang="en-US" sz="2000" dirty="0" smtClean="0">
                <a:latin typeface="+mj-lt"/>
              </a:rPr>
              <a:t>murus”</a:t>
            </a:r>
            <a:r>
              <a:rPr lang="bs-Cyrl-BA" sz="2000" dirty="0">
                <a:latin typeface="+mj-lt"/>
              </a:rPr>
              <a:t> </a:t>
            </a:r>
            <a:r>
              <a:rPr lang="bs-Cyrl-BA" sz="2000" dirty="0" smtClean="0">
                <a:latin typeface="+mj-lt"/>
              </a:rPr>
              <a:t>- зид </a:t>
            </a:r>
            <a:r>
              <a:rPr lang="bs-Cyrl-BA" sz="2000" dirty="0">
                <a:latin typeface="+mj-lt"/>
              </a:rPr>
              <a:t>или</a:t>
            </a:r>
            <a:r>
              <a:rPr lang="en-US" sz="2000" dirty="0">
                <a:latin typeface="+mj-lt"/>
              </a:rPr>
              <a:t> </a:t>
            </a:r>
            <a:r>
              <a:rPr lang="bs-Cyrl-BA" sz="2000" dirty="0" smtClean="0">
                <a:latin typeface="+mj-lt"/>
              </a:rPr>
              <a:t>„</a:t>
            </a:r>
            <a:r>
              <a:rPr lang="en-US" sz="2000" dirty="0" err="1" smtClean="0">
                <a:latin typeface="+mj-lt"/>
              </a:rPr>
              <a:t>muralis</a:t>
            </a:r>
            <a:r>
              <a:rPr lang="bs-Cyrl-BA" sz="2000" dirty="0" smtClean="0">
                <a:latin typeface="+mj-lt"/>
              </a:rPr>
              <a:t>”</a:t>
            </a:r>
            <a:r>
              <a:rPr lang="sr-Cyrl-BA" sz="2000" dirty="0">
                <a:latin typeface="+mj-lt"/>
              </a:rPr>
              <a:t> </a:t>
            </a:r>
            <a:r>
              <a:rPr lang="sr-Cyrl-BA" sz="2000" dirty="0" smtClean="0">
                <a:latin typeface="+mj-lt"/>
              </a:rPr>
              <a:t>- </a:t>
            </a:r>
            <a:r>
              <a:rPr lang="bs-Cyrl-BA" sz="2000" dirty="0" smtClean="0">
                <a:latin typeface="+mj-lt"/>
              </a:rPr>
              <a:t>зидни</a:t>
            </a:r>
            <a:r>
              <a:rPr lang="en-US" sz="2000" dirty="0" smtClean="0">
                <a:latin typeface="+mj-lt"/>
              </a:rPr>
              <a:t>.</a:t>
            </a:r>
            <a:endParaRPr lang="sr-Cyrl-BA" sz="2000" dirty="0" smtClean="0">
              <a:latin typeface="+mj-lt"/>
            </a:endParaRPr>
          </a:p>
          <a:p>
            <a:endParaRPr lang="bs-Cyrl-BA" sz="2000" dirty="0">
              <a:latin typeface="+mj-lt"/>
            </a:endParaRPr>
          </a:p>
          <a:p>
            <a:pPr>
              <a:buFont typeface="Wingdings" pitchFamily="2" charset="2"/>
              <a:buChar char="§"/>
            </a:pPr>
            <a:r>
              <a:rPr lang="bs-Cyrl-BA" sz="2000" dirty="0">
                <a:latin typeface="+mj-lt"/>
              </a:rPr>
              <a:t> Мурал означава монументалну композицију урађену на </a:t>
            </a:r>
            <a:r>
              <a:rPr lang="bs-Cyrl-BA" sz="2000" dirty="0" smtClean="0">
                <a:latin typeface="+mj-lt"/>
              </a:rPr>
              <a:t>зиду</a:t>
            </a:r>
            <a:r>
              <a:rPr lang="en-US" sz="2000" dirty="0" smtClean="0">
                <a:latin typeface="+mj-lt"/>
              </a:rPr>
              <a:t>,</a:t>
            </a:r>
            <a:r>
              <a:rPr lang="bs-Cyrl-BA" sz="2000" dirty="0" smtClean="0">
                <a:latin typeface="+mj-lt"/>
              </a:rPr>
              <a:t> </a:t>
            </a:r>
            <a:r>
              <a:rPr lang="bs-Cyrl-BA" sz="2000" dirty="0">
                <a:latin typeface="+mj-lt"/>
              </a:rPr>
              <a:t>таваници или некој другој великој зидној површини, као њен интегрални дио</a:t>
            </a:r>
            <a:r>
              <a:rPr lang="bs-Cyrl-BA" sz="2000" dirty="0" smtClean="0">
                <a:latin typeface="+mj-lt"/>
              </a:rPr>
              <a:t>.</a:t>
            </a:r>
          </a:p>
          <a:p>
            <a:endParaRPr lang="bs-Cyrl-BA" sz="2000" dirty="0">
              <a:latin typeface="+mj-lt"/>
            </a:endParaRPr>
          </a:p>
          <a:p>
            <a:pPr>
              <a:buFont typeface="Wingdings" pitchFamily="2" charset="2"/>
              <a:buChar char="§"/>
            </a:pPr>
            <a:r>
              <a:rPr lang="bs-Cyrl-BA" sz="2000" dirty="0">
                <a:latin typeface="+mj-lt"/>
              </a:rPr>
              <a:t> Ова умјетничка композиција у себи </a:t>
            </a:r>
            <a:r>
              <a:rPr lang="bs-Cyrl-BA" sz="2000" dirty="0" smtClean="0">
                <a:latin typeface="+mj-lt"/>
              </a:rPr>
              <a:t>обједињује </a:t>
            </a:r>
            <a:r>
              <a:rPr lang="bs-Cyrl-BA" sz="2000" dirty="0">
                <a:latin typeface="+mj-lt"/>
              </a:rPr>
              <a:t>опште елементе слике и елементе архитектуре.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669346_795137707211365_7233160418227366942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00" y="0"/>
            <a:ext cx="61722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580439_2660661943992256_4385942395615707136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8489" y="0"/>
            <a:ext cx="6427021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-asset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0"/>
            <a:ext cx="44958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9685_420804404644699_1600377433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0"/>
            <a:ext cx="377776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9387350_2744289918962791_4541738911189172224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6257" y="0"/>
            <a:ext cx="7711485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04223_666250930100044_448787350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39115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145005_1111434675581665_5142626200808442985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3433" y="0"/>
            <a:ext cx="7717134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243802_1136693889722410_2338522795047121676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8768" y="0"/>
            <a:ext cx="3694431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973611_1112119535513179_5699948167910102436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118840_1127969967261469_5368501979406044127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6160" y="365760"/>
            <a:ext cx="5105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+mj-lt"/>
              </a:rPr>
              <a:t> </a:t>
            </a:r>
            <a:r>
              <a:rPr lang="bs-Cyrl-BA" sz="2000" dirty="0">
                <a:latin typeface="+mj-lt"/>
              </a:rPr>
              <a:t>Мурали или зидне слике могу бити изузетно велике па у својој декоративној, наративној и меморијалној функцији најчешће попримају монументални </a:t>
            </a:r>
            <a:r>
              <a:rPr lang="bs-Cyrl-BA" sz="2000" dirty="0" smtClean="0">
                <a:latin typeface="+mj-lt"/>
              </a:rPr>
              <a:t>карактер</a:t>
            </a:r>
            <a:r>
              <a:rPr lang="en-US" sz="2000" dirty="0" smtClean="0">
                <a:latin typeface="+mj-lt"/>
              </a:rPr>
              <a:t>.</a:t>
            </a:r>
            <a:endParaRPr lang="bs-Cyrl-BA" sz="2000" dirty="0">
              <a:latin typeface="+mj-lt"/>
            </a:endParaRPr>
          </a:p>
          <a:p>
            <a:pPr>
              <a:buNone/>
            </a:pPr>
            <a:endParaRPr lang="bs-Cyrl-BA" sz="2000" dirty="0">
              <a:latin typeface="+mj-lt"/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000" dirty="0">
                <a:latin typeface="+mj-lt"/>
              </a:rPr>
              <a:t> </a:t>
            </a:r>
            <a:r>
              <a:rPr lang="bs-Cyrl-BA" sz="2000" dirty="0">
                <a:latin typeface="+mj-lt"/>
              </a:rPr>
              <a:t>Честа појава је да многи не праве разлику између </a:t>
            </a:r>
            <a:r>
              <a:rPr lang="bs-Cyrl-BA" sz="2000" dirty="0">
                <a:solidFill>
                  <a:srgbClr val="C00000"/>
                </a:solidFill>
                <a:latin typeface="+mj-lt"/>
              </a:rPr>
              <a:t>мурала</a:t>
            </a:r>
            <a:r>
              <a:rPr lang="bs-Cyrl-BA" sz="2000" dirty="0">
                <a:latin typeface="+mj-lt"/>
              </a:rPr>
              <a:t> и </a:t>
            </a:r>
            <a:r>
              <a:rPr lang="bs-Cyrl-BA" sz="2000" dirty="0">
                <a:solidFill>
                  <a:srgbClr val="C00000"/>
                </a:solidFill>
                <a:latin typeface="+mj-lt"/>
              </a:rPr>
              <a:t>графита</a:t>
            </a:r>
            <a:r>
              <a:rPr lang="bs-Cyrl-BA" sz="2000" dirty="0">
                <a:latin typeface="+mj-lt"/>
              </a:rPr>
              <a:t>, али је важно истаћи ту разлику</a:t>
            </a:r>
            <a:r>
              <a:rPr lang="en-US" sz="2000" dirty="0">
                <a:latin typeface="+mj-lt"/>
              </a:rPr>
              <a:t>. </a:t>
            </a:r>
          </a:p>
          <a:p>
            <a:pPr lvl="1"/>
            <a:r>
              <a:rPr lang="en-US" sz="2000" dirty="0">
                <a:latin typeface="+mj-lt"/>
              </a:rPr>
              <a:t>    </a:t>
            </a:r>
            <a:r>
              <a:rPr lang="en-US" sz="2000" dirty="0" smtClean="0">
                <a:latin typeface="+mj-lt"/>
              </a:rPr>
              <a:t> </a:t>
            </a:r>
            <a:r>
              <a:rPr lang="bs-Cyrl-BA" sz="2000" dirty="0" smtClean="0">
                <a:latin typeface="+mj-lt"/>
              </a:rPr>
              <a:t>И </a:t>
            </a:r>
            <a:r>
              <a:rPr lang="bs-Cyrl-BA" sz="2000" dirty="0">
                <a:latin typeface="+mj-lt"/>
              </a:rPr>
              <a:t>једни и други представљају форме ликовног изражавања и облик модерне умјетности, али они се ипак разликују у техници израде и самој функцији и намјери.</a:t>
            </a:r>
            <a:endParaRPr lang="en-US" sz="2000" dirty="0">
              <a:latin typeface="+mj-lt"/>
            </a:endParaRPr>
          </a:p>
        </p:txBody>
      </p:sp>
      <p:pic>
        <p:nvPicPr>
          <p:cNvPr id="4" name="Picture 3" descr="219e83416a8fc334d9d785ce35f0de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" y="365760"/>
            <a:ext cx="3291840" cy="43867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558869_1167739563284509_1325771513911160121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135"/>
            <a:ext cx="9144000" cy="4987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81217_549762358415569_1165341590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653005_1182718098453322_5811728818197997438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3433" y="0"/>
            <a:ext cx="7717134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718543_1173714169353715_637868002166747857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064380_2381360231922430_4653826124411830272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3433" y="0"/>
            <a:ext cx="7717134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4691377_1251076468284151_7681853318592320536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883264_1666891663369294_4735708781106140708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3433" y="0"/>
            <a:ext cx="7717134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5578239_1317235098334954_7616604060999272835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3433" y="0"/>
            <a:ext cx="7717134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094411_1982940875097703_7991843293472227328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3433" y="0"/>
            <a:ext cx="7717134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402811_1974387892619668_8643000751188082688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3433" y="0"/>
            <a:ext cx="7717134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65760"/>
            <a:ext cx="4876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§"/>
            </a:pPr>
            <a:r>
              <a:rPr lang="bs-Cyrl-BA" sz="2000" dirty="0">
                <a:latin typeface="+mj-lt"/>
              </a:rPr>
              <a:t>  Графити представљају    знакове</a:t>
            </a:r>
            <a:r>
              <a:rPr lang="en-US" sz="2000" dirty="0">
                <a:latin typeface="+mj-lt"/>
              </a:rPr>
              <a:t>, </a:t>
            </a:r>
            <a:r>
              <a:rPr lang="bs-Cyrl-BA" sz="2000" dirty="0">
                <a:latin typeface="+mj-lt"/>
              </a:rPr>
              <a:t>потписе, изреке и мисли </a:t>
            </a:r>
            <a:r>
              <a:rPr lang="bs-Cyrl-BA" sz="2000" dirty="0" smtClean="0">
                <a:latin typeface="+mj-lt"/>
              </a:rPr>
              <a:t>кој</a:t>
            </a:r>
            <a:r>
              <a:rPr lang="en-US" sz="2000" dirty="0" smtClean="0">
                <a:latin typeface="+mj-lt"/>
              </a:rPr>
              <a:t>e</a:t>
            </a:r>
            <a:r>
              <a:rPr lang="bs-Cyrl-BA" sz="2000" dirty="0" smtClean="0">
                <a:latin typeface="+mj-lt"/>
              </a:rPr>
              <a:t> </a:t>
            </a:r>
            <a:r>
              <a:rPr lang="bs-Cyrl-BA" sz="2000" dirty="0">
                <a:latin typeface="+mj-lt"/>
              </a:rPr>
              <a:t>се </a:t>
            </a:r>
            <a:r>
              <a:rPr lang="bs-Cyrl-BA" sz="2000" dirty="0" smtClean="0">
                <a:latin typeface="+mj-lt"/>
              </a:rPr>
              <a:t>обично </a:t>
            </a:r>
            <a:r>
              <a:rPr lang="bs-Cyrl-BA" sz="2000" dirty="0">
                <a:latin typeface="+mj-lt"/>
              </a:rPr>
              <a:t>налазе на зидовима као </a:t>
            </a:r>
            <a:r>
              <a:rPr lang="bs-Cyrl-BA" sz="2000" dirty="0" smtClean="0">
                <a:latin typeface="+mj-lt"/>
              </a:rPr>
              <a:t>исказ</a:t>
            </a:r>
            <a:r>
              <a:rPr lang="en-US" sz="2000" dirty="0" smtClean="0">
                <a:latin typeface="+mj-lt"/>
              </a:rPr>
              <a:t> </a:t>
            </a:r>
            <a:r>
              <a:rPr lang="bs-Cyrl-BA" sz="2000" dirty="0" smtClean="0">
                <a:latin typeface="+mj-lt"/>
              </a:rPr>
              <a:t>мишљења </a:t>
            </a:r>
            <a:r>
              <a:rPr lang="bs-Cyrl-BA" sz="2000" dirty="0">
                <a:latin typeface="+mj-lt"/>
              </a:rPr>
              <a:t>појединца о некој теми</a:t>
            </a:r>
            <a:r>
              <a:rPr lang="bs-Cyrl-BA" sz="2000" dirty="0" smtClean="0">
                <a:latin typeface="+mj-lt"/>
              </a:rPr>
              <a:t>...</a:t>
            </a:r>
            <a:endParaRPr lang="en-US" sz="2000" dirty="0">
              <a:latin typeface="+mj-lt"/>
            </a:endParaRPr>
          </a:p>
          <a:p>
            <a:pPr lvl="1">
              <a:buFont typeface="Wingdings" pitchFamily="2" charset="2"/>
              <a:buChar char="§"/>
            </a:pPr>
            <a:endParaRPr lang="bs-Cyrl-BA" sz="2000" dirty="0">
              <a:latin typeface="+mj-lt"/>
            </a:endParaRPr>
          </a:p>
          <a:p>
            <a:pPr lvl="1">
              <a:buFont typeface="Wingdings" pitchFamily="2" charset="2"/>
              <a:buChar char="§"/>
            </a:pPr>
            <a:r>
              <a:rPr lang="bs-Cyrl-BA" sz="2000" dirty="0">
                <a:latin typeface="+mj-lt"/>
              </a:rPr>
              <a:t>  Мурал је потпуна слика  на зиду која има своју естетску вриједност</a:t>
            </a:r>
            <a:r>
              <a:rPr lang="bs-Cyrl-BA" sz="2000" dirty="0" smtClean="0">
                <a:latin typeface="+mj-lt"/>
              </a:rPr>
              <a:t>.</a:t>
            </a:r>
            <a:endParaRPr lang="en-US" sz="2000" dirty="0" smtClean="0">
              <a:latin typeface="+mj-lt"/>
            </a:endParaRPr>
          </a:p>
          <a:p>
            <a:pPr lvl="1"/>
            <a:r>
              <a:rPr lang="bs-Cyrl-BA" sz="2000" dirty="0" smtClean="0">
                <a:latin typeface="+mj-lt"/>
              </a:rPr>
              <a:t> </a:t>
            </a:r>
            <a:endParaRPr lang="bs-Cyrl-BA" sz="2000" dirty="0">
              <a:latin typeface="+mj-lt"/>
            </a:endParaRPr>
          </a:p>
          <a:p>
            <a:pPr lvl="1">
              <a:buFont typeface="Wingdings" pitchFamily="2" charset="2"/>
              <a:buChar char="§"/>
            </a:pPr>
            <a:r>
              <a:rPr lang="bs-Cyrl-BA" sz="2000" dirty="0">
                <a:latin typeface="+mj-lt"/>
              </a:rPr>
              <a:t>  У</a:t>
            </a:r>
            <a:r>
              <a:rPr lang="en-US" sz="2000" dirty="0">
                <a:latin typeface="+mj-lt"/>
              </a:rPr>
              <a:t> </a:t>
            </a:r>
            <a:r>
              <a:rPr lang="bs-Cyrl-BA" sz="2000" dirty="0">
                <a:latin typeface="+mj-lt"/>
              </a:rPr>
              <a:t>другој половини  </a:t>
            </a:r>
            <a:r>
              <a:rPr lang="bs-Cyrl-BA" sz="2000" dirty="0" smtClean="0">
                <a:latin typeface="+mj-lt"/>
              </a:rPr>
              <a:t>ХХ  </a:t>
            </a:r>
            <a:r>
              <a:rPr lang="bs-Cyrl-BA" sz="2000" dirty="0">
                <a:latin typeface="+mj-lt"/>
              </a:rPr>
              <a:t>вијека у области зидног сликарства,</a:t>
            </a:r>
            <a:r>
              <a:rPr lang="en-US" sz="2000" dirty="0">
                <a:latin typeface="+mj-lt"/>
              </a:rPr>
              <a:t> </a:t>
            </a:r>
            <a:r>
              <a:rPr lang="bs-Cyrl-BA" sz="2000" dirty="0">
                <a:latin typeface="+mj-lt"/>
              </a:rPr>
              <a:t>појава бројних мурала су дјела АНОНИМНИХ  аутора.</a:t>
            </a:r>
            <a:endParaRPr lang="en-US" sz="2000" dirty="0">
              <a:latin typeface="+mj-lt"/>
            </a:endParaRPr>
          </a:p>
        </p:txBody>
      </p:sp>
      <p:pic>
        <p:nvPicPr>
          <p:cNvPr id="7" name="Picture 6" descr="eac4c5fef0dd18531c2665d14653b3b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133350"/>
            <a:ext cx="41148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271843_1999676100090847_3325575499207409664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0"/>
            <a:ext cx="4342553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6508747_2081947361863720_8742282132870660096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3433" y="0"/>
            <a:ext cx="771713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7288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0"/>
            <a:ext cx="8229600" cy="2926080"/>
          </a:xfrm>
        </p:spPr>
        <p:txBody>
          <a:bodyPr>
            <a:normAutofit/>
          </a:bodyPr>
          <a:lstStyle/>
          <a:p>
            <a:r>
              <a:rPr lang="bs-Cyrl-BA" sz="2000" dirty="0" smtClean="0"/>
              <a:t/>
            </a:r>
            <a:br>
              <a:rPr lang="bs-Cyrl-BA" sz="2000" dirty="0" smtClean="0"/>
            </a:br>
            <a:r>
              <a:rPr lang="bs-Cyrl-BA" sz="2000" dirty="0" smtClean="0"/>
              <a:t/>
            </a:r>
            <a:br>
              <a:rPr lang="bs-Cyrl-BA" sz="2000" dirty="0" smtClean="0"/>
            </a:br>
            <a:r>
              <a:rPr lang="bs-Cyrl-BA" sz="2000" dirty="0" smtClean="0"/>
              <a:t>Визуелно споразумијевање- Психолошко и социолошко дјеловање знакова</a:t>
            </a:r>
            <a:br>
              <a:rPr lang="bs-Cyrl-BA" sz="2000" dirty="0" smtClean="0"/>
            </a:br>
            <a:r>
              <a:rPr lang="en-US" sz="2000" dirty="0" smtClean="0"/>
              <a:t>STREET ART /</a:t>
            </a:r>
            <a:r>
              <a:rPr lang="bs-Cyrl-BA" sz="2000" dirty="0" smtClean="0"/>
              <a:t>мурали / </a:t>
            </a:r>
            <a:r>
              <a:rPr lang="en-US" sz="2000" dirty="0" smtClean="0"/>
              <a:t>INO</a:t>
            </a:r>
            <a:r>
              <a:rPr lang="bs-Cyrl-BA" sz="2000" dirty="0" smtClean="0"/>
              <a:t/>
            </a:r>
            <a:br>
              <a:rPr lang="bs-Cyrl-BA" sz="2000" dirty="0" smtClean="0"/>
            </a:br>
            <a:r>
              <a:rPr lang="bs-Cyrl-BA" sz="2000" dirty="0" smtClean="0"/>
              <a:t/>
            </a:r>
            <a:br>
              <a:rPr lang="bs-Cyrl-BA" sz="2000" dirty="0" smtClean="0"/>
            </a:br>
            <a:r>
              <a:rPr lang="bs-Cyrl-BA" sz="1600" dirty="0" smtClean="0"/>
              <a:t>аутор презентације, проф. ликовне културе Анита Новић</a:t>
            </a:r>
            <a:br>
              <a:rPr lang="bs-Cyrl-BA" sz="1600" dirty="0" smtClean="0"/>
            </a:br>
            <a:r>
              <a:rPr lang="bs-Cyrl-BA" sz="1600" dirty="0" smtClean="0"/>
              <a:t>ЈУ ОШ “ Иво Андрић” Бања Лука </a:t>
            </a:r>
            <a:br>
              <a:rPr lang="bs-Cyrl-BA" sz="1600" dirty="0" smtClean="0"/>
            </a:br>
            <a:endParaRPr lang="en-US" sz="16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2880" y="457200"/>
            <a:ext cx="42976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pitchFamily="2" charset="2"/>
              <a:buChar char="§"/>
            </a:pPr>
            <a:r>
              <a:rPr lang="bs-Cyrl-BA" sz="2000" dirty="0">
                <a:latin typeface="+mj-lt"/>
              </a:rPr>
              <a:t> Аутори мурала не само што желе да суграђани виде производ њихове маште, они желе и да имају неку интеракцију са њиховим умјетничким дјелом, да разумију поруку и да осјете </a:t>
            </a:r>
            <a:r>
              <a:rPr lang="bs-Cyrl-BA" sz="2000" dirty="0" smtClean="0">
                <a:latin typeface="+mj-lt"/>
              </a:rPr>
              <a:t>емоцију</a:t>
            </a:r>
            <a:r>
              <a:rPr lang="en-US" sz="2000" dirty="0" smtClean="0">
                <a:latin typeface="+mj-lt"/>
              </a:rPr>
              <a:t> - </a:t>
            </a:r>
            <a:r>
              <a:rPr lang="bs-Cyrl-BA" sz="2000" dirty="0" smtClean="0">
                <a:latin typeface="+mj-lt"/>
              </a:rPr>
              <a:t>циљ </a:t>
            </a:r>
            <a:r>
              <a:rPr lang="bs-Cyrl-BA" sz="2000" dirty="0">
                <a:latin typeface="+mj-lt"/>
              </a:rPr>
              <a:t>им је да привуку пажњу посматрача. </a:t>
            </a:r>
            <a:endParaRPr lang="en-US" sz="2000" dirty="0" smtClean="0">
              <a:latin typeface="+mj-lt"/>
            </a:endParaRPr>
          </a:p>
          <a:p>
            <a:pPr lvl="1">
              <a:buFont typeface="Wingdings" pitchFamily="2" charset="2"/>
              <a:buChar char="§"/>
            </a:pPr>
            <a:endParaRPr lang="bs-Cyrl-BA" sz="2000" dirty="0">
              <a:latin typeface="+mj-lt"/>
            </a:endParaRPr>
          </a:p>
          <a:p>
            <a:pPr lvl="1">
              <a:buFont typeface="Wingdings" pitchFamily="2" charset="2"/>
              <a:buChar char="§"/>
            </a:pPr>
            <a:r>
              <a:rPr lang="bs-Cyrl-BA" sz="2000" dirty="0">
                <a:latin typeface="+mj-lt"/>
              </a:rPr>
              <a:t> Бројни су анонимни умјетници муралисти, један од њих је и умјетник познат под псеудонимом </a:t>
            </a:r>
            <a:r>
              <a:rPr lang="en-US" sz="2000" dirty="0">
                <a:latin typeface="+mj-lt"/>
              </a:rPr>
              <a:t>INO</a:t>
            </a:r>
            <a:r>
              <a:rPr lang="bs-Cyrl-BA" sz="2000" dirty="0">
                <a:latin typeface="+mj-lt"/>
              </a:rPr>
              <a:t>.</a:t>
            </a:r>
            <a:endParaRPr lang="en-US" sz="2000" dirty="0">
              <a:latin typeface="+mj-lt"/>
            </a:endParaRPr>
          </a:p>
        </p:txBody>
      </p:sp>
      <p:pic>
        <p:nvPicPr>
          <p:cNvPr id="7" name="Picture 6" descr="15000224_1274025509322580_5788543625765221471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81600" y="0"/>
            <a:ext cx="38862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" y="365760"/>
            <a:ext cx="8229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buFont typeface="Wingdings" pitchFamily="2" charset="2"/>
              <a:buChar char="§"/>
            </a:pPr>
            <a:r>
              <a:rPr lang="bs-Cyrl-BA" sz="2000" dirty="0">
                <a:latin typeface="+mj-lt"/>
              </a:rPr>
              <a:t> </a:t>
            </a:r>
            <a:r>
              <a:rPr lang="bs-Cyrl-BA" sz="2000" dirty="0" smtClean="0">
                <a:latin typeface="+mj-lt"/>
              </a:rPr>
              <a:t>Познат </a:t>
            </a:r>
            <a:r>
              <a:rPr lang="bs-Cyrl-BA" sz="2000" dirty="0">
                <a:latin typeface="+mj-lt"/>
              </a:rPr>
              <a:t>по својим изванредним фигуративним муралима великих </a:t>
            </a:r>
            <a:r>
              <a:rPr lang="bs-Cyrl-BA" sz="2000" dirty="0" smtClean="0">
                <a:latin typeface="+mj-lt"/>
              </a:rPr>
              <a:t>димензија, </a:t>
            </a:r>
            <a:r>
              <a:rPr lang="en-US" sz="2000" dirty="0" smtClean="0">
                <a:latin typeface="+mj-lt"/>
              </a:rPr>
              <a:t>INO </a:t>
            </a:r>
            <a:r>
              <a:rPr lang="bs-Cyrl-BA" sz="2000" dirty="0">
                <a:latin typeface="+mj-lt"/>
              </a:rPr>
              <a:t>је један од међународно најпознатијих грчких уличних </a:t>
            </a:r>
            <a:r>
              <a:rPr lang="bs-Cyrl-BA" sz="2000" dirty="0" smtClean="0">
                <a:latin typeface="+mj-lt"/>
              </a:rPr>
              <a:t>умјетника</a:t>
            </a:r>
            <a:r>
              <a:rPr lang="en-US" sz="2000" dirty="0" smtClean="0">
                <a:latin typeface="+mj-lt"/>
              </a:rPr>
              <a:t>.</a:t>
            </a:r>
            <a:endParaRPr lang="bs-Cyrl-BA" sz="2000" dirty="0">
              <a:latin typeface="+mj-lt"/>
            </a:endParaRPr>
          </a:p>
          <a:p>
            <a:pPr lvl="1" algn="just">
              <a:buFont typeface="Wingdings" pitchFamily="2" charset="2"/>
              <a:buChar char="§"/>
            </a:pPr>
            <a:r>
              <a:rPr lang="bs-Cyrl-BA" sz="2000" dirty="0">
                <a:latin typeface="+mj-lt"/>
              </a:rPr>
              <a:t> Развио је свој препознатљив стил који је карактерисан фрагментарним формама, фотореалистичким елементима и сивим тоном боја са додиром свијетло </a:t>
            </a:r>
            <a:r>
              <a:rPr lang="bs-Cyrl-BA" sz="2000" dirty="0" smtClean="0">
                <a:latin typeface="+mj-lt"/>
              </a:rPr>
              <a:t>плаве</a:t>
            </a:r>
            <a:r>
              <a:rPr lang="en-US" sz="2000" dirty="0" smtClean="0">
                <a:latin typeface="+mj-lt"/>
              </a:rPr>
              <a:t>.</a:t>
            </a:r>
            <a:endParaRPr lang="bs-Cyrl-BA" sz="2000" dirty="0">
              <a:latin typeface="+mj-lt"/>
            </a:endParaRPr>
          </a:p>
          <a:p>
            <a:pPr lvl="1" algn="just">
              <a:buFont typeface="Wingdings" pitchFamily="2" charset="2"/>
              <a:buChar char="§"/>
            </a:pPr>
            <a:r>
              <a:rPr lang="bs-Cyrl-BA" sz="2000" dirty="0">
                <a:latin typeface="+mj-lt"/>
              </a:rPr>
              <a:t> Његова привлачна, стилизована и паметна дјела често се баве друштвеним и политичким </a:t>
            </a:r>
            <a:r>
              <a:rPr lang="bs-Cyrl-BA" sz="2000" dirty="0" smtClean="0">
                <a:latin typeface="+mj-lt"/>
              </a:rPr>
              <a:t>темама</a:t>
            </a:r>
            <a:r>
              <a:rPr lang="en-US" sz="2000" dirty="0" smtClean="0">
                <a:latin typeface="+mj-lt"/>
              </a:rPr>
              <a:t>.</a:t>
            </a:r>
            <a:r>
              <a:rPr lang="bs-Cyrl-BA" sz="2000" dirty="0" smtClean="0">
                <a:latin typeface="+mj-lt"/>
              </a:rPr>
              <a:t> </a:t>
            </a:r>
            <a:endParaRPr lang="bs-Cyrl-BA" sz="2000" dirty="0">
              <a:latin typeface="+mj-lt"/>
            </a:endParaRPr>
          </a:p>
          <a:p>
            <a:pPr lvl="1" algn="just">
              <a:buFont typeface="Wingdings" pitchFamily="2" charset="2"/>
              <a:buChar char="§"/>
            </a:pPr>
            <a:r>
              <a:rPr lang="bs-Cyrl-BA" sz="2000" dirty="0">
                <a:latin typeface="+mj-lt"/>
              </a:rPr>
              <a:t> Осим у Атини, његова дјела красе зидове у градовима попут Лондона, Амстердама, Берлина, Штокхолма, Рима, Сарагосе, Минска, Мајамија, Њујорка, Франкфурта и многих </a:t>
            </a:r>
            <a:r>
              <a:rPr lang="bs-Cyrl-BA" sz="2000" dirty="0" smtClean="0">
                <a:latin typeface="+mj-lt"/>
              </a:rPr>
              <a:t>других</a:t>
            </a:r>
            <a:r>
              <a:rPr lang="en-US" sz="2000" dirty="0" smtClean="0">
                <a:latin typeface="+mj-lt"/>
              </a:rPr>
              <a:t>.</a:t>
            </a:r>
            <a:endParaRPr lang="bs-Cyrl-BA" sz="2000" dirty="0">
              <a:latin typeface="+mj-lt"/>
            </a:endParaRPr>
          </a:p>
          <a:p>
            <a:pPr lvl="1" algn="just">
              <a:buFont typeface="Wingdings" pitchFamily="2" charset="2"/>
              <a:buChar char="§"/>
            </a:pPr>
            <a:r>
              <a:rPr lang="bs-Cyrl-BA" sz="2000" dirty="0">
                <a:latin typeface="+mj-lt"/>
              </a:rPr>
              <a:t> </a:t>
            </a:r>
            <a:r>
              <a:rPr lang="en-US" sz="2000" dirty="0">
                <a:latin typeface="+mj-lt"/>
              </a:rPr>
              <a:t>INO </a:t>
            </a:r>
            <a:r>
              <a:rPr lang="bs-Cyrl-BA" sz="2000" dirty="0">
                <a:latin typeface="+mj-lt"/>
              </a:rPr>
              <a:t>инсистира да свој идентитет сачува од јавности. Дипломирао је ликовне </a:t>
            </a:r>
            <a:r>
              <a:rPr lang="bs-Cyrl-BA" sz="2000" dirty="0" smtClean="0">
                <a:latin typeface="+mj-lt"/>
              </a:rPr>
              <a:t>умјетности</a:t>
            </a:r>
            <a:r>
              <a:rPr lang="en-US" sz="2000" dirty="0" smtClean="0">
                <a:latin typeface="+mj-lt"/>
              </a:rPr>
              <a:t>,</a:t>
            </a:r>
            <a:r>
              <a:rPr lang="bs-Cyrl-BA" sz="2000" dirty="0" smtClean="0">
                <a:latin typeface="+mj-lt"/>
              </a:rPr>
              <a:t> </a:t>
            </a:r>
            <a:r>
              <a:rPr lang="bs-Cyrl-BA" sz="2000" dirty="0">
                <a:latin typeface="+mj-lt"/>
              </a:rPr>
              <a:t>живи и ради у Атини.</a:t>
            </a:r>
            <a:endParaRPr lang="en-US"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837993_836988753026260_7573534853814806335_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Gidge - I Fell In Love.mp3" descr="Gidge - I Fell In Love.mp3">
            <a:hlinkClick r:id="" action="ppaction://media"/>
            <a:extLst>
              <a:ext uri="{FF2B5EF4-FFF2-40B4-BE49-F238E27FC236}">
                <a16:creationId xmlns="" xmlns:a16="http://schemas.microsoft.com/office/drawing/2014/main" id="{ED160562-C7D8-9A47-A580-97E67BEBB50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038600" y="36385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3123027_1131920816866384_5131200606530104666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9050"/>
            <a:ext cx="80772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122853_1125182314206901_3947053283271867724_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0"/>
            <a:ext cx="81534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Custom 3">
      <a:majorFont>
        <a:latin typeface="Comic Sans M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</TotalTime>
  <Words>369</Words>
  <Application>Microsoft Office PowerPoint</Application>
  <PresentationFormat>On-screen Show (16:9)</PresentationFormat>
  <Paragraphs>26</Paragraphs>
  <Slides>42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9. разред   ЛИКОВНА КУЛТУРА    ВИЗУЕЛНО СПОРАЗУМИЈЕВАЊЕ </vt:lpstr>
      <vt:lpstr>МУРАЛ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  Визуелно споразумијевање- Психолошко и социолошко дјеловање знакова STREET ART /мурали / INO  аутор презентације, проф. ликовне културе Анита Новић ЈУ ОШ “ Иво Андрић” Бања Лука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ВИЗУЕЛНО СПОРАЗУМИЈЕВАЊЕ</dc:title>
  <dc:creator>pc</dc:creator>
  <cp:lastModifiedBy>Nina Ninkovic</cp:lastModifiedBy>
  <cp:revision>114</cp:revision>
  <dcterms:created xsi:type="dcterms:W3CDTF">2020-05-20T14:26:45Z</dcterms:created>
  <dcterms:modified xsi:type="dcterms:W3CDTF">2020-05-25T06:55:12Z</dcterms:modified>
</cp:coreProperties>
</file>