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4" autoAdjust="0"/>
    <p:restoredTop sz="94714" autoAdjust="0"/>
  </p:normalViewPr>
  <p:slideViewPr>
    <p:cSldViewPr>
      <p:cViewPr>
        <p:scale>
          <a:sx n="85" d="100"/>
          <a:sy n="85" d="100"/>
        </p:scale>
        <p:origin x="-706" y="-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3D5B3C-1DCD-4F74-A74F-1C06611B5497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5A376-DB9C-4345-A9F6-24D9355D2A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4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5A376-DB9C-4345-A9F6-24D9355D2A0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5A376-DB9C-4345-A9F6-24D9355D2A0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566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5A376-DB9C-4345-A9F6-24D9355D2A0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478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5A376-DB9C-4345-A9F6-24D9355D2A0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13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5A376-DB9C-4345-A9F6-24D9355D2A0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078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5A376-DB9C-4345-A9F6-24D9355D2A0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95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5A376-DB9C-4345-A9F6-24D9355D2A0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113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5A376-DB9C-4345-A9F6-24D9355D2A0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592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5A376-DB9C-4345-A9F6-24D9355D2A0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06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5A376-DB9C-4345-A9F6-24D9355D2A0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41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5A376-DB9C-4345-A9F6-24D9355D2A0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04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5A376-DB9C-4345-A9F6-24D9355D2A0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14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5A376-DB9C-4345-A9F6-24D9355D2A0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5A376-DB9C-4345-A9F6-24D9355D2A0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46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5A376-DB9C-4345-A9F6-24D9355D2A0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0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5A376-DB9C-4345-A9F6-24D9355D2A0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128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5A376-DB9C-4345-A9F6-24D9355D2A0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71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13FB-A886-4BA9-BEF2-9FD69CC4484C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7F04-906E-4C4D-B16B-2364A3289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13FB-A886-4BA9-BEF2-9FD69CC4484C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7F04-906E-4C4D-B16B-2364A3289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13FB-A886-4BA9-BEF2-9FD69CC4484C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7F04-906E-4C4D-B16B-2364A3289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206F-6619-414A-A77F-46E2394DE774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C5EB-B8D2-4CE4-AEB0-8E193006A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206F-6619-414A-A77F-46E2394DE774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C5EB-B8D2-4CE4-AEB0-8E193006A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206F-6619-414A-A77F-46E2394DE774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C5EB-B8D2-4CE4-AEB0-8E193006A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206F-6619-414A-A77F-46E2394DE774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C5EB-B8D2-4CE4-AEB0-8E193006A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206F-6619-414A-A77F-46E2394DE774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C5EB-B8D2-4CE4-AEB0-8E193006A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206F-6619-414A-A77F-46E2394DE774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C5EB-B8D2-4CE4-AEB0-8E193006A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206F-6619-414A-A77F-46E2394DE774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C5EB-B8D2-4CE4-AEB0-8E193006A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206F-6619-414A-A77F-46E2394DE774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C5EB-B8D2-4CE4-AEB0-8E193006A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13FB-A886-4BA9-BEF2-9FD69CC4484C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7F04-906E-4C4D-B16B-2364A3289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206F-6619-414A-A77F-46E2394DE774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C5EB-B8D2-4CE4-AEB0-8E193006A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206F-6619-414A-A77F-46E2394DE774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C5EB-B8D2-4CE4-AEB0-8E193006A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206F-6619-414A-A77F-46E2394DE774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C5EB-B8D2-4CE4-AEB0-8E193006A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13FB-A886-4BA9-BEF2-9FD69CC4484C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7F04-906E-4C4D-B16B-2364A3289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13FB-A886-4BA9-BEF2-9FD69CC4484C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7F04-906E-4C4D-B16B-2364A3289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13FB-A886-4BA9-BEF2-9FD69CC4484C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7F04-906E-4C4D-B16B-2364A3289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13FB-A886-4BA9-BEF2-9FD69CC4484C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7F04-906E-4C4D-B16B-2364A3289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13FB-A886-4BA9-BEF2-9FD69CC4484C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7F04-906E-4C4D-B16B-2364A3289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13FB-A886-4BA9-BEF2-9FD69CC4484C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7F04-906E-4C4D-B16B-2364A3289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13FB-A886-4BA9-BEF2-9FD69CC4484C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7F04-906E-4C4D-B16B-2364A3289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413FB-A886-4BA9-BEF2-9FD69CC4484C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97F04-906E-4C4D-B16B-2364A3289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6206F-6619-414A-A77F-46E2394DE774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4C5EB-B8D2-4CE4-AEB0-8E193006A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647935" y="2751891"/>
            <a:ext cx="769622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700" b="1" dirty="0" smtClean="0">
                <a:solidFill>
                  <a:schemeClr val="bg1"/>
                </a:solidFill>
                <a:latin typeface="Comic Sans MS" pitchFamily="66" charset="0"/>
              </a:rPr>
              <a:t>Допусне реченице</a:t>
            </a:r>
            <a:endParaRPr lang="sr-Cyrl-RS" sz="2700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ru-RU" sz="2700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073705" y="1513091"/>
            <a:ext cx="1004458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Зависна реченица којом се износи препрека за вршење радње главне реченице, али се и поред те препреке допушта вршење радње главне реченице назива се </a:t>
            </a: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ДОПУСНА РЕЧЕНИЦА.</a:t>
            </a:r>
          </a:p>
          <a:p>
            <a:pPr>
              <a:lnSpc>
                <a:spcPct val="150000"/>
              </a:lnSpc>
            </a:pPr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У сложену реченицу допусна реченица се уводи </a:t>
            </a: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везницима: </a:t>
            </a: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иако, мада, премда</a:t>
            </a: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, макар</a:t>
            </a: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Допусне реченице увијек се одвајају запетом када су уметнуте или у инверзији, а често и када долазе иза главне реченице.</a:t>
            </a:r>
          </a:p>
        </p:txBody>
      </p:sp>
    </p:spTree>
    <p:extLst>
      <p:ext uri="{BB962C8B-B14F-4D97-AF65-F5344CB8AC3E}">
        <p14:creationId xmlns:p14="http://schemas.microsoft.com/office/powerpoint/2010/main" val="2392092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073705" y="1513091"/>
            <a:ext cx="10044588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Иако је био болестан, Иван је дошао на посао.</a:t>
            </a:r>
          </a:p>
          <a:p>
            <a:pPr>
              <a:lnSpc>
                <a:spcPct val="150000"/>
              </a:lnSpc>
            </a:pPr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Хладно ми је иако сам се добро обукао.</a:t>
            </a:r>
          </a:p>
          <a:p>
            <a:pPr>
              <a:lnSpc>
                <a:spcPct val="150000"/>
              </a:lnSpc>
            </a:pPr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Филм ми се није свидио мада су га сви хвалили.</a:t>
            </a:r>
          </a:p>
          <a:p>
            <a:pPr>
              <a:lnSpc>
                <a:spcPct val="150000"/>
              </a:lnSpc>
            </a:pPr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Окупаћу се макар се разболио.</a:t>
            </a:r>
          </a:p>
        </p:txBody>
      </p:sp>
    </p:spTree>
    <p:extLst>
      <p:ext uri="{BB962C8B-B14F-4D97-AF65-F5344CB8AC3E}">
        <p14:creationId xmlns:p14="http://schemas.microsoft.com/office/powerpoint/2010/main" val="3600355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073705" y="1513091"/>
            <a:ext cx="10044588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Cyrl-R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Иако је био болестан</a:t>
            </a: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, </a:t>
            </a: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Иван је дошао на посао.</a:t>
            </a:r>
          </a:p>
          <a:p>
            <a:pPr>
              <a:lnSpc>
                <a:spcPct val="150000"/>
              </a:lnSpc>
            </a:pPr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Хладно ми је </a:t>
            </a:r>
            <a:r>
              <a:rPr lang="sr-Cyrl-R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иако сам се добро обукао</a:t>
            </a: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Филм ми се није свидио </a:t>
            </a:r>
            <a:r>
              <a:rPr lang="sr-Cyrl-R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мада су га сви хвалили</a:t>
            </a: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Окупаћу се </a:t>
            </a:r>
            <a:r>
              <a:rPr lang="sr-Cyrl-R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макар се разболио</a:t>
            </a: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990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073705" y="1513091"/>
            <a:ext cx="100445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Вјежба</a:t>
            </a:r>
          </a:p>
          <a:p>
            <a:pPr>
              <a:lnSpc>
                <a:spcPct val="150000"/>
              </a:lnSpc>
            </a:pP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      Подвучене синтагме замијени одговарајућим зависним реченицама.</a:t>
            </a:r>
          </a:p>
          <a:p>
            <a:pPr>
              <a:lnSpc>
                <a:spcPct val="150000"/>
              </a:lnSpc>
            </a:pPr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sr-Cyrl-RS" b="1" u="sng" dirty="0" smtClean="0">
                <a:solidFill>
                  <a:schemeClr val="bg1"/>
                </a:solidFill>
                <a:latin typeface="Comic Sans MS" pitchFamily="66" charset="0"/>
              </a:rPr>
              <a:t>Упркос журби</a:t>
            </a: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, нисам стигао на вријеме. (приједлошко-падежна констуркција Д са приједлогом упркос)</a:t>
            </a:r>
          </a:p>
          <a:p>
            <a:pPr>
              <a:lnSpc>
                <a:spcPct val="150000"/>
              </a:lnSpc>
            </a:pPr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sr-Cyrl-RS" b="1" u="sng" dirty="0" smtClean="0">
                <a:solidFill>
                  <a:schemeClr val="bg1"/>
                </a:solidFill>
                <a:latin typeface="Comic Sans MS" pitchFamily="66" charset="0"/>
              </a:rPr>
              <a:t>Читајући</a:t>
            </a: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 пажљиво, ипак нисам све схватила. (глаголски прилог садашњи)</a:t>
            </a:r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sr-Cyrl-RS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1036" name="Picture 12" descr="Datoteka:Smiley.svg – Wikipedij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700" y="2069252"/>
            <a:ext cx="300534" cy="300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2425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073705" y="1513091"/>
            <a:ext cx="100445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sr-Cyrl-RS" sz="1200" b="1" dirty="0" smtClean="0">
                <a:solidFill>
                  <a:prstClr val="white"/>
                </a:solidFill>
                <a:latin typeface="Comic Sans MS" pitchFamily="66" charset="0"/>
              </a:rPr>
              <a:t>               (</a:t>
            </a:r>
            <a:r>
              <a:rPr lang="sr-Cyrl-RS" sz="1200" b="1" dirty="0">
                <a:solidFill>
                  <a:prstClr val="white"/>
                </a:solidFill>
                <a:latin typeface="Comic Sans MS" pitchFamily="66" charset="0"/>
              </a:rPr>
              <a:t>ЗАВИСНОСЛОЖЕНА ДОПУСНА РЕЧЕНИЦА)</a:t>
            </a:r>
          </a:p>
          <a:p>
            <a:pPr>
              <a:lnSpc>
                <a:spcPct val="150000"/>
              </a:lnSpc>
            </a:pP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Премда </a:t>
            </a: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сам журио, </a:t>
            </a: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нисам стигао на вријеме.</a:t>
            </a:r>
          </a:p>
          <a:p>
            <a:pPr>
              <a:lnSpc>
                <a:spcPct val="150000"/>
              </a:lnSpc>
            </a:pPr>
            <a:r>
              <a:rPr lang="sr-Cyrl-RS" sz="1200" b="1" dirty="0" smtClean="0">
                <a:solidFill>
                  <a:schemeClr val="bg1"/>
                </a:solidFill>
                <a:latin typeface="Comic Sans MS" pitchFamily="66" charset="0"/>
              </a:rPr>
              <a:t>   (ЗАВИСНА РЕЧЕНИЦА)           (ГЛАВНА РЕЧЕНИЦА)</a:t>
            </a:r>
            <a:endParaRPr lang="sr-Cyrl-RS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sr-Cyrl-RS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lvl="0">
              <a:lnSpc>
                <a:spcPct val="150000"/>
              </a:lnSpc>
            </a:pPr>
            <a:r>
              <a:rPr lang="sr-Cyrl-RS" sz="1200" b="1" dirty="0" smtClean="0">
                <a:solidFill>
                  <a:prstClr val="white"/>
                </a:solidFill>
                <a:latin typeface="Comic Sans MS" pitchFamily="66" charset="0"/>
              </a:rPr>
              <a:t>                 (</a:t>
            </a:r>
            <a:r>
              <a:rPr lang="sr-Cyrl-RS" sz="1200" b="1" dirty="0">
                <a:solidFill>
                  <a:prstClr val="white"/>
                </a:solidFill>
                <a:latin typeface="Comic Sans MS" pitchFamily="66" charset="0"/>
              </a:rPr>
              <a:t>ЗАВИСНОСЛОЖЕНА ДОПУСНА РЕЧЕНИЦА)</a:t>
            </a:r>
          </a:p>
          <a:p>
            <a:pPr>
              <a:lnSpc>
                <a:spcPct val="150000"/>
              </a:lnSpc>
            </a:pP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Мада </a:t>
            </a: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сам пажљиво читала, </a:t>
            </a: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ипак нисам све схватила</a:t>
            </a: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sr-Cyrl-RS" sz="1200" b="1" dirty="0" smtClean="0">
                <a:solidFill>
                  <a:prstClr val="white"/>
                </a:solidFill>
                <a:latin typeface="Comic Sans MS" pitchFamily="66" charset="0"/>
              </a:rPr>
              <a:t>                   (</a:t>
            </a:r>
            <a:r>
              <a:rPr lang="sr-Cyrl-RS" sz="1200" b="1" dirty="0">
                <a:solidFill>
                  <a:prstClr val="white"/>
                </a:solidFill>
                <a:latin typeface="Comic Sans MS" pitchFamily="66" charset="0"/>
              </a:rPr>
              <a:t>ЗАВИСНА РЕЧЕНИЦА)           (ГЛАВНА РЕЧЕНИЦА)</a:t>
            </a:r>
            <a:endParaRPr lang="sr-Cyrl-RS" b="1" dirty="0">
              <a:solidFill>
                <a:prstClr val="white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sr-Cyrl-RS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sr-Cyrl-RS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4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073705" y="1513091"/>
            <a:ext cx="100445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      Подвуци зависну реченицу и одреди јој врсту.</a:t>
            </a:r>
          </a:p>
          <a:p>
            <a:pPr>
              <a:lnSpc>
                <a:spcPct val="150000"/>
              </a:lnSpc>
            </a:pPr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sr-Cyrl-RS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Цијело село се видјело иако је ноћ била мрачна.</a:t>
            </a:r>
          </a:p>
        </p:txBody>
      </p:sp>
      <p:pic>
        <p:nvPicPr>
          <p:cNvPr id="7" name="Picture 12" descr="Datoteka:Smiley.svg – Wikipedij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72" y="1675811"/>
            <a:ext cx="300534" cy="300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260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7384"/>
            <a:ext cx="12191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914400" y="2378541"/>
            <a:ext cx="10044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Цијело село се видјело </a:t>
            </a: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иако је ноћ била мрачна</a:t>
            </a: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                             </a:t>
            </a:r>
            <a:r>
              <a:rPr lang="sr-Cyrl-RS" sz="1400" b="1" dirty="0" smtClean="0">
                <a:solidFill>
                  <a:schemeClr val="bg1"/>
                </a:solidFill>
                <a:latin typeface="Comic Sans MS" pitchFamily="66" charset="0"/>
              </a:rPr>
              <a:t>(ДОПУСНА ЗАВИСНА РЕЧЕНИЦА)</a:t>
            </a:r>
            <a:endParaRPr lang="sr-Cyrl-RS" sz="1400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083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927699" y="1613748"/>
            <a:ext cx="100445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Домаћа задаћа</a:t>
            </a:r>
          </a:p>
          <a:p>
            <a:pPr>
              <a:lnSpc>
                <a:spcPct val="150000"/>
              </a:lnSpc>
            </a:pPr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Подвучени дио реченице преобразуј у допусну реченицу.</a:t>
            </a:r>
          </a:p>
          <a:p>
            <a:pPr>
              <a:lnSpc>
                <a:spcPct val="150000"/>
              </a:lnSpc>
            </a:pPr>
            <a:r>
              <a:rPr lang="sr-Cyrl-R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                Није се појавио на </a:t>
            </a: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састанку </a:t>
            </a:r>
            <a:r>
              <a:rPr lang="sr-Cyrl-RS" b="1" u="sng" dirty="0" smtClean="0">
                <a:solidFill>
                  <a:schemeClr val="bg1"/>
                </a:solidFill>
                <a:latin typeface="Comic Sans MS" pitchFamily="66" charset="0"/>
              </a:rPr>
              <a:t>упркос договору</a:t>
            </a: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2. Подвуци допусне реченице.</a:t>
            </a:r>
          </a:p>
          <a:p>
            <a:pPr>
              <a:lnSpc>
                <a:spcPct val="150000"/>
              </a:lnSpc>
            </a:pPr>
            <a:r>
              <a:rPr lang="sr-Cyrl-R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             Иако добро пливам, никада не идем у дубоку воду.</a:t>
            </a:r>
          </a:p>
          <a:p>
            <a:pPr>
              <a:lnSpc>
                <a:spcPct val="150000"/>
              </a:lnSpc>
            </a:pPr>
            <a:r>
              <a:rPr lang="sr-Cyrl-R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             Премда су били позвани, нису дошли.</a:t>
            </a:r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2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199456" y="126876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ДА ПОНОВИМО!</a:t>
            </a:r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33012" y="2103022"/>
            <a:ext cx="100445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Све реченице које у сложеној реченици преузимају функцију неког члана просте реченице називају се </a:t>
            </a: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зависне реченице.</a:t>
            </a:r>
          </a:p>
          <a:p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Сложена реченица која у свом саставу има неку од зависних реченица назива се </a:t>
            </a: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зависносложена реченица.</a:t>
            </a:r>
          </a:p>
          <a:p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Свака зависносложена реченица у свом саставу има најмање двије просте реченице, од којих је једна </a:t>
            </a: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главна или управна</a:t>
            </a: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, а друга </a:t>
            </a: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зависна.</a:t>
            </a:r>
          </a:p>
          <a:p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Зависносложене реченице се добијају тако што се на мјесто неког реченичног члана уврштава посебна, зависна реченица.</a:t>
            </a:r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055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073705" y="1346180"/>
            <a:ext cx="100445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Све зависне реченице, према функцији коју врше, дијеле се у шест врста:</a:t>
            </a:r>
          </a:p>
          <a:p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СУБЈЕКАТСКЕ РЕЧЕНИЦЕ</a:t>
            </a:r>
            <a:r>
              <a:rPr lang="sr-Cyrl-RS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;</a:t>
            </a:r>
            <a:endParaRPr lang="sr-Cyrl-RS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ПРЕДИКАТИВНЕ РЕЧЕНИЦЕ;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АТРИБУТСКЕ РЕЧЕНИЦЕ;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АПОЗИЦИЈСКЕ РЕЧЕНИЦЕ;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ОБЈЕКАТСКЕ РЕЧЕНИЦЕ;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ПРИЛОШКООДРЕДБЕНЕ РЕЧЕНИЦЕ</a:t>
            </a: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17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073705" y="1346180"/>
            <a:ext cx="100445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Реченице које врше функцију неке прилошке одредбе зову се </a:t>
            </a: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прилошкоодредбене реченице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.</a:t>
            </a:r>
          </a:p>
          <a:p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Како прилошке одредбе могу имати различита значења, тако се и прилошкоодредбене реченице по значењу дијеле на више врста: </a:t>
            </a: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временске, мјесне, узрочне, посљедичне, намјерне, условне, начинске и допусне.</a:t>
            </a:r>
          </a:p>
          <a:p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73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073705" y="1346180"/>
            <a:ext cx="100445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Допусн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o</a:t>
            </a: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значење изражава се </a:t>
            </a: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прилошком одредбом за допуштање</a:t>
            </a: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 која може бити исказана:</a:t>
            </a:r>
          </a:p>
          <a:p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а) </a:t>
            </a: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приједлошко-падежним конструкцијама </a:t>
            </a: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(датив са приједлогом </a:t>
            </a:r>
            <a:r>
              <a:rPr lang="sr-Cyrl-RS" b="1" i="1" dirty="0" smtClean="0">
                <a:solidFill>
                  <a:schemeClr val="bg1"/>
                </a:solidFill>
                <a:latin typeface="Comic Sans MS" pitchFamily="66" charset="0"/>
              </a:rPr>
              <a:t>упркос</a:t>
            </a: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 и генитив са приједлогом </a:t>
            </a:r>
            <a:r>
              <a:rPr lang="sr-Cyrl-RS" b="1" i="1" dirty="0" smtClean="0">
                <a:solidFill>
                  <a:schemeClr val="bg1"/>
                </a:solidFill>
                <a:latin typeface="Comic Sans MS" pitchFamily="66" charset="0"/>
              </a:rPr>
              <a:t>и поред</a:t>
            </a: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);</a:t>
            </a:r>
          </a:p>
          <a:p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б) </a:t>
            </a: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глаго</a:t>
            </a: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лс</a:t>
            </a: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ким </a:t>
            </a: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прилогом садашњим;</a:t>
            </a:r>
          </a:p>
          <a:p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в) </a:t>
            </a: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зависном допусном реченицом </a:t>
            </a: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која се у сложену реченицу уводи везницима </a:t>
            </a:r>
            <a:r>
              <a:rPr lang="sr-Cyrl-R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иако, мада, премда, макар</a:t>
            </a: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.</a:t>
            </a:r>
          </a:p>
          <a:p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7119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073705" y="1346180"/>
            <a:ext cx="100445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Примјери:</a:t>
            </a:r>
          </a:p>
          <a:p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endParaRPr lang="sr-Cyrl-RS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Он је шетао улицом упркос киши.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И поред велике температуре, он се осјећао добро.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Гледајући пажљиво, ипак нисам могао примијетити тог мрава.</a:t>
            </a:r>
          </a:p>
          <a:p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477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073705" y="1346180"/>
            <a:ext cx="10044588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Он је шетао улицом </a:t>
            </a:r>
            <a:r>
              <a:rPr lang="sr-Cyrl-R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упркос киши</a:t>
            </a:r>
            <a:r>
              <a:rPr lang="sr-Cyrl-R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sr-Cyrl-RS" b="1" u="sng" dirty="0" smtClean="0"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r-Cyrl-R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И поред велике температуре,</a:t>
            </a: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он се осјећао добро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  <a:endParaRPr lang="sr-Cyrl-RS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sr-Cyrl-RS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r-Cyrl-R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Гледајући пажљиво,</a:t>
            </a: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ипак нисам могао примијетити тог мрава.</a:t>
            </a:r>
            <a:endParaRPr lang="sr-Cyrl-RS" b="1" dirty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647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7384"/>
            <a:ext cx="12191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073705" y="1346180"/>
            <a:ext cx="100445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Он је шетао улицом </a:t>
            </a: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упркос киши. </a:t>
            </a: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(приједлошко-падежна конструкција </a:t>
            </a:r>
            <a:r>
              <a:rPr lang="sr-Cyrl-RS" b="1" i="1" dirty="0" smtClean="0">
                <a:solidFill>
                  <a:schemeClr val="bg1"/>
                </a:solidFill>
                <a:latin typeface="Comic Sans MS" pitchFamily="66" charset="0"/>
              </a:rPr>
              <a:t>Д са приједлогом упркос</a:t>
            </a: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И поред велике температуре</a:t>
            </a: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, он се осјећао добро. (приједлошко-падежна конструкција </a:t>
            </a:r>
            <a:r>
              <a:rPr lang="sr-Cyrl-RS" b="1" i="1" dirty="0" smtClean="0">
                <a:solidFill>
                  <a:schemeClr val="bg1"/>
                </a:solidFill>
                <a:latin typeface="Comic Sans MS" pitchFamily="66" charset="0"/>
              </a:rPr>
              <a:t>Г са приједлогом и поред</a:t>
            </a: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) </a:t>
            </a:r>
            <a:endParaRPr lang="sr-Cyrl-RS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Гледајући</a:t>
            </a: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 пажљиво, ипак нисам могао примијетити тог мрава. (глаголски прилог садашњи)</a:t>
            </a:r>
          </a:p>
        </p:txBody>
      </p:sp>
    </p:spTree>
    <p:extLst>
      <p:ext uri="{BB962C8B-B14F-4D97-AF65-F5344CB8AC3E}">
        <p14:creationId xmlns:p14="http://schemas.microsoft.com/office/powerpoint/2010/main" val="7266953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073705" y="1844677"/>
            <a:ext cx="100445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Он је шетао улицом </a:t>
            </a: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упркос киши. </a:t>
            </a: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(приједлошко-падежна конструкција </a:t>
            </a:r>
            <a:r>
              <a:rPr lang="sr-Cyrl-RS" b="1" i="1" dirty="0" smtClean="0">
                <a:solidFill>
                  <a:schemeClr val="bg1"/>
                </a:solidFill>
                <a:latin typeface="Comic Sans MS" pitchFamily="66" charset="0"/>
              </a:rPr>
              <a:t>Д са приједлогом упркос</a:t>
            </a:r>
            <a:r>
              <a:rPr lang="sr-Cyrl-RS" b="1" i="1" dirty="0" smtClean="0">
                <a:solidFill>
                  <a:schemeClr val="bg1"/>
                </a:solidFill>
                <a:latin typeface="Comic Sans MS" pitchFamily="66" charset="0"/>
              </a:rPr>
              <a:t>)</a:t>
            </a:r>
          </a:p>
          <a:p>
            <a:pPr>
              <a:lnSpc>
                <a:spcPct val="150000"/>
              </a:lnSpc>
            </a:pPr>
            <a:endParaRPr lang="sr-Cyrl-RS" b="1" i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Он је шетао улицом </a:t>
            </a: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иако је падала киша. </a:t>
            </a:r>
            <a:r>
              <a:rPr lang="sr-Cyrl-RS" b="1" dirty="0" smtClean="0">
                <a:solidFill>
                  <a:schemeClr val="bg1"/>
                </a:solidFill>
                <a:latin typeface="Comic Sans MS" pitchFamily="66" charset="0"/>
              </a:rPr>
              <a:t>(допусна реченица)</a:t>
            </a:r>
          </a:p>
        </p:txBody>
      </p:sp>
    </p:spTree>
    <p:extLst>
      <p:ext uri="{BB962C8B-B14F-4D97-AF65-F5344CB8AC3E}">
        <p14:creationId xmlns:p14="http://schemas.microsoft.com/office/powerpoint/2010/main" val="3254641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676</Words>
  <Application>Microsoft Office PowerPoint</Application>
  <PresentationFormat>Custom</PresentationFormat>
  <Paragraphs>112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XX</dc:creator>
  <cp:lastModifiedBy>Racunar</cp:lastModifiedBy>
  <cp:revision>78</cp:revision>
  <dcterms:created xsi:type="dcterms:W3CDTF">2015-05-15T09:40:13Z</dcterms:created>
  <dcterms:modified xsi:type="dcterms:W3CDTF">2020-05-19T18:42:00Z</dcterms:modified>
</cp:coreProperties>
</file>