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71" r:id="rId5"/>
    <p:sldId id="272" r:id="rId6"/>
    <p:sldId id="274" r:id="rId7"/>
    <p:sldId id="276" r:id="rId8"/>
    <p:sldId id="265" r:id="rId9"/>
  </p:sldIdLst>
  <p:sldSz cx="12192000" cy="6858000"/>
  <p:notesSz cx="6954838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3300"/>
    <a:srgbClr val="006600"/>
    <a:srgbClr val="2F3933"/>
    <a:srgbClr val="25391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6107D-1734-4DB5-82DA-28C59EE5927F}" type="datetimeFigureOut">
              <a:rPr lang="en-US"/>
              <a:pPr>
                <a:defRPr/>
              </a:pPr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08841C-3B2E-4AD7-9D5C-522723AD58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741654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53567-15E5-49D3-9A29-CBE907591817}" type="datetimeFigureOut">
              <a:rPr lang="en-US"/>
              <a:pPr>
                <a:defRPr/>
              </a:pPr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EF61C3-69C5-4F4C-A005-24F6F7D0A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4030060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360EF-B35D-4762-AC5E-D9AF5A1C4B3E}" type="datetimeFigureOut">
              <a:rPr lang="en-US"/>
              <a:pPr>
                <a:defRPr/>
              </a:pPr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B12EBC-DA89-47A6-AFA3-E44C9E75F5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372515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63471C-FE20-4656-9960-70EF73A2BF93}" type="datetimeFigureOut">
              <a:rPr lang="en-US"/>
              <a:pPr>
                <a:defRPr/>
              </a:pPr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85A1C-E449-455C-8A7D-A2585BE177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874550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A3BEB2-5277-4A16-B766-E41B866BA02D}" type="datetimeFigureOut">
              <a:rPr lang="en-US"/>
              <a:pPr>
                <a:defRPr/>
              </a:pPr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7205D-43AF-4988-8FCE-049DC3C854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4139384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E07CB-0B6B-4390-A6ED-392BA2F84150}" type="datetimeFigureOut">
              <a:rPr lang="en-US"/>
              <a:pPr>
                <a:defRPr/>
              </a:pPr>
              <a:t>4/30/2020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A8B88-55A3-4E70-935F-18EA3EB824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49237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310F2-9AFE-4AE0-8ECE-188ED94EE4E6}" type="datetimeFigureOut">
              <a:rPr lang="en-US"/>
              <a:pPr>
                <a:defRPr/>
              </a:pPr>
              <a:t>4/30/2020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C5A12D-699F-4A1F-90A8-0E8198B853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06067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18BB14-6D92-4FB7-A09C-3AA2722D1958}" type="datetimeFigureOut">
              <a:rPr lang="en-US"/>
              <a:pPr>
                <a:defRPr/>
              </a:pPr>
              <a:t>4/30/2020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C1A119-25C5-4BAC-87CA-5A658587EF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4118949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B7FF7-93D0-4B14-B131-C45F72243861}" type="datetimeFigureOut">
              <a:rPr lang="en-US"/>
              <a:pPr>
                <a:defRPr/>
              </a:pPr>
              <a:t>4/30/2020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CEBEC-CBAD-4A2B-B79B-4797BA0F84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706251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9F31D-E9E7-4269-A0C7-EF7230154535}" type="datetimeFigureOut">
              <a:rPr lang="en-US"/>
              <a:pPr>
                <a:defRPr/>
              </a:pPr>
              <a:t>4/30/2020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9BE522-404E-4B40-813A-7A6C6FBC1F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86392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6B7F2-1535-4D4C-BE50-8E3C5AEEEDDC}" type="datetimeFigureOut">
              <a:rPr lang="en-US"/>
              <a:pPr>
                <a:defRPr/>
              </a:pPr>
              <a:t>4/30/2020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88067E-C445-4F14-AFCE-51E94C897F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993108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5DECE6F-1B7B-478F-ADCB-4A092DBA9B73}" type="datetimeFigureOut">
              <a:rPr lang="en-US"/>
              <a:pPr>
                <a:defRPr/>
              </a:pPr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A8402AD-7B30-4DB5-A922-6A444FD83D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1562100" y="1616075"/>
            <a:ext cx="9144000" cy="1420813"/>
          </a:xfrm>
          <a:ln>
            <a:solidFill>
              <a:srgbClr val="0066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sr-Cyrl-BA" altLang="en-US" sz="44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НЕЈЕДНАЧИНЕ У ВЕЗИ СА </a:t>
            </a:r>
            <a:br>
              <a:rPr lang="sr-Cyrl-BA" altLang="en-US" sz="44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BA" altLang="en-US" sz="44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МНОЖЕЊЕМ И ДИЈЕЉЕЊЕМ</a:t>
            </a:r>
            <a:endParaRPr lang="en-US" altLang="en-US" sz="4400" b="1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958850" y="611188"/>
            <a:ext cx="4257675" cy="1655762"/>
          </a:xfrm>
        </p:spPr>
        <p:txBody>
          <a:bodyPr/>
          <a:lstStyle/>
          <a:p>
            <a:pPr eaLnBrk="1" hangingPunct="1"/>
            <a:r>
              <a:rPr lang="sr-Cyrl-BA" altLang="en-US" sz="32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Математика </a:t>
            </a:r>
            <a:endParaRPr lang="en-US" altLang="en-US" sz="320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09988" y="3154363"/>
            <a:ext cx="4232275" cy="364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013950" y="4826000"/>
            <a:ext cx="1228725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Rectangle 1"/>
          <p:cNvSpPr>
            <a:spLocks noChangeArrowheads="1"/>
          </p:cNvSpPr>
          <p:nvPr/>
        </p:nvSpPr>
        <p:spPr bwMode="auto">
          <a:xfrm>
            <a:off x="10279063" y="4683125"/>
            <a:ext cx="6985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sr-Latn-BA" altLang="en-US" sz="8000">
                <a:solidFill>
                  <a:srgbClr val="FFFF00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x</a:t>
            </a:r>
            <a:endParaRPr lang="en-US" altLang="en-US" sz="800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ubtitle 4"/>
          <p:cNvSpPr txBox="1">
            <a:spLocks/>
          </p:cNvSpPr>
          <p:nvPr/>
        </p:nvSpPr>
        <p:spPr bwMode="auto">
          <a:xfrm>
            <a:off x="4256088" y="377825"/>
            <a:ext cx="3128962" cy="111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sr-Cyrl-BA" altLang="en-US"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 поновимо:</a:t>
            </a:r>
            <a:endParaRPr lang="en-US" altLang="en-US" sz="3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US" altLang="en-US" sz="3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US" altLang="en-US" sz="3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4978400" y="1092200"/>
            <a:ext cx="35623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sr-Cyrl-CS" altLang="en-US"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НЕЈЕДНАЧИНА 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98450" y="1771650"/>
            <a:ext cx="115347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sr-Cyrl-CS" altLang="en-US"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неједначини умјесто знака = користе се знаци &lt;,</a:t>
            </a:r>
            <a:r>
              <a:rPr lang="en-US" altLang="en-US"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CS" altLang="en-US"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&gt;, ≤ и ≥.</a:t>
            </a:r>
            <a:endParaRPr lang="en-US" altLang="en-US" sz="3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795463" y="1071563"/>
            <a:ext cx="18811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sr-Cyrl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х ∙ 4 &lt; 20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87338" y="2446338"/>
            <a:ext cx="6762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sr-Cyrl-CS" altLang="en-US"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Шта је рјешење </a:t>
            </a:r>
            <a:r>
              <a:rPr lang="sr-Cyrl-BA" altLang="en-US"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ове </a:t>
            </a:r>
            <a:r>
              <a:rPr lang="sr-Cyrl-CS" altLang="en-US"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неједначине? </a:t>
            </a: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349250" y="3128963"/>
            <a:ext cx="6410325" cy="67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sr-Cyrl-RS" altLang="en-US" sz="360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х</a:t>
            </a:r>
            <a:r>
              <a:rPr lang="sr-Cyrl-RS" altLang="en-US" sz="360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altLang="en-US" sz="360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ϵ</a:t>
            </a:r>
            <a:r>
              <a:rPr lang="sr-Cyrl-BA" altLang="en-US" sz="3600">
                <a:solidFill>
                  <a:srgbClr val="92D05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altLang="en-US" sz="360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{</a:t>
            </a:r>
            <a:r>
              <a:rPr lang="sr-Cyrl-BA" altLang="en-US" sz="36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0 ,</a:t>
            </a:r>
            <a:r>
              <a:rPr lang="en-US" altLang="en-US" sz="36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1, 2, 3, 4</a:t>
            </a:r>
            <a:r>
              <a:rPr lang="en-US" altLang="en-US" sz="360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}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660900" y="3227388"/>
            <a:ext cx="6765925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sr-Cyrl-BA" altLang="en-US" sz="320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СКУП РЈЕШЕЊА НЕЈЕДНАЧИНЕ</a:t>
            </a:r>
            <a:endParaRPr lang="en-US" altLang="en-US" sz="3200">
              <a:solidFill>
                <a:srgbClr val="FFFF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87338" y="3902075"/>
            <a:ext cx="8421687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sr-Cyrl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Знак</a:t>
            </a:r>
            <a:r>
              <a:rPr lang="sr-Cyrl-BA" altLang="en-US" sz="320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r-Cyrl-BA" altLang="en-US" sz="320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ϵ</a:t>
            </a:r>
            <a:r>
              <a:rPr lang="sr-Cyrl-BA" altLang="en-US" sz="3200">
                <a:solidFill>
                  <a:srgbClr val="92D05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r-Cyrl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читамо: „је елемент“ или „припада“.</a:t>
            </a:r>
            <a:endParaRPr lang="en-US" altLang="en-US" sz="320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74638" y="4608513"/>
            <a:ext cx="10591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sr-Cyrl-BA" altLang="en-US" sz="32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Скуп рјешења неједначине налазе се унутар </a:t>
            </a:r>
            <a:r>
              <a:rPr lang="en-US" altLang="en-US" sz="3200" dirty="0" err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скуп</a:t>
            </a:r>
            <a:r>
              <a:rPr lang="sr-Cyrl-BA" altLang="en-US" sz="32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</a:t>
            </a:r>
            <a:r>
              <a:rPr lang="en-US" altLang="en-US" sz="32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{ }</a:t>
            </a:r>
            <a:r>
              <a:rPr lang="sr-Cyrl-BA" altLang="en-US" sz="32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en-US" altLang="en-US" sz="32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altLang="en-US" sz="3200" dirty="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74638" y="5291138"/>
            <a:ext cx="10537825" cy="122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sr-Cyrl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</a:t>
            </a:r>
            <a:r>
              <a:rPr lang="en-US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дређивање скупа р</a:t>
            </a:r>
            <a:r>
              <a:rPr lang="sr-Cyrl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ј</a:t>
            </a:r>
            <a:r>
              <a:rPr lang="en-US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ешења неједначине називамо </a:t>
            </a:r>
            <a:r>
              <a:rPr lang="sr-Cyrl-BA" altLang="en-US" sz="320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РЈЕШАВАЊЕ </a:t>
            </a:r>
            <a:r>
              <a:rPr lang="en-US" altLang="en-US" sz="320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неједначине</a:t>
            </a:r>
            <a:r>
              <a:rPr lang="en-US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10" grpId="0"/>
      <p:bldP spid="11" grpId="0"/>
      <p:bldP spid="12" grpId="0"/>
      <p:bldP spid="8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/>
          </p:cNvSpPr>
          <p:nvPr/>
        </p:nvSpPr>
        <p:spPr bwMode="auto">
          <a:xfrm>
            <a:off x="942975" y="519113"/>
            <a:ext cx="9469438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sr-Cyrl-CS" altLang="en-US" sz="320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а) Неједначине облика а ∙ x </a:t>
            </a:r>
            <a:r>
              <a:rPr lang="sr-Latn-BA" altLang="en-US" sz="320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≤ b, a ∙ x &lt; b, a ∙ x ≥ b</a:t>
            </a:r>
            <a:endParaRPr lang="en-US" altLang="en-US" sz="3200">
              <a:solidFill>
                <a:srgbClr val="FFFF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995363" y="1192213"/>
            <a:ext cx="9364662" cy="122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sr-Cyrl-BA" alt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Одреди скуп природних бројева који су рјешења </a:t>
            </a:r>
            <a:r>
              <a:rPr lang="sr-Cyrl-BA" alt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неједначине</a:t>
            </a:r>
            <a:r>
              <a:rPr lang="en-US" alt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altLang="en-US" sz="32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973138" y="2479675"/>
            <a:ext cx="2779712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sr-Cyrl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Да поновимо:</a:t>
            </a:r>
            <a:endParaRPr lang="en-US" altLang="en-US" sz="320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973138" y="3275013"/>
            <a:ext cx="6707187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sr-Cyrl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Скуп</a:t>
            </a:r>
            <a:r>
              <a:rPr lang="sr-Cyrl-BA" altLang="en-US" sz="320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 </a:t>
            </a:r>
            <a:r>
              <a:rPr lang="sr-Cyrl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скуп природних бројева: </a:t>
            </a:r>
            <a:endParaRPr lang="en-US" altLang="en-US" sz="320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sr-Cyrl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1, 2, 3, 4, ...</a:t>
            </a:r>
            <a:endParaRPr lang="en-US" altLang="en-US" sz="320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73138" y="4764088"/>
            <a:ext cx="10718800" cy="122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sr-Cyrl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Скуп </a:t>
            </a:r>
            <a:r>
              <a:rPr lang="sr-Cyrl-BA" altLang="en-US" sz="320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r>
              <a:rPr lang="sr-Cyrl-BA" altLang="en-US" sz="3200" baseline="-2500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0</a:t>
            </a:r>
            <a:r>
              <a:rPr lang="en-US" altLang="en-US" sz="3200" baseline="-250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r-Cyrl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скуп природних бројева који укључује и нулу: 0, 1, 2, 3, 4, ...</a:t>
            </a:r>
            <a:endParaRPr lang="en-US" altLang="en-US" sz="320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ChangeArrowheads="1"/>
          </p:cNvSpPr>
          <p:nvPr/>
        </p:nvSpPr>
        <p:spPr bwMode="auto">
          <a:xfrm>
            <a:off x="579438" y="344488"/>
            <a:ext cx="11195050" cy="179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en-US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Неједначину можемо р</a:t>
            </a:r>
            <a:r>
              <a:rPr lang="sr-Cyrl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иј</a:t>
            </a:r>
            <a:r>
              <a:rPr lang="en-US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ешити одређивањем непознатог </a:t>
            </a:r>
            <a:r>
              <a:rPr lang="sr-Cyrl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чиниоца, као и код једначина</a:t>
            </a:r>
            <a:r>
              <a:rPr lang="en-US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с тим што ум</a:t>
            </a:r>
            <a:r>
              <a:rPr lang="sr-Cyrl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ј</a:t>
            </a:r>
            <a:r>
              <a:rPr lang="en-US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есто знака једнакости задржавамо постојећи знак неједнакости</a:t>
            </a:r>
            <a:r>
              <a:rPr lang="sr-Cyrl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  </a:t>
            </a:r>
            <a:endParaRPr lang="en-US" altLang="en-US" sz="320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773363" y="2154238"/>
            <a:ext cx="2135187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sr-Cyrl-BA" altLang="en-US" sz="3200" b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 ∙</a:t>
            </a:r>
            <a:r>
              <a:rPr lang="sr-Latn-BA" altLang="en-US" sz="3200" b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x &lt; b         </a:t>
            </a:r>
            <a:endParaRPr lang="sr-Cyrl-BA" altLang="en-US" sz="3200" b="1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sr-Latn-BA" altLang="en-US" sz="3200" b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 &lt; b : a         </a:t>
            </a:r>
            <a:endParaRPr lang="en-US" altLang="en-US" sz="320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147763" y="3649663"/>
            <a:ext cx="1868487" cy="65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sr-Cyrl-RS" altLang="en-US" sz="32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х </a:t>
            </a:r>
            <a:r>
              <a:rPr lang="sr-Cyrl-BA" altLang="en-US" sz="32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∙ </a:t>
            </a:r>
            <a:r>
              <a:rPr lang="en-US" altLang="en-US" sz="32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 ≤ </a:t>
            </a:r>
            <a:r>
              <a:rPr lang="sr-Cyrl-BA" altLang="en-US" sz="32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56</a:t>
            </a:r>
            <a:endParaRPr lang="en-US" altLang="en-US" sz="32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147763" y="4405313"/>
            <a:ext cx="1868487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sr-Cyrl-RS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х </a:t>
            </a:r>
            <a:r>
              <a:rPr lang="en-US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≤ </a:t>
            </a:r>
            <a:r>
              <a:rPr lang="sr-Cyrl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56 : 7</a:t>
            </a:r>
            <a:endParaRPr lang="en-US" altLang="en-US" sz="320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147763" y="5173663"/>
            <a:ext cx="1184275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sr-Cyrl-RS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х</a:t>
            </a:r>
            <a:r>
              <a:rPr lang="en-US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≤ 8 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016000" y="5911850"/>
            <a:ext cx="4602163" cy="61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en-US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r-Cyrl-RS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х </a:t>
            </a:r>
            <a:r>
              <a:rPr lang="en-US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ϵ</a:t>
            </a:r>
            <a:r>
              <a:rPr lang="sr-Cyrl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{1, 2, 3, 4, 5, 6,</a:t>
            </a:r>
            <a:r>
              <a:rPr lang="sr-Cyrl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</a:t>
            </a:r>
            <a:r>
              <a:rPr lang="sr-Cyrl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8</a:t>
            </a:r>
            <a:r>
              <a:rPr lang="en-US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}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967413" y="3649663"/>
            <a:ext cx="6096000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sr-Cyrl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Провјеру вршимо тако што уврстимо добијена рјешења у неједначину коју рјешавамо.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sr-Cyrl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 ∙ 7</a:t>
            </a:r>
            <a:r>
              <a:rPr lang="en-US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= 7</a:t>
            </a:r>
            <a:r>
              <a:rPr lang="sr-Cyrl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≤ </a:t>
            </a:r>
            <a:r>
              <a:rPr lang="sr-Cyrl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56, </a:t>
            </a:r>
            <a:endParaRPr lang="en-US" altLang="en-US" sz="320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sr-Cyrl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 ∙ 7</a:t>
            </a:r>
            <a:r>
              <a:rPr lang="en-US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= 14</a:t>
            </a:r>
            <a:r>
              <a:rPr lang="sr-Cyrl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≤ </a:t>
            </a:r>
            <a:r>
              <a:rPr lang="sr-Cyrl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56 ... 8 ∙ 7 </a:t>
            </a:r>
            <a:r>
              <a:rPr lang="en-US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= 56 </a:t>
            </a:r>
            <a:r>
              <a:rPr lang="en-US" altLang="en-US" sz="320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≤</a:t>
            </a:r>
            <a:r>
              <a:rPr lang="en-US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r-Cyrl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56</a:t>
            </a:r>
            <a:endParaRPr lang="en-US" altLang="en-US" sz="320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320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320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sr-Cyrl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altLang="en-US" sz="320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5505450" y="2154238"/>
            <a:ext cx="6096000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sr-Latn-BA" altLang="en-US" sz="3200" b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∙ x &gt; b</a:t>
            </a:r>
            <a:endParaRPr lang="en-US" altLang="en-US" sz="320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sr-Latn-BA" altLang="en-US" sz="3200" b="1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 &gt; b : a</a:t>
            </a:r>
            <a:endParaRPr lang="en-US" altLang="en-US" sz="320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1206500" y="307975"/>
            <a:ext cx="9783763" cy="1224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sr-Cyrl-BA" altLang="en-US" sz="32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Одреди скуп природних бројева који су рјешења </a:t>
            </a:r>
            <a:r>
              <a:rPr lang="sr-Cyrl-BA" altLang="en-US" sz="32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неједначине</a:t>
            </a:r>
            <a:r>
              <a:rPr lang="en-US" altLang="en-US" sz="32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altLang="en-US" sz="32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1206500" y="1774825"/>
            <a:ext cx="6096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sr-Latn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 ∙ 9 ≥ 72</a:t>
            </a:r>
            <a:endParaRPr lang="en-US" altLang="en-US" sz="320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646738" y="1966913"/>
            <a:ext cx="6096000" cy="235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en-US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Скуп рјешења ове неј</a:t>
            </a:r>
            <a:r>
              <a:rPr lang="sr-Cyrl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е</a:t>
            </a:r>
            <a:r>
              <a:rPr lang="en-US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дначине је бесконачан. Три тачке на крају замјењују све природне бројеве који нису записани.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206500" y="4027488"/>
            <a:ext cx="6096000" cy="65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sr-Cyrl-RS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х </a:t>
            </a:r>
            <a:r>
              <a:rPr lang="en-US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ϵ</a:t>
            </a:r>
            <a:r>
              <a:rPr lang="sr-Cyrl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{</a:t>
            </a:r>
            <a:r>
              <a:rPr lang="sr-Cyrl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</a:t>
            </a:r>
            <a:r>
              <a:rPr lang="sr-Latn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9, 10, 11, ...</a:t>
            </a:r>
            <a:r>
              <a:rPr lang="en-US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}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206500" y="2522538"/>
            <a:ext cx="1866900" cy="65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sr-Latn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 ≥ 72 : 9</a:t>
            </a:r>
            <a:endParaRPr lang="en-US" altLang="en-US" sz="320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206500" y="3268663"/>
            <a:ext cx="106997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sr-Latn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 ≥ 8</a:t>
            </a:r>
            <a:endParaRPr lang="en-US" altLang="en-US" sz="320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206500" y="4806950"/>
            <a:ext cx="9348788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sr-Cyrl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Провјера: 8 </a:t>
            </a:r>
            <a:r>
              <a:rPr lang="sr-Latn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∙</a:t>
            </a:r>
            <a:r>
              <a:rPr lang="sr-Cyrl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9</a:t>
            </a:r>
            <a:r>
              <a:rPr lang="en-US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= 72</a:t>
            </a:r>
            <a:r>
              <a:rPr lang="sr-Cyrl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r-Latn-BA" altLang="en-US" sz="320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≥</a:t>
            </a:r>
            <a:r>
              <a:rPr lang="sr-Latn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72</a:t>
            </a:r>
            <a:r>
              <a:rPr lang="sr-Cyrl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9 </a:t>
            </a:r>
            <a:r>
              <a:rPr lang="sr-Latn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∙</a:t>
            </a:r>
            <a:r>
              <a:rPr lang="sr-Cyrl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9</a:t>
            </a:r>
            <a:r>
              <a:rPr lang="en-US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= 81</a:t>
            </a:r>
            <a:r>
              <a:rPr lang="sr-Cyrl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r-Latn-BA" altLang="en-US" sz="320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≥</a:t>
            </a:r>
            <a:r>
              <a:rPr lang="sr-Latn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72</a:t>
            </a:r>
            <a:r>
              <a:rPr lang="sr-Cyrl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... </a:t>
            </a:r>
            <a:endParaRPr lang="en-US" altLang="en-US" sz="320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Tx/>
              <a:buNone/>
            </a:pPr>
            <a:endParaRPr lang="en-US" altLang="en-US" sz="320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ChangeArrowheads="1"/>
          </p:cNvSpPr>
          <p:nvPr/>
        </p:nvSpPr>
        <p:spPr bwMode="auto">
          <a:xfrm>
            <a:off x="1331913" y="311150"/>
            <a:ext cx="9818687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en-US" altLang="en-US" sz="320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б) Неједначине облика x : a &lt; b, x : a </a:t>
            </a:r>
            <a:r>
              <a:rPr lang="sr-Latn-BA" altLang="en-US" sz="320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≤ b </a:t>
            </a:r>
            <a:r>
              <a:rPr lang="sr-Cyrl-BA" altLang="en-US" sz="320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 </a:t>
            </a:r>
            <a:r>
              <a:rPr lang="sr-Latn-BA" altLang="en-US" sz="320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: x ≥ b</a:t>
            </a:r>
            <a:endParaRPr lang="en-US" altLang="en-US" sz="3200">
              <a:solidFill>
                <a:srgbClr val="FFFF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171" name="Rectangle 2"/>
          <p:cNvSpPr>
            <a:spLocks noChangeArrowheads="1"/>
          </p:cNvSpPr>
          <p:nvPr/>
        </p:nvSpPr>
        <p:spPr bwMode="auto">
          <a:xfrm>
            <a:off x="631825" y="1062038"/>
            <a:ext cx="11360150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sr-Cyrl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Нина је замислила један број. Ако га подијели са 3 добиће број мањи од 12. Ко</a:t>
            </a:r>
            <a:r>
              <a:rPr lang="en-US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</a:t>
            </a:r>
            <a:r>
              <a:rPr lang="sr-Cyrl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 подскупу природних бројева припада замишљени број?</a:t>
            </a:r>
            <a:endParaRPr lang="en-US" altLang="en-US" sz="320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sr-Latn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</a:t>
            </a:r>
            <a:r>
              <a:rPr lang="sr-Cyrl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: 3 &lt; 1</a:t>
            </a:r>
            <a:r>
              <a:rPr lang="sr-Latn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endParaRPr lang="en-US" altLang="en-US" sz="320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31825" y="3548063"/>
            <a:ext cx="6096000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sr-Latn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 &lt; 12 ∙ 3</a:t>
            </a:r>
            <a:endParaRPr lang="en-US" altLang="en-US" sz="320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sr-Latn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 &lt; 36 </a:t>
            </a:r>
            <a:r>
              <a:rPr lang="sr-Cyrl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altLang="en-US" sz="320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39750" y="5030788"/>
            <a:ext cx="8031163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en-US" altLang="en-US" sz="32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</a:t>
            </a:r>
            <a:r>
              <a:rPr lang="sr-Latn-BA" altLang="en-US" sz="32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r-Cyrl-BA" altLang="en-US" sz="32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= </a:t>
            </a:r>
            <a:r>
              <a:rPr lang="sr-Latn-BA" altLang="en-US" sz="32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{3, 6, 9, 12, 15, 18, 21, 24, 27, 30, 33}</a:t>
            </a:r>
            <a:endParaRPr lang="en-US" altLang="en-US" sz="32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39750" y="5770563"/>
            <a:ext cx="8255000" cy="65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sr-Cyrl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Провјера</a:t>
            </a:r>
            <a:r>
              <a:rPr lang="en-US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r>
              <a:rPr lang="sr-Cyrl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r-Latn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{3</a:t>
            </a:r>
            <a:r>
              <a:rPr lang="sr-Cyrl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: 3 </a:t>
            </a:r>
            <a:r>
              <a:rPr lang="en-US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= 1 </a:t>
            </a:r>
            <a:r>
              <a:rPr lang="sr-Cyrl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&lt; 12 ... </a:t>
            </a:r>
            <a:r>
              <a:rPr lang="sr-Latn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33</a:t>
            </a:r>
            <a:r>
              <a:rPr lang="sr-Cyrl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: 3</a:t>
            </a:r>
            <a:r>
              <a:rPr lang="en-US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= 11</a:t>
            </a:r>
            <a:r>
              <a:rPr lang="sr-Cyrl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&lt; 12</a:t>
            </a:r>
            <a:r>
              <a:rPr lang="sr-Latn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}</a:t>
            </a:r>
            <a:endParaRPr lang="en-US" altLang="en-US" sz="320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6088063" y="3217863"/>
            <a:ext cx="2706687" cy="126047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r-Latn-BA" altLang="en-US" sz="32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 je </a:t>
            </a:r>
            <a:r>
              <a:rPr lang="sr-Cyrl-BA" altLang="en-US" sz="32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дјељив са 3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ChangeArrowheads="1"/>
          </p:cNvSpPr>
          <p:nvPr/>
        </p:nvSpPr>
        <p:spPr bwMode="auto">
          <a:xfrm>
            <a:off x="971550" y="503238"/>
            <a:ext cx="10588625" cy="122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sr-Cyrl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Неједначине у којима је непознат дјелилац можемо да ријешимо и на овај начин: </a:t>
            </a:r>
            <a:endParaRPr lang="en-US" altLang="en-US" sz="320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971550" y="2462213"/>
            <a:ext cx="6096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sr-Cyrl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 </a:t>
            </a:r>
            <a:r>
              <a:rPr lang="sr-Latn-BA" altLang="en-US" sz="320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≥</a:t>
            </a:r>
            <a:r>
              <a:rPr lang="sr-Latn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48 : 12</a:t>
            </a:r>
            <a:endParaRPr lang="en-US" altLang="en-US" sz="320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196" name="Rectangle 3"/>
          <p:cNvSpPr>
            <a:spLocks noChangeArrowheads="1"/>
          </p:cNvSpPr>
          <p:nvPr/>
        </p:nvSpPr>
        <p:spPr bwMode="auto">
          <a:xfrm>
            <a:off x="971550" y="1851025"/>
            <a:ext cx="2095500" cy="61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sr-Latn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48 : x </a:t>
            </a:r>
            <a:r>
              <a:rPr lang="sr-Latn-BA" altLang="en-US" sz="320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≤</a:t>
            </a:r>
            <a:r>
              <a:rPr lang="sr-Latn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12</a:t>
            </a:r>
            <a:endParaRPr lang="en-US" altLang="en-US" sz="320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680200" y="2070100"/>
            <a:ext cx="5756275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en-US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Уочавамо да знак неједнакости мијења</a:t>
            </a:r>
            <a:r>
              <a:rPr lang="sr-Cyrl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смјер.</a:t>
            </a:r>
            <a:endParaRPr lang="en-US" altLang="en-US" sz="320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71550" y="3994150"/>
            <a:ext cx="6096000" cy="65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sr-Cyrl-RS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х </a:t>
            </a:r>
            <a:r>
              <a:rPr lang="en-US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ϵ</a:t>
            </a:r>
            <a:r>
              <a:rPr lang="sr-Cyrl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{</a:t>
            </a:r>
            <a:r>
              <a:rPr lang="sr-Cyrl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4, 6, 8, 12, 16, 24, 48</a:t>
            </a:r>
            <a:r>
              <a:rPr lang="en-US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}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984250" y="3178175"/>
            <a:ext cx="1928813" cy="61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sr-Latn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 </a:t>
            </a:r>
            <a:r>
              <a:rPr lang="sr-Latn-BA" altLang="en-US" sz="320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≥</a:t>
            </a:r>
            <a:r>
              <a:rPr lang="sr-Latn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4</a:t>
            </a:r>
            <a:endParaRPr lang="en-US" altLang="en-US" sz="320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850900" y="5086350"/>
            <a:ext cx="8924925" cy="65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sr-Cyrl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Провјера. </a:t>
            </a:r>
            <a:r>
              <a:rPr lang="sr-Latn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{</a:t>
            </a:r>
            <a:r>
              <a:rPr lang="en-US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48 </a:t>
            </a:r>
            <a:r>
              <a:rPr lang="sr-Cyrl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en-US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</a:t>
            </a:r>
            <a:r>
              <a:rPr lang="sr-Cyrl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= 12 </a:t>
            </a:r>
            <a:r>
              <a:rPr lang="sr-Latn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≤</a:t>
            </a:r>
            <a:r>
              <a:rPr lang="sr-Cyrl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12 ... </a:t>
            </a:r>
            <a:r>
              <a:rPr lang="en-US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48</a:t>
            </a:r>
            <a:r>
              <a:rPr lang="sr-Cyrl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: </a:t>
            </a:r>
            <a:r>
              <a:rPr lang="en-US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48 = 1</a:t>
            </a:r>
            <a:r>
              <a:rPr lang="sr-Cyrl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r-Latn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≤</a:t>
            </a:r>
            <a:r>
              <a:rPr lang="sr-Cyrl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12</a:t>
            </a:r>
            <a:r>
              <a:rPr lang="sr-Latn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}</a:t>
            </a:r>
            <a:endParaRPr lang="en-US" altLang="en-US" sz="320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7419975" y="3686175"/>
            <a:ext cx="3317875" cy="1090613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en-US" sz="32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48 </a:t>
            </a:r>
            <a:r>
              <a:rPr lang="sr-Latn-BA" altLang="en-US" sz="32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 </a:t>
            </a:r>
            <a:r>
              <a:rPr lang="sr-Cyrl-BA" altLang="en-US" sz="32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дјељиво са </a:t>
            </a:r>
            <a:r>
              <a:rPr lang="en-US" altLang="en-US" sz="32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ChangeArrowheads="1"/>
          </p:cNvSpPr>
          <p:nvPr/>
        </p:nvSpPr>
        <p:spPr bwMode="auto">
          <a:xfrm>
            <a:off x="3186113" y="96838"/>
            <a:ext cx="5407025" cy="65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Tx/>
              <a:buNone/>
            </a:pPr>
            <a:r>
              <a:rPr lang="sr-Cyrl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Задаци за самосталан рад:</a:t>
            </a:r>
            <a:endParaRPr lang="en-US" altLang="en-US" sz="320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ChangeArrowheads="1"/>
          </p:cNvSpPr>
          <p:nvPr/>
        </p:nvSpPr>
        <p:spPr bwMode="auto">
          <a:xfrm>
            <a:off x="549275" y="1173163"/>
            <a:ext cx="11390313" cy="212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sr-Cyrl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Одреди скуп природних бројева који су рјешења неједначине, а затим провјери:</a:t>
            </a:r>
            <a:endParaRPr lang="en-US" altLang="en-US" sz="320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altLang="en-US" sz="320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sr-Cyrl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а) 7 </a:t>
            </a:r>
            <a:r>
              <a:rPr lang="sr-Latn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∙ </a:t>
            </a:r>
            <a:r>
              <a:rPr lang="sr-Cyrl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 </a:t>
            </a:r>
            <a:r>
              <a:rPr lang="sr-Latn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&gt; 21     б) x ∙ 8 ≥ 32      </a:t>
            </a:r>
            <a:r>
              <a:rPr lang="sr-Cyrl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в) x : </a:t>
            </a:r>
            <a:r>
              <a:rPr lang="sr-Latn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 ≥ 15    г) 18 : y ≤ 1</a:t>
            </a:r>
            <a:endParaRPr lang="en-US" altLang="en-US" sz="320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220" name="Rectangle 1"/>
          <p:cNvSpPr>
            <a:spLocks noChangeArrowheads="1"/>
          </p:cNvSpPr>
          <p:nvPr/>
        </p:nvSpPr>
        <p:spPr bwMode="auto">
          <a:xfrm>
            <a:off x="733425" y="3830638"/>
            <a:ext cx="11020425" cy="1176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17335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None/>
            </a:pPr>
            <a:r>
              <a:rPr lang="sr-Cyrl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Одреди све бројеве из скупа {</a:t>
            </a:r>
            <a:r>
              <a:rPr lang="sr-Latn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3, 4, 5, ..., </a:t>
            </a:r>
            <a:r>
              <a:rPr lang="sr-Latn-BA" altLang="en-US" sz="320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</a:t>
            </a:r>
            <a:r>
              <a:rPr lang="sr-Cyrl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} који су рјешења неједначине </a:t>
            </a:r>
            <a:r>
              <a:rPr lang="sr-Latn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 ∙ 9 ≥ 72</a:t>
            </a:r>
            <a:r>
              <a:rPr lang="sr-Cyrl-BA" altLang="en-US" sz="320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а затим провјери!</a:t>
            </a:r>
            <a:endParaRPr lang="en-US" altLang="en-US" sz="320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2564</TotalTime>
  <Words>611</Words>
  <Application>Microsoft Office PowerPoint</Application>
  <PresentationFormat>Custom</PresentationFormat>
  <Paragraphs>62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НЕЈЕДНАЧИНЕ У ВЕЗИ СА  МНОЖЕЊЕМ И ДИЈЕЉЕЊЕМ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ЈЕДНАЧИНЕ СА МНОЖЕЊЕМ И ДИЈЕЉЕЊЕМ</dc:title>
  <dc:creator>Windows User</dc:creator>
  <cp:lastModifiedBy>user</cp:lastModifiedBy>
  <cp:revision>93</cp:revision>
  <cp:lastPrinted>2020-04-12T19:47:02Z</cp:lastPrinted>
  <dcterms:created xsi:type="dcterms:W3CDTF">2020-04-03T21:11:02Z</dcterms:created>
  <dcterms:modified xsi:type="dcterms:W3CDTF">2020-04-30T18:54:58Z</dcterms:modified>
</cp:coreProperties>
</file>