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Umereni stil 2 – Naglašav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Latn-CS" smtClean="0"/>
              <a:t>Kliknite i uredite naslov mastera</a:t>
            </a:r>
            <a:endParaRPr lang="sr-Cyrl-BA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CS" smtClean="0"/>
              <a:t>Kliknite i uredite stil podnaslova mastera</a:t>
            </a:r>
            <a:endParaRPr lang="sr-Cyrl-BA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D887-95CE-4C21-9717-D32925E23171}" type="datetimeFigureOut">
              <a:rPr lang="sr-Cyrl-BA" smtClean="0"/>
              <a:t>18.5.2020.</a:t>
            </a:fld>
            <a:endParaRPr lang="sr-Cyrl-BA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898D-4D3C-4013-8BEE-3C2EF842CC9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429912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Cyrl-BA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Cyrl-BA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D887-95CE-4C21-9717-D32925E23171}" type="datetimeFigureOut">
              <a:rPr lang="sr-Cyrl-BA" smtClean="0"/>
              <a:t>18.5.2020.</a:t>
            </a:fld>
            <a:endParaRPr lang="sr-Cyrl-BA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898D-4D3C-4013-8BEE-3C2EF842CC9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49556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Latn-CS" smtClean="0"/>
              <a:t>Kliknite i uredite naslov mastera</a:t>
            </a:r>
            <a:endParaRPr lang="sr-Cyrl-BA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Cyrl-BA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D887-95CE-4C21-9717-D32925E23171}" type="datetimeFigureOut">
              <a:rPr lang="sr-Cyrl-BA" smtClean="0"/>
              <a:t>18.5.2020.</a:t>
            </a:fld>
            <a:endParaRPr lang="sr-Cyrl-BA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898D-4D3C-4013-8BEE-3C2EF842CC9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29959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Cyrl-BA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Cyrl-BA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D887-95CE-4C21-9717-D32925E23171}" type="datetimeFigureOut">
              <a:rPr lang="sr-Cyrl-BA" smtClean="0"/>
              <a:t>18.5.2020.</a:t>
            </a:fld>
            <a:endParaRPr lang="sr-Cyrl-BA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898D-4D3C-4013-8BEE-3C2EF842CC9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911587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Latn-CS" smtClean="0"/>
              <a:t>Kliknite i uredite naslov mastera</a:t>
            </a:r>
            <a:endParaRPr lang="sr-Cyrl-BA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D887-95CE-4C21-9717-D32925E23171}" type="datetimeFigureOut">
              <a:rPr lang="sr-Cyrl-BA" smtClean="0"/>
              <a:t>18.5.2020.</a:t>
            </a:fld>
            <a:endParaRPr lang="sr-Cyrl-BA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898D-4D3C-4013-8BEE-3C2EF842CC9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29527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Cyrl-BA"/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Cyrl-BA"/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Cyrl-BA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D887-95CE-4C21-9717-D32925E23171}" type="datetimeFigureOut">
              <a:rPr lang="sr-Cyrl-BA" smtClean="0"/>
              <a:t>18.5.2020.</a:t>
            </a:fld>
            <a:endParaRPr lang="sr-Cyrl-BA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898D-4D3C-4013-8BEE-3C2EF842CC9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814695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Latn-CS" smtClean="0"/>
              <a:t>Kliknite i uredite naslov mastera</a:t>
            </a:r>
            <a:endParaRPr lang="sr-Cyrl-BA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Cyrl-BA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Cyrl-BA"/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D887-95CE-4C21-9717-D32925E23171}" type="datetimeFigureOut">
              <a:rPr lang="sr-Cyrl-BA" smtClean="0"/>
              <a:t>18.5.2020.</a:t>
            </a:fld>
            <a:endParaRPr lang="sr-Cyrl-BA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898D-4D3C-4013-8BEE-3C2EF842CC9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32292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Cyrl-BA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D887-95CE-4C21-9717-D32925E23171}" type="datetimeFigureOut">
              <a:rPr lang="sr-Cyrl-BA" smtClean="0"/>
              <a:t>18.5.2020.</a:t>
            </a:fld>
            <a:endParaRPr lang="sr-Cyrl-BA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898D-4D3C-4013-8BEE-3C2EF842CC9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795003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D887-95CE-4C21-9717-D32925E23171}" type="datetimeFigureOut">
              <a:rPr lang="sr-Cyrl-BA" smtClean="0"/>
              <a:t>18.5.2020.</a:t>
            </a:fld>
            <a:endParaRPr lang="sr-Cyrl-BA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898D-4D3C-4013-8BEE-3C2EF842CC9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874770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CS" smtClean="0"/>
              <a:t>Kliknite i uredite naslov mastera</a:t>
            </a:r>
            <a:endParaRPr lang="sr-Cyrl-BA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Cyrl-BA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D887-95CE-4C21-9717-D32925E23171}" type="datetimeFigureOut">
              <a:rPr lang="sr-Cyrl-BA" smtClean="0"/>
              <a:t>18.5.2020.</a:t>
            </a:fld>
            <a:endParaRPr lang="sr-Cyrl-BA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898D-4D3C-4013-8BEE-3C2EF842CC9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967282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CS" smtClean="0"/>
              <a:t>Kliknite i uredite naslov mastera</a:t>
            </a:r>
            <a:endParaRPr lang="sr-Cyrl-BA"/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BA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D887-95CE-4C21-9717-D32925E23171}" type="datetimeFigureOut">
              <a:rPr lang="sr-Cyrl-BA" smtClean="0"/>
              <a:t>18.5.2020.</a:t>
            </a:fld>
            <a:endParaRPr lang="sr-Cyrl-BA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898D-4D3C-4013-8BEE-3C2EF842CC9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129302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CS" smtClean="0"/>
              <a:t>Kliknite i uredite naslov mastera</a:t>
            </a:r>
            <a:endParaRPr lang="sr-Cyrl-BA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Cyrl-BA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2D887-95CE-4C21-9717-D32925E23171}" type="datetimeFigureOut">
              <a:rPr lang="sr-Cyrl-BA" smtClean="0"/>
              <a:t>18.5.2020.</a:t>
            </a:fld>
            <a:endParaRPr lang="sr-Cyrl-BA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BA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B898D-4D3C-4013-8BEE-3C2EF842CC9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56061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49829" y="2438400"/>
            <a:ext cx="9144000" cy="1376363"/>
          </a:xfrm>
        </p:spPr>
        <p:txBody>
          <a:bodyPr>
            <a:norm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СИСТЕМ ОД ДВИЈЕ ЛИНЕАРНЕ ЈЕДНАЧИНЕ СА ДВИЈЕ НЕПОЗНАТЕ</a:t>
            </a:r>
            <a:endParaRPr lang="sr-Cyrl-BA" sz="28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Okvir za tekst 2"/>
          <p:cNvSpPr txBox="1"/>
          <p:nvPr/>
        </p:nvSpPr>
        <p:spPr>
          <a:xfrm>
            <a:off x="850006" y="5048518"/>
            <a:ext cx="23954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𝑎₁𝑥+𝑏₁𝑦=𝑐₁</a:t>
            </a:r>
            <a:r>
              <a:rPr lang="sr-Latn-CS" sz="280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sr-Latn-CS" sz="280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sr-Cyrl-BA" sz="280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𝑎₂𝑥+𝑏₂𝑦=𝑐₂</a:t>
            </a:r>
            <a:r>
              <a:rPr lang="sr-Latn-CS" sz="280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sr-Latn-CS" sz="280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sr-Cyrl-BA" sz="2800" dirty="0"/>
          </a:p>
        </p:txBody>
      </p:sp>
    </p:spTree>
    <p:extLst>
      <p:ext uri="{BB962C8B-B14F-4D97-AF65-F5344CB8AC3E}">
        <p14:creationId xmlns:p14="http://schemas.microsoft.com/office/powerpoint/2010/main" val="20820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515600" cy="1325563"/>
          </a:xfrm>
        </p:spPr>
        <p:txBody>
          <a:bodyPr>
            <a:normAutofit/>
          </a:bodyPr>
          <a:lstStyle/>
          <a:p>
            <a:r>
              <a:rPr lang="sr-Cyrl-BA" sz="2800" u="sng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Задатак </a:t>
            </a:r>
            <a:r>
              <a:rPr lang="sr-Latn-CS" sz="2800" u="sng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sr-Cyrl-BA" sz="2800" u="sng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r>
              <a:rPr lang="sr-Cyrl-BA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sr-Cyrl-BA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sr-Cyrl-BA" sz="2800" b="1" u="sng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Методом супротних коефицијената </a:t>
            </a:r>
            <a:r>
              <a:rPr lang="sr-Cyrl-BA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ријешити дати систем:</a:t>
            </a:r>
            <a:endParaRPr lang="sr-Cyrl-BA" sz="28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Čuvar mesta za sadržaj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1825625"/>
                <a:ext cx="4017135" cy="4351338"/>
              </a:xfrm>
              <a:ln>
                <a:noFill/>
              </a:ln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sr-Cyrl-BA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>
                          <m:rPr>
                            <m:sty m:val="p"/>
                          </m:rPr>
                          <a:rPr lang="sr-Latn-C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  <m:r>
                          <a:rPr lang="sr-Latn-C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sr-Latn-C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sr-Latn-C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sr-Cyrl-BA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–</a:t>
                </a:r>
                <a:r>
                  <a:rPr lang="sr-Latn-C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C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C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sr-Cyrl-BA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  <m:r>
                          <m:rPr>
                            <m:sty m:val="p"/>
                          </m:rPr>
                          <a:rPr lang="sr-Latn-C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y</m:t>
                        </m:r>
                      </m:num>
                      <m:den>
                        <m:r>
                          <a:rPr lang="sr-Latn-C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sr-Latn-C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=3</a:t>
                </a:r>
                <a14:m>
                  <m:oMath xmlns:m="http://schemas.openxmlformats.org/officeDocument/2006/math">
                    <m:r>
                      <a:rPr lang="sr-Latn-C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∕∙</m:t>
                    </m:r>
                    <m:r>
                      <a:rPr lang="sr-Latn-C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30</m:t>
                    </m:r>
                  </m:oMath>
                </a14:m>
                <a:endParaRPr lang="sr-Latn-CS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sr-Cyrl-BA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C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11−</m:t>
                        </m:r>
                        <m:r>
                          <m:rPr>
                            <m:sty m:val="p"/>
                          </m:rPr>
                          <a:rPr lang="sr-Latn-C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</m:num>
                      <m:den>
                        <m:r>
                          <a:rPr lang="sr-Latn-C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sr-Latn-C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C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C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11+</m:t>
                        </m:r>
                        <m:r>
                          <m:rPr>
                            <m:sty m:val="p"/>
                          </m:rPr>
                          <a:rPr lang="sr-Latn-C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y</m:t>
                        </m:r>
                      </m:num>
                      <m:den>
                        <m:r>
                          <a:rPr lang="sr-Latn-C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C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=3</a:t>
                </a:r>
                <a14:m>
                  <m:oMath xmlns:m="http://schemas.openxmlformats.org/officeDocument/2006/math">
                    <m:r>
                      <a:rPr lang="sr-Latn-C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∕∙</m:t>
                    </m:r>
                    <m:r>
                      <a:rPr lang="sr-Latn-C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12</m:t>
                    </m:r>
                  </m:oMath>
                </a14:m>
                <a:endParaRPr lang="sr-Latn-CS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sr-Latn-C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5(5x</a:t>
                </a:r>
                <a14:m>
                  <m:oMath xmlns:m="http://schemas.openxmlformats.org/officeDocument/2006/math">
                    <m:r>
                      <a:rPr lang="sr-Latn-C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sr-Latn-C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1)</a:t>
                </a:r>
                <a14:m>
                  <m:oMath xmlns:m="http://schemas.openxmlformats.org/officeDocument/2006/math">
                    <m:r>
                      <a:rPr lang="sr-Latn-C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sr-Latn-C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3(1</a:t>
                </a:r>
                <a14:m>
                  <m:oMath xmlns:m="http://schemas.openxmlformats.org/officeDocument/2006/math">
                    <m:r>
                      <a:rPr lang="sr-Latn-CS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sr-Latn-C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3y)=90</a:t>
                </a:r>
              </a:p>
              <a:p>
                <a:pPr marL="0" indent="0">
                  <a:buNone/>
                </a:pPr>
                <a:r>
                  <a:rPr lang="sr-Latn-CS" u="sng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2(11</a:t>
                </a:r>
                <a14:m>
                  <m:oMath xmlns:m="http://schemas.openxmlformats.org/officeDocument/2006/math">
                    <m:r>
                      <a:rPr lang="sr-Latn-CS" i="1" u="sng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sr-Latn-CS" u="sng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x)+3(11+y)=36</a:t>
                </a:r>
              </a:p>
              <a:p>
                <a:pPr marL="0" indent="0">
                  <a:buNone/>
                </a:pPr>
                <a:r>
                  <a:rPr lang="sr-Latn-C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25x</a:t>
                </a:r>
                <a14:m>
                  <m:oMath xmlns:m="http://schemas.openxmlformats.org/officeDocument/2006/math">
                    <m:r>
                      <a:rPr lang="sr-Latn-C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sr-Latn-C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5</a:t>
                </a:r>
                <a14:m>
                  <m:oMath xmlns:m="http://schemas.openxmlformats.org/officeDocument/2006/math">
                    <m:r>
                      <a:rPr lang="sr-Latn-CS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sr-Latn-C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3+9y=90</a:t>
                </a:r>
              </a:p>
              <a:p>
                <a:pPr marL="0" indent="0">
                  <a:buNone/>
                </a:pPr>
                <a:r>
                  <a:rPr lang="sr-Latn-CS" u="sng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22</a:t>
                </a:r>
                <a14:m>
                  <m:oMath xmlns:m="http://schemas.openxmlformats.org/officeDocument/2006/math">
                    <m:r>
                      <a:rPr lang="sr-Latn-CS" i="1" u="sng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sr-Latn-CS" u="sng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2x+33+3y=36</a:t>
                </a:r>
              </a:p>
              <a:p>
                <a:pPr marL="0" indent="0">
                  <a:buNone/>
                </a:pPr>
                <a:r>
                  <a:rPr lang="sr-Latn-C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25x+9y=98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sr-Latn-CS" i="1" u="sng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sr-Latn-CS" u="sng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2x+3y=</a:t>
                </a:r>
                <a14:m>
                  <m:oMath xmlns:m="http://schemas.openxmlformats.org/officeDocument/2006/math">
                    <m:r>
                      <a:rPr lang="sr-Latn-CS" i="1" u="sng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sr-Latn-CS" u="sng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19</a:t>
                </a:r>
                <a14:m>
                  <m:oMath xmlns:m="http://schemas.openxmlformats.org/officeDocument/2006/math">
                    <m:r>
                      <a:rPr lang="sr-Latn-C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∕⋅</m:t>
                    </m:r>
                    <m:r>
                      <a:rPr lang="sr-Latn-C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(−3)</m:t>
                    </m:r>
                  </m:oMath>
                </a14:m>
                <a:endParaRPr lang="sr-Latn-CS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sr-Cyrl-BA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Čuvar mesta za sadržaj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1825625"/>
                <a:ext cx="4017135" cy="4351338"/>
              </a:xfrm>
              <a:blipFill rotWithShape="0">
                <a:blip r:embed="rId2"/>
                <a:stretch>
                  <a:fillRect l="-3191" t="-560" b="-448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sr-Cyrl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Čuvar mesta za sadržaj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930172" y="1894127"/>
                <a:ext cx="3014194" cy="4367772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sr-Cyrl-BA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sr-Latn-CS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25x+9y=98</a:t>
                </a:r>
              </a:p>
              <a:p>
                <a:pPr marL="0" indent="0">
                  <a:buNone/>
                </a:pPr>
                <a:r>
                  <a:rPr lang="sr-Latn-CS" u="sng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6x</a:t>
                </a:r>
                <a14:m>
                  <m:oMath xmlns:m="http://schemas.openxmlformats.org/officeDocument/2006/math">
                    <m:r>
                      <a:rPr lang="sr-Latn-CS" i="1" u="sng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sr-Latn-CS" u="sng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9y=</a:t>
                </a:r>
                <a14:m>
                  <m:oMath xmlns:m="http://schemas.openxmlformats.org/officeDocument/2006/math">
                    <m:r>
                      <a:rPr lang="sr-Latn-CS" b="0" i="1" u="sng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57</m:t>
                    </m:r>
                  </m:oMath>
                </a14:m>
                <a:r>
                  <a:rPr lang="sr-Cyrl-BA" u="sng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sr-Latn-CS" u="sng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sr-Latn-C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31x=155</a:t>
                </a:r>
                <a14:m>
                  <m:oMath xmlns:m="http://schemas.openxmlformats.org/officeDocument/2006/math">
                    <m:r>
                      <a:rPr lang="sr-Latn-C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∕</m:t>
                    </m:r>
                  </m:oMath>
                </a14:m>
                <a:r>
                  <a:rPr lang="sr-Latn-C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:31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sr-Latn-CS" i="1" u="sng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sr-Latn-CS" u="sng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2x+3y=</a:t>
                </a:r>
                <a14:m>
                  <m:oMath xmlns:m="http://schemas.openxmlformats.org/officeDocument/2006/math">
                    <m:r>
                      <a:rPr lang="sr-Latn-CS" i="1" u="sng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sr-Latn-CS" u="sng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19</a:t>
                </a:r>
              </a:p>
              <a:p>
                <a:pPr marL="0" indent="0">
                  <a:buNone/>
                </a:pPr>
                <a:r>
                  <a:rPr lang="sr-Latn-C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x=5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sr-Latn-CS" i="1" u="sng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sr-Latn-CS" u="sng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14:m>
                  <m:oMath xmlns:m="http://schemas.openxmlformats.org/officeDocument/2006/math">
                    <m:r>
                      <a:rPr lang="sr-Latn-CS" b="0" i="1" u="sng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∙5</m:t>
                    </m:r>
                  </m:oMath>
                </a14:m>
                <a:r>
                  <a:rPr lang="sr-Latn-CS" u="sng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+3y</a:t>
                </a:r>
                <a:r>
                  <a:rPr lang="sr-Latn-CS" u="sng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sr-Latn-CS" i="1" u="sng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sr-Latn-CS" u="sng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19</a:t>
                </a:r>
              </a:p>
              <a:p>
                <a:pPr marL="0" indent="0">
                  <a:buNone/>
                </a:pPr>
                <a:r>
                  <a:rPr lang="sr-Latn-C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x=5</a:t>
                </a:r>
                <a:endParaRPr lang="sr-Latn-CS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sr-Latn-CS" i="1" u="sng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sr-Latn-CS" b="0" i="0" u="sng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sr-Latn-CS" u="sng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+3y</a:t>
                </a:r>
                <a:r>
                  <a:rPr lang="sr-Latn-CS" u="sng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sr-Latn-CS" i="1" u="sng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sr-Latn-CS" u="sng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19</a:t>
                </a:r>
              </a:p>
              <a:p>
                <a:pPr marL="0" indent="0">
                  <a:buNone/>
                </a:pPr>
                <a:endParaRPr lang="sr-Latn-CS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Čuvar mesta za sadržaj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930172" y="1894127"/>
                <a:ext cx="3014194" cy="4367772"/>
              </a:xfrm>
              <a:blipFill rotWithShape="0">
                <a:blip r:embed="rId3"/>
                <a:stretch>
                  <a:fillRect l="-4251" t="-2514"/>
                </a:stretch>
              </a:blipFill>
            </p:spPr>
            <p:txBody>
              <a:bodyPr/>
              <a:lstStyle/>
              <a:p>
                <a:r>
                  <a:rPr lang="sr-Cyrl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kvir za tekst 4"/>
              <p:cNvSpPr txBox="1"/>
              <p:nvPr/>
            </p:nvSpPr>
            <p:spPr>
              <a:xfrm>
                <a:off x="9813701" y="1690688"/>
                <a:ext cx="2163651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CS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x=5</a:t>
                </a:r>
              </a:p>
              <a:p>
                <a:r>
                  <a:rPr lang="sr-Latn-CS" sz="2800" u="sng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3y</a:t>
                </a:r>
                <a:r>
                  <a:rPr lang="sr-Latn-CS" sz="2800" u="sng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sr-Latn-CS" sz="2800" i="1" u="sng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sr-Latn-CS" sz="2800" u="sng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9 </a:t>
                </a:r>
                <a14:m>
                  <m:oMath xmlns:m="http://schemas.openxmlformats.org/officeDocument/2006/math">
                    <m:r>
                      <a:rPr lang="sr-Latn-CS" sz="2800" i="0" u="sng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∕</m:t>
                    </m:r>
                    <m:r>
                      <a:rPr lang="sr-Latn-CS" sz="2800" b="0" i="0" u="sng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:3</m:t>
                    </m:r>
                  </m:oMath>
                </a14:m>
                <a:endParaRPr lang="sr-Latn-CS" sz="2800" u="sng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sr-Latn-CS" sz="280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x=5</a:t>
                </a:r>
              </a:p>
              <a:p>
                <a:r>
                  <a:rPr lang="sr-Latn-CS" sz="280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y=</a:t>
                </a:r>
                <a14:m>
                  <m:oMath xmlns:m="http://schemas.openxmlformats.org/officeDocument/2006/math">
                    <m:r>
                      <a:rPr lang="sr-Latn-CS" sz="28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sr-Latn-CS" sz="28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sr-Latn-CS" sz="2800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endParaRPr lang="sr-Latn-CS" sz="280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sr-Latn-CS" sz="28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sr-Latn-CS" sz="280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sr-Latn-CS" sz="28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sr-Latn-CS" sz="280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sr-Latn-CS" sz="2800" b="1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:r>
                  <a:rPr lang="sr-Latn-CS" sz="2800" b="1" dirty="0" err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x,y</a:t>
                </a:r>
                <a:r>
                  <a:rPr lang="sr-Latn-CS" sz="2800" b="1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)=(5,-3)</a:t>
                </a:r>
                <a:endParaRPr lang="sr-Latn-CS" sz="2800" b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Okvir za teks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3701" y="1690688"/>
                <a:ext cx="2163651" cy="3970318"/>
              </a:xfrm>
              <a:prstGeom prst="rect">
                <a:avLst/>
              </a:prstGeom>
              <a:blipFill rotWithShape="0">
                <a:blip r:embed="rId4"/>
                <a:stretch>
                  <a:fillRect l="-5915" t="-1534" b="-3221"/>
                </a:stretch>
              </a:blipFill>
            </p:spPr>
            <p:txBody>
              <a:bodyPr/>
              <a:lstStyle/>
              <a:p>
                <a:r>
                  <a:rPr lang="sr-Cyrl-B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Prava linija spajanja 6"/>
          <p:cNvCxnSpPr/>
          <p:nvPr/>
        </p:nvCxnSpPr>
        <p:spPr>
          <a:xfrm flipV="1">
            <a:off x="838200" y="3142445"/>
            <a:ext cx="3708042" cy="12879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esna velika zagrada 17"/>
          <p:cNvSpPr/>
          <p:nvPr/>
        </p:nvSpPr>
        <p:spPr>
          <a:xfrm>
            <a:off x="8229599" y="1903450"/>
            <a:ext cx="163985" cy="858938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0" name="Okvir za tekst 19"/>
          <p:cNvSpPr txBox="1"/>
          <p:nvPr/>
        </p:nvSpPr>
        <p:spPr>
          <a:xfrm>
            <a:off x="8543611" y="2071309"/>
            <a:ext cx="450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800" dirty="0" smtClean="0">
                <a:solidFill>
                  <a:schemeClr val="bg1"/>
                </a:solidFill>
              </a:rPr>
              <a:t>+</a:t>
            </a:r>
            <a:endParaRPr lang="sr-Cyrl-B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88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Čuvar mesta za sadržaj 7"/>
          <p:cNvSpPr>
            <a:spLocks noGrp="1"/>
          </p:cNvSpPr>
          <p:nvPr>
            <p:ph sz="half" idx="1"/>
          </p:nvPr>
        </p:nvSpPr>
        <p:spPr>
          <a:xfrm>
            <a:off x="838200" y="1582057"/>
            <a:ext cx="3719286" cy="449330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 </a:t>
            </a:r>
            <a:r>
              <a:rPr lang="en-US" sz="3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en-US" sz="30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3y = 25</a:t>
            </a:r>
            <a:endParaRPr lang="sr-Cyrl-BA" sz="30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US" sz="3000" u="sng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2x </a:t>
            </a:r>
            <a:r>
              <a:rPr lang="en-US" sz="3000" u="sng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− </a:t>
            </a:r>
            <a:r>
              <a:rPr lang="en-US" sz="3000" u="sng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5y = −27</a:t>
            </a:r>
            <a:endParaRPr lang="sr-Cyrl-BA" sz="3000" u="sng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 = 25 − 3y</a:t>
            </a:r>
            <a:endParaRPr lang="sr-Cyrl-BA" sz="30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US" sz="3000" u="sng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2x − 5y = −27 </a:t>
            </a:r>
            <a:endParaRPr lang="sr-Cyrl-BA" sz="30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 = 25 − 3y</a:t>
            </a:r>
            <a:endParaRPr lang="sr-Cyrl-BA" sz="30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US" sz="3000" u="sng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2·(</a:t>
            </a:r>
            <a:r>
              <a:rPr lang="en-US" sz="3000" u="sng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25−3y)−5y=</a:t>
            </a:r>
            <a:r>
              <a:rPr lang="sr-Cyrl-BA" sz="3000" u="sng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000" u="sng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−27 </a:t>
            </a:r>
            <a:endParaRPr lang="sr-Cyrl-BA" sz="30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 = 25 − 3y</a:t>
            </a:r>
            <a:endParaRPr lang="sr-Cyrl-BA" sz="30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US" sz="3000" u="sng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50 − 6y − 5y = −27 </a:t>
            </a:r>
            <a:endParaRPr lang="sr-Cyrl-BA" sz="30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 = 25 − 3y</a:t>
            </a:r>
            <a:endParaRPr lang="sr-Cyrl-BA" sz="30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US" sz="3000" u="sng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50 − 11y = −27 </a:t>
            </a:r>
            <a:endParaRPr lang="sr-Cyrl-BA" sz="30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sr-Cyrl-BA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Čuvar mesta za sadržaj 8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031047" y="1582057"/>
                <a:ext cx="3372724" cy="4493306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sz="300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x = 25 − 3y</a:t>
                </a:r>
                <a:endParaRPr lang="sr-Cyrl-BA" sz="3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3000" u="sng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−11y = −27 − 50 </a:t>
                </a:r>
                <a:endParaRPr lang="sr-Cyrl-BA" sz="3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300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x = 25 − 3y</a:t>
                </a:r>
                <a:endParaRPr lang="sr-Cyrl-BA" sz="3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3000" u="sng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−11y = −</a:t>
                </a:r>
                <a:r>
                  <a:rPr lang="en-US" sz="3000" u="sng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77</a:t>
                </a:r>
                <a14:m>
                  <m:oMath xmlns:m="http://schemas.openxmlformats.org/officeDocument/2006/math">
                    <m:r>
                      <a:rPr lang="en-US" sz="3000" i="1" u="sng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∕</m:t>
                    </m:r>
                  </m:oMath>
                </a14:m>
                <a:r>
                  <a:rPr lang="sr-Cyrl-BA" sz="3000" u="sng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:(-11)</a:t>
                </a:r>
                <a:r>
                  <a:rPr lang="en-US" sz="3000" u="sng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sr-Cyrl-BA" sz="3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3000" u="sng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0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x </a:t>
                </a:r>
                <a:r>
                  <a:rPr lang="en-US" sz="300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25 − 3y</a:t>
                </a:r>
                <a:endParaRPr lang="sr-Cyrl-BA" sz="3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3000" u="sng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y = 7          </a:t>
                </a:r>
                <a:endParaRPr lang="sr-Cyrl-BA" sz="3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300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x = 25 − 3 · 7</a:t>
                </a:r>
                <a:endParaRPr lang="sr-Cyrl-BA" sz="3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3000" u="sng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y = 7             </a:t>
                </a:r>
                <a:endParaRPr lang="sr-Cyrl-BA" sz="3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sr-Cyrl-BA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Čuvar mesta za sadržaj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031047" y="1582057"/>
                <a:ext cx="3372724" cy="4493306"/>
              </a:xfrm>
              <a:blipFill rotWithShape="0">
                <a:blip r:embed="rId2"/>
                <a:stretch>
                  <a:fillRect l="-3610" t="-4206"/>
                </a:stretch>
              </a:blipFill>
            </p:spPr>
            <p:txBody>
              <a:bodyPr/>
              <a:lstStyle/>
              <a:p>
                <a:r>
                  <a:rPr lang="sr-Cyrl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kvir za tekst 4"/>
          <p:cNvSpPr txBox="1"/>
          <p:nvPr/>
        </p:nvSpPr>
        <p:spPr>
          <a:xfrm>
            <a:off x="838200" y="357970"/>
            <a:ext cx="671055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u="sng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Задатак </a:t>
            </a:r>
            <a:r>
              <a:rPr lang="sr-Latn-CS" sz="2800" u="sng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sr-Cyrl-BA" sz="2800" u="sng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r>
              <a:rPr lang="sr-Cyrl-BA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r>
              <a:rPr lang="sr-Cyrl-BA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Ријешити дати систем </a:t>
            </a:r>
            <a:r>
              <a:rPr lang="sr-Cyrl-BA" sz="2800" b="1" u="sng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методом замјене</a:t>
            </a:r>
            <a:r>
              <a:rPr lang="sr-Cyrl-BA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sr-Cyrl-BA" sz="28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Okvir za tekst 9"/>
          <p:cNvSpPr txBox="1"/>
          <p:nvPr/>
        </p:nvSpPr>
        <p:spPr>
          <a:xfrm>
            <a:off x="8572532" y="1582057"/>
            <a:ext cx="202651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 = 25 − 21</a:t>
            </a:r>
            <a:endParaRPr lang="sr-Cyrl-BA" sz="28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800" u="sng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 = 7          </a:t>
            </a:r>
            <a:endParaRPr lang="sr-Cyrl-BA" sz="28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 = 4</a:t>
            </a:r>
            <a:endParaRPr lang="sr-Cyrl-BA" sz="28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800" u="sng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 = 7 </a:t>
            </a:r>
            <a:endParaRPr lang="sr-Cyrl-BA" sz="2800" u="sng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sr-Cyrl-BA" sz="2800" u="sng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sr-Cyrl-BA" sz="28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(x, y) = (4, 7)</a:t>
            </a:r>
            <a:endParaRPr lang="sr-Cyrl-BA" sz="9600" b="1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sr-Cyrl-B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7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7448" y="338003"/>
            <a:ext cx="10515600" cy="1530735"/>
          </a:xfrm>
        </p:spPr>
        <p:txBody>
          <a:bodyPr>
            <a:noAutofit/>
          </a:bodyPr>
          <a:lstStyle/>
          <a:p>
            <a:r>
              <a:rPr lang="sr-Cyrl-BA" sz="2800" u="sng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Задатак</a:t>
            </a:r>
            <a:r>
              <a:rPr lang="sr-Latn-CS" sz="2800" u="sng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3</a:t>
            </a:r>
            <a:r>
              <a:rPr lang="sr-Cyrl-BA" sz="2800" u="sng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r>
              <a:rPr lang="sr-Cyrl-BA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sr-Cyrl-BA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sr-Cyrl-BA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Збир година мајке и кћерке је 46 година. Послије 10 година мајка ће бити 2 пута старија од кћерке. Колико година сада има мајка, а колико кћерка?</a:t>
            </a:r>
            <a:endParaRPr lang="sr-Cyrl-BA" sz="28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624530" y="4196969"/>
            <a:ext cx="11379200" cy="1254582"/>
          </a:xfrm>
        </p:spPr>
        <p:txBody>
          <a:bodyPr numCol="3" spcCol="0">
            <a:normAutofit/>
          </a:bodyPr>
          <a:lstStyle/>
          <a:p>
            <a:pPr marL="0" indent="0">
              <a:buNone/>
            </a:pPr>
            <a:r>
              <a:rPr lang="sr-Cyrl-BA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Послије</a:t>
            </a:r>
            <a:r>
              <a:rPr lang="bs-Latn-BA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10 </a:t>
            </a:r>
            <a:r>
              <a:rPr lang="sr-Cyrl-BA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година</a:t>
            </a:r>
            <a:r>
              <a:rPr lang="bs-Latn-BA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r>
              <a:rPr lang="sr-Cyrl-BA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мајка</a:t>
            </a:r>
            <a:r>
              <a:rPr lang="bs-Latn-BA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→ x+10 </a:t>
            </a:r>
            <a:r>
              <a:rPr lang="sr-Cyrl-BA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година кћерка</a:t>
            </a:r>
            <a:r>
              <a:rPr lang="bs-Latn-BA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→ y+10</a:t>
            </a:r>
            <a:r>
              <a:rPr lang="sr-Cyrl-BA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година</a:t>
            </a:r>
          </a:p>
          <a:p>
            <a:pPr marL="0" indent="0">
              <a:buNone/>
            </a:pPr>
            <a:endParaRPr lang="sr-Cyrl-BA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Pravougaonik 8"/>
          <p:cNvSpPr/>
          <p:nvPr/>
        </p:nvSpPr>
        <p:spPr>
          <a:xfrm>
            <a:off x="522105" y="2573093"/>
            <a:ext cx="3789409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095">
              <a:spcBef>
                <a:spcPts val="450"/>
              </a:spcBef>
              <a:spcAft>
                <a:spcPts val="0"/>
              </a:spcAft>
            </a:pPr>
            <a:r>
              <a:rPr lang="sr-Cyrl-BA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Обиљежимо са </a:t>
            </a:r>
            <a:r>
              <a:rPr lang="bs-Latn-BA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  <a:endParaRPr lang="sr-Cyrl-BA" sz="28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125095" marR="549910">
              <a:lnSpc>
                <a:spcPct val="110000"/>
              </a:lnSpc>
              <a:spcBef>
                <a:spcPts val="25"/>
              </a:spcBef>
              <a:spcAft>
                <a:spcPts val="0"/>
              </a:spcAft>
            </a:pPr>
            <a:r>
              <a:rPr lang="bs-Latn-BA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 – </a:t>
            </a:r>
            <a:r>
              <a:rPr lang="sr-Cyrl-BA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године мајке</a:t>
            </a:r>
          </a:p>
          <a:p>
            <a:pPr marL="125095" marR="549910">
              <a:lnSpc>
                <a:spcPct val="110000"/>
              </a:lnSpc>
              <a:spcBef>
                <a:spcPts val="25"/>
              </a:spcBef>
              <a:spcAft>
                <a:spcPts val="0"/>
              </a:spcAft>
            </a:pPr>
            <a:r>
              <a:rPr lang="bs-Latn-BA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 </a:t>
            </a:r>
            <a:r>
              <a:rPr lang="bs-Latn-BA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– </a:t>
            </a:r>
            <a:r>
              <a:rPr lang="sr-Cyrl-BA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године кћерке</a:t>
            </a:r>
            <a:endParaRPr lang="sr-Cyrl-BA" sz="2800" dirty="0">
              <a:solidFill>
                <a:schemeClr val="bg1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10" name="Line 6"/>
          <p:cNvCxnSpPr>
            <a:cxnSpLocks noChangeShapeType="1"/>
          </p:cNvCxnSpPr>
          <p:nvPr/>
        </p:nvCxnSpPr>
        <p:spPr bwMode="auto">
          <a:xfrm>
            <a:off x="1755775" y="6889115"/>
            <a:ext cx="661035" cy="0"/>
          </a:xfrm>
          <a:prstGeom prst="line">
            <a:avLst/>
          </a:prstGeom>
          <a:noFill/>
          <a:ln w="304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Cyrl-BA"/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5057048" y="38125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Cyrl-B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kvir za tekst 3"/>
              <p:cNvSpPr txBox="1"/>
              <p:nvPr/>
            </p:nvSpPr>
            <p:spPr>
              <a:xfrm>
                <a:off x="5057047" y="2057023"/>
                <a:ext cx="2830880" cy="4832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CS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x</a:t>
                </a:r>
                <a:r>
                  <a:rPr lang="sr-Latn-CS" sz="2800" dirty="0" err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+y</a:t>
                </a:r>
                <a:r>
                  <a:rPr lang="sr-Latn-CS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=46</a:t>
                </a:r>
              </a:p>
              <a:p>
                <a:r>
                  <a:rPr lang="sr-Latn-CS" sz="2800" u="sng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x</a:t>
                </a:r>
                <a:r>
                  <a:rPr lang="sr-Latn-CS" sz="2800" u="sng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+10=2(y+10)</a:t>
                </a:r>
              </a:p>
              <a:p>
                <a:r>
                  <a:rPr lang="sr-Latn-CS" sz="2800" dirty="0" err="1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x</a:t>
                </a:r>
                <a:r>
                  <a:rPr lang="sr-Latn-CS" sz="2800" dirty="0" err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+y</a:t>
                </a:r>
                <a:r>
                  <a:rPr lang="sr-Latn-CS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=46</a:t>
                </a:r>
              </a:p>
              <a:p>
                <a:r>
                  <a:rPr lang="sr-Latn-CS" sz="2800" u="sng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x</a:t>
                </a:r>
                <a:r>
                  <a:rPr lang="sr-Latn-CS" sz="2800" u="sng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+10=2y+20</a:t>
                </a:r>
              </a:p>
              <a:p>
                <a:r>
                  <a:rPr lang="sr-Latn-CS" sz="2800" dirty="0" err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x+y</a:t>
                </a:r>
                <a:r>
                  <a:rPr lang="sr-Latn-CS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=46</a:t>
                </a:r>
                <a14:m>
                  <m:oMath xmlns:m="http://schemas.openxmlformats.org/officeDocument/2006/math">
                    <m:r>
                      <a:rPr lang="sr-Latn-CS" sz="28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∕∙</m:t>
                    </m:r>
                    <m:r>
                      <a:rPr lang="sr-Latn-C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sr-Latn-CS" sz="280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sr-Latn-CS" sz="2800" u="sng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x</a:t>
                </a:r>
                <a:r>
                  <a:rPr lang="sr-Latn-CS" sz="2800" u="sng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-2y=10</a:t>
                </a:r>
              </a:p>
              <a:p>
                <a:r>
                  <a:rPr lang="sr-Latn-CS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2x+2y=92</a:t>
                </a:r>
              </a:p>
              <a:p>
                <a:r>
                  <a:rPr lang="sr-Latn-CS" sz="2800" u="sng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x</a:t>
                </a:r>
                <a:r>
                  <a:rPr lang="sr-Latn-CS" sz="2800" u="sng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-2y=10</a:t>
                </a:r>
              </a:p>
              <a:p>
                <a:r>
                  <a:rPr lang="sr-Latn-CS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3x=102</a:t>
                </a:r>
              </a:p>
              <a:p>
                <a:r>
                  <a:rPr lang="sr-Latn-CS" sz="2800" u="sng" dirty="0" err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x+y</a:t>
                </a:r>
                <a:r>
                  <a:rPr lang="sr-Latn-CS" sz="2800" u="sng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=46</a:t>
                </a:r>
              </a:p>
              <a:p>
                <a:endParaRPr lang="sr-Cyrl-BA" sz="28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Okvir za teks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7047" y="2057023"/>
                <a:ext cx="2830880" cy="4832092"/>
              </a:xfrm>
              <a:prstGeom prst="rect">
                <a:avLst/>
              </a:prstGeom>
              <a:blipFill rotWithShape="0">
                <a:blip r:embed="rId2"/>
                <a:stretch>
                  <a:fillRect l="-4526" t="-1261"/>
                </a:stretch>
              </a:blipFill>
            </p:spPr>
            <p:txBody>
              <a:bodyPr/>
              <a:lstStyle/>
              <a:p>
                <a:r>
                  <a:rPr lang="sr-Cyrl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kvir za tekst 4"/>
          <p:cNvSpPr txBox="1"/>
          <p:nvPr/>
        </p:nvSpPr>
        <p:spPr>
          <a:xfrm>
            <a:off x="8306852" y="2057023"/>
            <a:ext cx="22263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x=34</a:t>
            </a:r>
            <a:endParaRPr lang="sr-Latn-CS" sz="28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sr-Latn-CS" sz="2800" u="sng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34+y=46</a:t>
            </a:r>
          </a:p>
          <a:p>
            <a:r>
              <a:rPr lang="sr-Latn-CS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x=34</a:t>
            </a:r>
          </a:p>
          <a:p>
            <a:r>
              <a:rPr lang="sr-Latn-CS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sr-Latn-CS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=12</a:t>
            </a:r>
            <a:endParaRPr lang="sr-Latn-CS" sz="28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0" name="Desna velika zagrada 29"/>
          <p:cNvSpPr/>
          <p:nvPr/>
        </p:nvSpPr>
        <p:spPr>
          <a:xfrm>
            <a:off x="6917635" y="4794955"/>
            <a:ext cx="225287" cy="720525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Cyrl-BA">
              <a:solidFill>
                <a:schemeClr val="bg1"/>
              </a:solidFill>
            </a:endParaRPr>
          </a:p>
        </p:txBody>
      </p:sp>
      <p:sp>
        <p:nvSpPr>
          <p:cNvPr id="31" name="Okvir za tekst 30"/>
          <p:cNvSpPr txBox="1"/>
          <p:nvPr/>
        </p:nvSpPr>
        <p:spPr>
          <a:xfrm>
            <a:off x="7225277" y="4893607"/>
            <a:ext cx="441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endParaRPr lang="sr-Cyrl-BA" sz="28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13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kvir za tekst 2"/>
          <p:cNvSpPr txBox="1"/>
          <p:nvPr/>
        </p:nvSpPr>
        <p:spPr>
          <a:xfrm>
            <a:off x="2598057" y="2786743"/>
            <a:ext cx="6647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Хвала за пажњу!</a:t>
            </a:r>
            <a:endParaRPr lang="sr-Cyrl-BA" sz="28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15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233</Words>
  <Application>Microsoft Office PowerPoint</Application>
  <PresentationFormat>Široki ekran</PresentationFormat>
  <Paragraphs>77</Paragraphs>
  <Slides>5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tema</vt:lpstr>
      <vt:lpstr>СИСТЕМ ОД ДВИЈЕ ЛИНЕАРНЕ ЈЕДНАЧИНЕ СА ДВИЈЕ НЕПОЗНАТЕ</vt:lpstr>
      <vt:lpstr>Задатак 1. Методом супротних коефицијената ријешити дати систем:</vt:lpstr>
      <vt:lpstr>PowerPoint prezentacija</vt:lpstr>
      <vt:lpstr>Задатак 3. Збир година мајке и кћерке је 46 година. Послије 10 година мајка ће бити 2 пута старија од кћерке. Колико година сада има мајка, а колико кћерка?</vt:lpstr>
      <vt:lpstr>PowerPoint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СИСТЕМИ ДВИЈЕ ЛИНЕАРНЕ ЈЕДНАЧИНЕ СА ДВИЈЕ НЕПОЗНАТЕ</dc:title>
  <dc:creator>ucenik</dc:creator>
  <cp:lastModifiedBy>ucenik</cp:lastModifiedBy>
  <cp:revision>46</cp:revision>
  <dcterms:created xsi:type="dcterms:W3CDTF">2020-05-17T07:50:05Z</dcterms:created>
  <dcterms:modified xsi:type="dcterms:W3CDTF">2020-05-18T11:55:03Z</dcterms:modified>
</cp:coreProperties>
</file>