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Default Extension="png" ContentType="image/png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Default Extension="wdp" ContentType="image/vnd.ms-photo"/>
  <Override PartName="/ppt/notesSlides/notesSlide8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6"/>
  </p:notesMasterIdLst>
  <p:sldIdLst>
    <p:sldId id="258" r:id="rId2"/>
    <p:sldId id="263" r:id="rId3"/>
    <p:sldId id="2037" r:id="rId4"/>
    <p:sldId id="2039" r:id="rId5"/>
    <p:sldId id="262" r:id="rId6"/>
    <p:sldId id="2041" r:id="rId7"/>
    <p:sldId id="2038" r:id="rId8"/>
    <p:sldId id="2011" r:id="rId9"/>
    <p:sldId id="2015" r:id="rId10"/>
    <p:sldId id="2012" r:id="rId11"/>
    <p:sldId id="2016" r:id="rId12"/>
    <p:sldId id="2043" r:id="rId13"/>
    <p:sldId id="2027" r:id="rId14"/>
    <p:sldId id="2028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 userDrawn="1">
          <p15:clr>
            <a:srgbClr val="A4A3A4"/>
          </p15:clr>
        </p15:guide>
        <p15:guide id="2" pos="7242" userDrawn="1">
          <p15:clr>
            <a:srgbClr val="A4A3A4"/>
          </p15:clr>
        </p15:guide>
        <p15:guide id="3" pos="1527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74" userDrawn="1">
          <p15:clr>
            <a:srgbClr val="A4A3A4"/>
          </p15:clr>
        </p15:guide>
        <p15:guide id="7" pos="5541" userDrawn="1">
          <p15:clr>
            <a:srgbClr val="A4A3A4"/>
          </p15:clr>
        </p15:guide>
        <p15:guide id="8" pos="2139" userDrawn="1">
          <p15:clr>
            <a:srgbClr val="A4A3A4"/>
          </p15:clr>
        </p15:guide>
        <p15:guide id="9" pos="438" userDrawn="1">
          <p15:clr>
            <a:srgbClr val="A4A3A4"/>
          </p15:clr>
        </p15:guide>
        <p15:guide id="10" orient="horz" pos="42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080808"/>
    <a:srgbClr val="660066"/>
    <a:srgbClr val="F3F3F3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08FB837D-C827-4EFA-A057-4D05807E0F7C}" styleName="Themed Style 1 - Accent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Themed Style 2 - Accent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C083E6E3-FA7D-4D7B-A595-EF9225AFEA82}" styleName="Light Style 1 - Ac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6957"/>
    <p:restoredTop sz="95439"/>
  </p:normalViewPr>
  <p:slideViewPr>
    <p:cSldViewPr snapToGrid="0" snapToObjects="1" showGuides="1">
      <p:cViewPr varScale="1">
        <p:scale>
          <a:sx n="76" d="100"/>
          <a:sy n="76" d="100"/>
        </p:scale>
        <p:origin x="-120" y="-216"/>
      </p:cViewPr>
      <p:guideLst>
        <p:guide orient="horz" pos="2160"/>
        <p:guide orient="horz" pos="346"/>
        <p:guide orient="horz" pos="3974"/>
        <p:guide orient="horz" pos="4292"/>
        <p:guide pos="7242"/>
        <p:guide pos="1527"/>
        <p:guide pos="3840"/>
        <p:guide pos="5541"/>
        <p:guide pos="2139"/>
        <p:guide pos="43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EDFB7E-8A14-5F4A-A8BC-FEC574E653A4}" type="datetimeFigureOut">
              <a:rPr lang="en-US" smtClean="0"/>
              <a:pPr/>
              <a:t>20-May-20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A1814F3-7BF6-CC41-BA5F-F3649E84E65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xmlns="" val="20840586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xmlns="" id="{A78DDF63-5E1A-DB4D-B8B3-3EA5D5F33E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xmlns="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6B92F88-E2AC-F247-982C-13420405AE2F}" type="slidenum"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</a:t>
            </a:fld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xmlns="" id="{8D76859E-542C-3F49-884D-AE958DBFEF7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xmlns="" id="{96A4EBD2-03E3-4143-BC77-AEFE614A9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77875" y="4776788"/>
            <a:ext cx="6218238" cy="4525962"/>
          </a:xfrm>
          <a:noFill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xmlns="" val="1584539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xmlns="" val="427498759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xmlns="" val="249038565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xmlns="" val="11225417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xmlns="" val="19476636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xmlns="" val="8682668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xmlns="" val="7012433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9507DD5-2493-8341-812E-B4C1B0D80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57D68C4D-3B26-9249-9510-ACD99990317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D6B8D83-963D-4743-B8D5-7CD2C6F400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pPr/>
              <a:t>20-May-20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DBFC411A-6A7F-2149-854D-61E6BEF90A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9019527A-3EB5-8245-8C90-4822BBF30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142036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8A1BFFE-E4B4-F243-8722-F04EDEC7FA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pPr/>
              <a:t>20-May-20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42CC61AE-7BCE-CB42-B025-A014ECB071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043E79F-F14E-F644-AAAF-0EF7ED900A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9718996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388692280"/>
      </p:ext>
    </p:extLst>
  </p:cSld>
  <p:clrMapOvr>
    <a:masterClrMapping/>
  </p:clrMapOvr>
  <p:extLst mod="1">
    <p:ext uri="{DCECCB84-F9BA-43D5-87BE-67443E8EF086}">
      <p15:sldGuideLst xmlns:p15="http://schemas.microsoft.com/office/powerpoint/2012/main" xmlns="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atercolor Splat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292711311"/>
      </p:ext>
    </p:extLst>
  </p:cSld>
  <p:clrMapOvr>
    <a:masterClrMapping/>
  </p:clrMapOvr>
  <p:transition advClick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211950709"/>
      </p:ext>
    </p:extLst>
  </p:cSld>
  <p:clrMapOvr>
    <a:masterClrMapping/>
  </p:clrMapOvr>
  <p:transition advClick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eative Break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9BBEA637-D5C8-9C44-A2CC-9D368DCEDB31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1489196" y="1203158"/>
            <a:ext cx="4497021" cy="4498152"/>
          </a:xfrm>
          <a:custGeom>
            <a:avLst/>
            <a:gdLst>
              <a:gd name="connsiteX0" fmla="*/ 2211186 w 4422372"/>
              <a:gd name="connsiteY0" fmla="*/ 0 h 4423484"/>
              <a:gd name="connsiteX1" fmla="*/ 4422372 w 4422372"/>
              <a:gd name="connsiteY1" fmla="*/ 2211742 h 4423484"/>
              <a:gd name="connsiteX2" fmla="*/ 2211186 w 4422372"/>
              <a:gd name="connsiteY2" fmla="*/ 4423484 h 4423484"/>
              <a:gd name="connsiteX3" fmla="*/ 0 w 4422372"/>
              <a:gd name="connsiteY3" fmla="*/ 2211742 h 4423484"/>
              <a:gd name="connsiteX4" fmla="*/ 2211186 w 4422372"/>
              <a:gd name="connsiteY4" fmla="*/ 0 h 442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22372" h="4423484">
                <a:moveTo>
                  <a:pt x="2211186" y="0"/>
                </a:moveTo>
                <a:cubicBezTo>
                  <a:pt x="3432390" y="0"/>
                  <a:pt x="4422372" y="990231"/>
                  <a:pt x="4422372" y="2211742"/>
                </a:cubicBezTo>
                <a:cubicBezTo>
                  <a:pt x="4422372" y="3433253"/>
                  <a:pt x="3432390" y="4423484"/>
                  <a:pt x="2211186" y="4423484"/>
                </a:cubicBezTo>
                <a:cubicBezTo>
                  <a:pt x="989982" y="4423484"/>
                  <a:pt x="0" y="3433253"/>
                  <a:pt x="0" y="2211742"/>
                </a:cubicBezTo>
                <a:cubicBezTo>
                  <a:pt x="0" y="990231"/>
                  <a:pt x="989982" y="0"/>
                  <a:pt x="221118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292813069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 xmlns=""/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6E0E3DF-338D-EC4C-91AB-9274778DCB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881E322F-2259-7A46-B11A-273C145FEB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4CED869-9DD2-3D49-8A15-D33AF0A9E98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0CD552-C10E-614A-B810-77E320220E26}" type="datetimeFigureOut">
              <a:rPr lang="en-US" smtClean="0"/>
              <a:pPr/>
              <a:t>20-May-20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D88453-55E3-C54C-A2DB-2AC770422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647BCF5-1DF8-BA4A-9BFE-6F357F0185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98EADF-C030-F84C-ADA0-FD2E39B5A33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935306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69" r:id="rId3"/>
    <p:sldLayoutId id="2147483661" r:id="rId4"/>
    <p:sldLayoutId id="2147483662" r:id="rId5"/>
    <p:sldLayoutId id="2147483663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 xmlns="">
                  <a14:imgLayer r:embed="rId3">
                    <a14:imgEffect>
                      <a14:brightnessContrast bright="18000" contrast="-6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5599612" y="488367"/>
            <a:ext cx="6030686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400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ПОБЕДИ́ТЕЛЯМИ НЕ РОЖДА́ЮТСЯ-ПОБЕДИ́ТЕЛЯМИ СТАНО́ВЯТСЯ</a:t>
            </a:r>
            <a:r>
              <a:rPr lang="ru-RU" sz="4000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!</a:t>
            </a:r>
            <a:endParaRPr lang="en-US" sz="4000" dirty="0">
              <a:solidFill>
                <a:schemeClr val="bg1"/>
              </a:solidFill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179595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Freeform 325">
            <a:extLst>
              <a:ext uri="{FF2B5EF4-FFF2-40B4-BE49-F238E27FC236}">
                <a16:creationId xmlns:a16="http://schemas.microsoft.com/office/drawing/2014/main" xmlns="" id="{59C73671-B128-5346-91D6-C6A6863FD95B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TextBox 2"/>
          <p:cNvSpPr txBox="1"/>
          <p:nvPr/>
        </p:nvSpPr>
        <p:spPr>
          <a:xfrm>
            <a:off x="2084295" y="820270"/>
            <a:ext cx="92919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КАК РАССПРОСИ́ТЬ О ПРОФЕ́ССИИ?</a:t>
            </a:r>
            <a:endParaRPr lang="en-US" sz="3200" b="1" dirty="0">
              <a:solidFill>
                <a:schemeClr val="bg1"/>
              </a:solidFill>
              <a:latin typeface="Segoe Print" panose="02000600000000000000" pitchFamily="2" charset="0"/>
            </a:endParaRPr>
          </a:p>
        </p:txBody>
      </p:sp>
      <p:sp>
        <p:nvSpPr>
          <p:cNvPr id="4" name="Up Arrow Callout 3"/>
          <p:cNvSpPr/>
          <p:nvPr/>
        </p:nvSpPr>
        <p:spPr>
          <a:xfrm>
            <a:off x="1237129" y="1405045"/>
            <a:ext cx="10031506" cy="4632684"/>
          </a:xfrm>
          <a:prstGeom prst="upArrowCallout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 algn="ctr">
              <a:buFont typeface="Wingdings" panose="05000000000000000000" pitchFamily="2" charset="2"/>
              <a:buChar char="Ø"/>
            </a:pPr>
            <a:r>
              <a:rPr lang="ru-RU" sz="2800" b="1" dirty="0" smtClean="0">
                <a:solidFill>
                  <a:schemeClr val="bg2"/>
                </a:solidFill>
                <a:latin typeface="Segoe Print" panose="02000600000000000000" pitchFamily="2" charset="0"/>
              </a:rPr>
              <a:t>ГДЕ ВЫ РАБО́ТАЕТЕ?</a:t>
            </a:r>
          </a:p>
          <a:p>
            <a:pPr marL="342900" indent="-342900" algn="ctr">
              <a:buFont typeface="Wingdings" panose="05000000000000000000" pitchFamily="2" charset="2"/>
              <a:buChar char="Ø"/>
            </a:pPr>
            <a:r>
              <a:rPr lang="ru-RU" sz="2800" b="1" dirty="0" smtClean="0">
                <a:solidFill>
                  <a:schemeClr val="bg2"/>
                </a:solidFill>
                <a:latin typeface="Segoe Print" panose="02000600000000000000" pitchFamily="2" charset="0"/>
              </a:rPr>
              <a:t>КЕМ ВЫ РАБО́ТАЕТЕ?</a:t>
            </a:r>
          </a:p>
          <a:p>
            <a:pPr marL="342900" indent="-342900" algn="ctr">
              <a:buFont typeface="Wingdings" panose="05000000000000000000" pitchFamily="2" charset="2"/>
              <a:buChar char="Ø"/>
            </a:pPr>
            <a:r>
              <a:rPr lang="ru-RU" sz="2800" b="1" dirty="0" smtClean="0">
                <a:solidFill>
                  <a:schemeClr val="bg2"/>
                </a:solidFill>
                <a:latin typeface="Segoe Print" panose="02000600000000000000" pitchFamily="2" charset="0"/>
              </a:rPr>
              <a:t>КАКА́Я ВА́ША ПРОФЕ́ССИЯ?</a:t>
            </a:r>
          </a:p>
          <a:p>
            <a:pPr marL="342900" indent="-342900" algn="ctr">
              <a:buFont typeface="Wingdings" panose="05000000000000000000" pitchFamily="2" charset="2"/>
              <a:buChar char="Ø"/>
            </a:pPr>
            <a:r>
              <a:rPr lang="ru-RU" sz="2800" b="1" dirty="0" smtClean="0">
                <a:solidFill>
                  <a:schemeClr val="bg2"/>
                </a:solidFill>
                <a:latin typeface="Segoe Print" panose="02000600000000000000" pitchFamily="2" charset="0"/>
              </a:rPr>
              <a:t>КТО ВЫ ПО ПРОФЕССИИ?</a:t>
            </a:r>
          </a:p>
          <a:p>
            <a:pPr marL="342900" indent="-342900" algn="ctr">
              <a:buFont typeface="Wingdings" panose="05000000000000000000" pitchFamily="2" charset="2"/>
              <a:buChar char="Ø"/>
            </a:pPr>
            <a:r>
              <a:rPr lang="ru-RU" sz="2800" b="1" dirty="0" smtClean="0">
                <a:solidFill>
                  <a:schemeClr val="bg2"/>
                </a:solidFill>
                <a:latin typeface="Segoe Print" panose="02000600000000000000" pitchFamily="2" charset="0"/>
              </a:rPr>
              <a:t>КЕМ ТЫ БУ́ДЕШЬ, КОГДА́ ВЫ́РАСТЕШЬ?</a:t>
            </a:r>
            <a:endParaRPr lang="en-US" sz="2800" b="1" dirty="0">
              <a:solidFill>
                <a:srgbClr val="080808"/>
              </a:solidFill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6091335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Freeform 317">
            <a:extLst>
              <a:ext uri="{FF2B5EF4-FFF2-40B4-BE49-F238E27FC236}">
                <a16:creationId xmlns:a16="http://schemas.microsoft.com/office/drawing/2014/main" xmlns="" id="{3141964D-691B-754F-B4D5-A901B8951329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606224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2" name="TextBox 1"/>
          <p:cNvSpPr txBox="1"/>
          <p:nvPr/>
        </p:nvSpPr>
        <p:spPr>
          <a:xfrm>
            <a:off x="874059" y="316178"/>
            <a:ext cx="110265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КАК ОТВЕ́ТИТЬ НА ВОПРО́С О ПРОФЕССИИ?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210235" y="900953"/>
            <a:ext cx="9910482" cy="5311588"/>
          </a:xfrm>
          <a:prstGeom prst="roundRect">
            <a:avLst/>
          </a:prstGeom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Мой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па́па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по профессии              врач,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инжене́р</a:t>
            </a:r>
            <a:r>
              <a:rPr lang="ru-RU" sz="2400" b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</a:p>
          <a:p>
            <a:pPr>
              <a:lnSpc>
                <a:spcPct val="150000"/>
              </a:lnSpc>
            </a:pP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                          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журнали́ст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endParaRPr lang="ru-RU" sz="2400" b="1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КТО?                            повар…</a:t>
            </a:r>
          </a:p>
          <a:p>
            <a:pPr>
              <a:lnSpc>
                <a:spcPct val="150000"/>
              </a:lnSpc>
            </a:pPr>
            <a:r>
              <a:rPr lang="ru-RU" sz="2400" b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имени́тельный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п.</a:t>
            </a:r>
          </a:p>
          <a:p>
            <a:pPr>
              <a:lnSpc>
                <a:spcPct val="150000"/>
              </a:lnSpc>
            </a:pP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Моя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ма́ма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         актриса,</a:t>
            </a:r>
          </a:p>
          <a:p>
            <a:pPr>
              <a:lnSpc>
                <a:spcPct val="150000"/>
              </a:lnSpc>
            </a:pPr>
            <a:r>
              <a:rPr lang="ru-RU" sz="2400" b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                        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журнали́стка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pPr>
              <a:lnSpc>
                <a:spcPct val="150000"/>
              </a:lnSpc>
            </a:pPr>
            <a:r>
              <a:rPr lang="ru-RU" sz="2400" b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                        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учи́тельница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ru-RU" sz="24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Моя́ </a:t>
            </a:r>
            <a:r>
              <a:rPr lang="ru-RU" sz="2400" b="1" dirty="0" err="1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ма́ма</a:t>
            </a:r>
            <a:r>
              <a:rPr lang="ru-RU" sz="24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err="1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актри́са</a:t>
            </a:r>
            <a:r>
              <a:rPr lang="ru-RU" sz="24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ru-RU" sz="24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Мой </a:t>
            </a:r>
            <a:r>
              <a:rPr lang="ru-RU" sz="2400" b="1" dirty="0" err="1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па́па</a:t>
            </a:r>
            <a:r>
              <a:rPr lang="ru-RU" sz="24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err="1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по́вар</a:t>
            </a:r>
            <a:r>
              <a:rPr lang="ru-RU" sz="24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                  </a:t>
            </a:r>
            <a:endParaRPr lang="en-US" sz="2400" b="1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53294071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xmlns="" id="{3141964D-691B-754F-B4D5-A901B8951329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377624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Rounded Rectangle 2"/>
          <p:cNvSpPr/>
          <p:nvPr/>
        </p:nvSpPr>
        <p:spPr>
          <a:xfrm>
            <a:off x="820271" y="430306"/>
            <a:ext cx="10878670" cy="5392269"/>
          </a:xfrm>
          <a:prstGeom prst="roundRect">
            <a:avLst/>
          </a:prstGeom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Segoe Print" panose="02000600000000000000" pitchFamily="2" charset="0"/>
              </a:rPr>
              <a:t>   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Мой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па́па</a:t>
            </a:r>
            <a:endParaRPr lang="ru-RU" sz="2400" b="1" dirty="0" smtClean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КЕМ? (творительный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паде́ж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r>
              <a:rPr lang="ru-RU" sz="2400" b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</a:t>
            </a:r>
          </a:p>
          <a:p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работает                 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инжене́ром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врачо́м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…..</a:t>
            </a:r>
          </a:p>
          <a:p>
            <a:endParaRPr lang="ru-RU" sz="2400" b="1" dirty="0" smtClean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400" b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</a:t>
            </a:r>
          </a:p>
          <a:p>
            <a:r>
              <a:rPr lang="ru-RU" sz="2400" b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ГДЕ? (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предло́жный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паде́ж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r>
              <a:rPr lang="ru-RU" sz="2400" b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</a:t>
            </a:r>
          </a:p>
          <a:p>
            <a:r>
              <a:rPr lang="ru-RU" sz="2400" b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на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заво́де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в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больни́це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в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ба́нке</a:t>
            </a:r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….. </a:t>
            </a:r>
            <a:endParaRPr lang="ru-RU" sz="2400" b="1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400" b="1" dirty="0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Моя́ </a:t>
            </a:r>
            <a:r>
              <a:rPr lang="ru-RU" sz="2400" b="1" dirty="0" err="1" smtClean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ма́ма</a:t>
            </a:r>
            <a:endParaRPr lang="ru-RU" sz="2400" b="1" dirty="0" smtClean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2400" b="1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4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Мой папа работает врачом.</a:t>
            </a:r>
          </a:p>
          <a:p>
            <a:pPr algn="ctr"/>
            <a:r>
              <a:rPr lang="ru-RU" sz="2400" b="1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Мой папа работает в больнице. </a:t>
            </a:r>
            <a:endParaRPr lang="en-US" sz="2400" b="1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88680571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Freeform 323">
            <a:extLst>
              <a:ext uri="{FF2B5EF4-FFF2-40B4-BE49-F238E27FC236}">
                <a16:creationId xmlns:a16="http://schemas.microsoft.com/office/drawing/2014/main" xmlns="" id="{235E8135-AD13-E348-8E28-FE842B9BBA59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954634" y="-4781406"/>
            <a:ext cx="13472660" cy="16129545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TextBox 2"/>
          <p:cNvSpPr txBox="1"/>
          <p:nvPr/>
        </p:nvSpPr>
        <p:spPr>
          <a:xfrm>
            <a:off x="1492624" y="376082"/>
            <a:ext cx="9372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6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ДОМА́ШНЕЕ ЗАДА́НИЕ!</a:t>
            </a:r>
            <a:endParaRPr lang="en-US" sz="3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24278" y="1210672"/>
            <a:ext cx="9453283" cy="45858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q"/>
            </a:pPr>
            <a:r>
              <a:rPr lang="ru-RU" sz="2800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 </a:t>
            </a:r>
            <a:r>
              <a:rPr lang="ru-RU" sz="28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Отве́ть</a:t>
            </a:r>
            <a:r>
              <a:rPr lang="ru-RU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</a:t>
            </a:r>
            <a:r>
              <a:rPr lang="ru-RU" sz="28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вопро́сы</a:t>
            </a:r>
            <a:r>
              <a:rPr lang="sr-Cyrl-BA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457200" indent="-457200">
              <a:buFont typeface="Wingdings" panose="05000000000000000000" pitchFamily="2" charset="2"/>
              <a:buChar char="q"/>
            </a:pPr>
            <a:endParaRPr lang="sr-Cyrl-BA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sr-Cyrl-BA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Как т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ы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счита́ешь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успе́х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это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уда́чный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слу́чай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везе́ние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или он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достига́ется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благодаря́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ли́чным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ка́чествам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marL="514350" indent="-514350">
              <a:buFont typeface="+mj-lt"/>
              <a:buAutoNum type="arabicPeriod"/>
            </a:pPr>
            <a:endParaRPr lang="ru-RU" sz="2400" dirty="0" smtClean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каки́х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ка́чествах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идёт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реч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marL="514350" indent="-514350">
              <a:buFont typeface="+mj-lt"/>
              <a:buAutoNum type="arabicPeriod"/>
            </a:pPr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Каки́е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из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э́тих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ка́честв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есть у тебя́?</a:t>
            </a:r>
          </a:p>
          <a:p>
            <a:pPr marL="514350" indent="-514350">
              <a:buFont typeface="+mj-lt"/>
              <a:buAutoNum type="arabicPeriod"/>
            </a:pPr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Како́й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успе́х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прино́сит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бо́льше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ра́дости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marL="514350" indent="-514350">
              <a:buFont typeface="+mj-lt"/>
              <a:buAutoNum type="arabicPeriod"/>
            </a:pPr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514350" indent="-514350">
              <a:buFont typeface="+mj-lt"/>
              <a:buAutoNum type="arabicPeriod"/>
            </a:pP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Кем ты </a:t>
            </a:r>
            <a:r>
              <a:rPr lang="ru-RU" sz="24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мечта́ешь</a:t>
            </a:r>
            <a:r>
              <a:rPr lang="ru-RU" sz="2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стать?</a:t>
            </a:r>
          </a:p>
        </p:txBody>
      </p:sp>
    </p:spTree>
    <p:extLst>
      <p:ext uri="{BB962C8B-B14F-4D97-AF65-F5344CB8AC3E}">
        <p14:creationId xmlns:p14="http://schemas.microsoft.com/office/powerpoint/2010/main" xmlns="" val="61400818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Freeform 325">
            <a:extLst>
              <a:ext uri="{FF2B5EF4-FFF2-40B4-BE49-F238E27FC236}">
                <a16:creationId xmlns:a16="http://schemas.microsoft.com/office/drawing/2014/main" xmlns="" id="{9DBC8510-00A5-7340-AAB9-AE01F256F4C9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91517" y="-4790921"/>
            <a:ext cx="12178621" cy="15644893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TextBox 2"/>
          <p:cNvSpPr txBox="1"/>
          <p:nvPr/>
        </p:nvSpPr>
        <p:spPr>
          <a:xfrm>
            <a:off x="820271" y="2062029"/>
            <a:ext cx="970877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6000" b="1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СПАСИ́БО ЗА ВНИМА́НИЕ!</a:t>
            </a:r>
            <a:endParaRPr lang="en-US" sz="6000" b="1" dirty="0">
              <a:solidFill>
                <a:schemeClr val="bg1"/>
              </a:solidFill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498865905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Freeform 323">
            <a:extLst>
              <a:ext uri="{FF2B5EF4-FFF2-40B4-BE49-F238E27FC236}">
                <a16:creationId xmlns:a16="http://schemas.microsoft.com/office/drawing/2014/main" xmlns="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Cloud Callout 2"/>
          <p:cNvSpPr/>
          <p:nvPr/>
        </p:nvSpPr>
        <p:spPr>
          <a:xfrm>
            <a:off x="4402184" y="-4899"/>
            <a:ext cx="7380514" cy="4367893"/>
          </a:xfrm>
          <a:prstGeom prst="cloudCallou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5290458" y="1209551"/>
            <a:ext cx="616566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000" b="1" dirty="0" smtClean="0">
                <a:solidFill>
                  <a:schemeClr val="accent1">
                    <a:lumMod val="50000"/>
                  </a:schemeClr>
                </a:solidFill>
                <a:latin typeface="Segoe Print" panose="02000600000000000000" pitchFamily="2" charset="0"/>
              </a:rPr>
              <a:t>КАК РАССУЖДА́ЕТ ПОБЕ́ДНИК, А КАК НЕУДА́ЧНИК?</a:t>
            </a:r>
            <a:endParaRPr lang="en-US" sz="4000" b="1" dirty="0">
              <a:solidFill>
                <a:schemeClr val="accent1">
                  <a:lumMod val="50000"/>
                </a:schemeClr>
              </a:solidFill>
              <a:latin typeface="Segoe Print" panose="02000600000000000000" pitchFamily="2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857880" y="495972"/>
            <a:ext cx="4275822" cy="5515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472338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Freeform 319">
            <a:extLst>
              <a:ext uri="{FF2B5EF4-FFF2-40B4-BE49-F238E27FC236}">
                <a16:creationId xmlns:a16="http://schemas.microsoft.com/office/drawing/2014/main" xmlns="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555526777"/>
              </p:ext>
            </p:extLst>
          </p:nvPr>
        </p:nvGraphicFramePr>
        <p:xfrm>
          <a:off x="1162590" y="377051"/>
          <a:ext cx="9980026" cy="59972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90013">
                  <a:extLst>
                    <a:ext uri="{9D8B030D-6E8A-4147-A177-3AD203B41FA5}">
                      <a16:colId xmlns:a16="http://schemas.microsoft.com/office/drawing/2014/main" xmlns="" val="3893503100"/>
                    </a:ext>
                  </a:extLst>
                </a:gridCol>
                <a:gridCol w="4990013">
                  <a:extLst>
                    <a:ext uri="{9D8B030D-6E8A-4147-A177-3AD203B41FA5}">
                      <a16:colId xmlns:a16="http://schemas.microsoft.com/office/drawing/2014/main" xmlns="" val="2323563196"/>
                    </a:ext>
                  </a:extLst>
                </a:gridCol>
              </a:tblGrid>
              <a:tr h="676342">
                <a:tc>
                  <a:txBody>
                    <a:bodyPr/>
                    <a:lstStyle/>
                    <a:p>
                      <a:pPr algn="ctr"/>
                      <a:r>
                        <a:rPr lang="ru-RU" sz="28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ПОБЕДИ́ТЕЛЬ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28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НЕУДА́ЧНИК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xmlns="" val="1104441376"/>
                  </a:ext>
                </a:extLst>
              </a:tr>
              <a:tr h="676342">
                <a:tc>
                  <a:txBody>
                    <a:bodyPr/>
                    <a:lstStyle/>
                    <a:p>
                      <a:pPr marL="285750" indent="-285750">
                        <a:buFont typeface="Wingdings" panose="05000000000000000000" pitchFamily="2" charset="2"/>
                        <a:buChar char="ü"/>
                      </a:pP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 меня́ всё </a:t>
                      </a: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отли́чно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!</a:t>
                      </a: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marL="342900" indent="-342900">
                        <a:buFont typeface="Segoe Print" panose="02000600000000000000" pitchFamily="2" charset="0"/>
                        <a:buChar char="X"/>
                      </a:pP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Мне не везёт </a:t>
                      </a:r>
                      <a:r>
                        <a:rPr lang="ru-RU" sz="2400" b="1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ве́чно</a:t>
                      </a: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24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xmlns="" val="1889651950"/>
                  </a:ext>
                </a:extLst>
              </a:tr>
              <a:tr h="776599">
                <a:tc>
                  <a:txBody>
                    <a:bodyPr/>
                    <a:lstStyle/>
                    <a:p>
                      <a:pPr marL="342900" indent="-342900">
                        <a:buFont typeface="Wingdings" panose="05000000000000000000" pitchFamily="2" charset="2"/>
                        <a:buChar char="ü"/>
                      </a:pP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Нет, я </a:t>
                      </a: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э́того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не хочу́! </a:t>
                      </a:r>
                      <a:endParaRPr lang="en-US" sz="2400" b="1" dirty="0">
                        <a:solidFill>
                          <a:srgbClr val="00B05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marL="342900" indent="-342900">
                        <a:buFont typeface="Segoe Print" panose="02000600000000000000" pitchFamily="2" charset="0"/>
                        <a:buChar char="X"/>
                      </a:pP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Ммм</a:t>
                      </a: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…я не </a:t>
                      </a:r>
                      <a:r>
                        <a:rPr lang="ru-RU" sz="2400" b="1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зна́ю</a:t>
                      </a: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</a:t>
                      </a:r>
                      <a:r>
                        <a:rPr lang="ru-RU" sz="2400" b="1" baseline="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не могу́ </a:t>
                      </a:r>
                      <a:r>
                        <a:rPr lang="ru-RU" sz="2400" b="1" baseline="0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сейча́с</a:t>
                      </a:r>
                      <a:r>
                        <a:rPr lang="ru-RU" sz="2400" b="1" baseline="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24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xmlns="" val="733525589"/>
                  </a:ext>
                </a:extLst>
              </a:tr>
              <a:tr h="776599">
                <a:tc>
                  <a:txBody>
                    <a:bodyPr/>
                    <a:lstStyle/>
                    <a:p>
                      <a:pPr marL="342900" indent="-342900">
                        <a:buFont typeface="Wingdings" panose="05000000000000000000" pitchFamily="2" charset="2"/>
                        <a:buChar char="ü"/>
                      </a:pP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Я найду́ для </a:t>
                      </a: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э́того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вре́мя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</a:t>
                      </a:r>
                      <a:r>
                        <a:rPr lang="ru-RU" sz="2400" b="1" baseline="0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baseline="0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бу́ду</a:t>
                      </a:r>
                      <a:r>
                        <a:rPr lang="ru-RU" sz="2400" b="1" baseline="0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baseline="0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стара́ться</a:t>
                      </a:r>
                      <a:r>
                        <a:rPr lang="ru-RU" sz="2400" b="1" baseline="0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!</a:t>
                      </a:r>
                      <a:endParaRPr lang="en-US" sz="2400" b="1" dirty="0">
                        <a:solidFill>
                          <a:srgbClr val="00B05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Segoe Print" panose="02000600000000000000" pitchFamily="2" charset="0"/>
                        <a:buChar char="X"/>
                      </a:pP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У меня́ нет </a:t>
                      </a:r>
                      <a:r>
                        <a:rPr lang="ru-RU" sz="2400" b="1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вре́мени</a:t>
                      </a: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xmlns="" val="3218979560"/>
                  </a:ext>
                </a:extLst>
              </a:tr>
              <a:tr h="676342">
                <a:tc>
                  <a:txBody>
                    <a:bodyPr/>
                    <a:lstStyle/>
                    <a:p>
                      <a:pPr marL="342900" indent="-342900">
                        <a:buFont typeface="Wingdings" panose="05000000000000000000" pitchFamily="2" charset="2"/>
                        <a:buChar char="ü"/>
                      </a:pP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Я</a:t>
                      </a:r>
                      <a:r>
                        <a:rPr lang="ru-RU" sz="2400" b="1" baseline="0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успею в следующий раз!</a:t>
                      </a:r>
                      <a:endParaRPr lang="en-US" sz="2400" b="1" dirty="0">
                        <a:solidFill>
                          <a:srgbClr val="00B05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Segoe Print" panose="02000600000000000000" pitchFamily="2" charset="0"/>
                        <a:buChar char="X"/>
                      </a:pP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Я никогда́ не </a:t>
                      </a:r>
                      <a:r>
                        <a:rPr lang="ru-RU" sz="2400" b="1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успе́ю</a:t>
                      </a: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!</a:t>
                      </a:r>
                      <a:endParaRPr lang="en-US" sz="24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xmlns="" val="3517638139"/>
                  </a:ext>
                </a:extLst>
              </a:tr>
              <a:tr h="676342">
                <a:tc>
                  <a:txBody>
                    <a:bodyPr/>
                    <a:lstStyle/>
                    <a:p>
                      <a:pPr marL="342900" indent="-342900">
                        <a:buFont typeface="Wingdings" panose="05000000000000000000" pitchFamily="2" charset="2"/>
                        <a:buChar char="ü"/>
                      </a:pP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Оши́бки-это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норма́льно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 </a:t>
                      </a:r>
                      <a:endParaRPr lang="en-US" sz="2400" b="1" dirty="0">
                        <a:solidFill>
                          <a:srgbClr val="00B05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Segoe Print" panose="02000600000000000000" pitchFamily="2" charset="0"/>
                        <a:buChar char="X"/>
                      </a:pP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Опя́ть</a:t>
                      </a:r>
                      <a:r>
                        <a:rPr lang="ru-RU" sz="2400" b="1" baseline="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baseline="0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оши́бка</a:t>
                      </a:r>
                      <a:r>
                        <a:rPr lang="ru-RU" sz="2400" b="1" baseline="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!</a:t>
                      </a:r>
                      <a:endParaRPr lang="en-US" sz="24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xmlns="" val="343044562"/>
                  </a:ext>
                </a:extLst>
              </a:tr>
              <a:tr h="776599">
                <a:tc>
                  <a:txBody>
                    <a:bodyPr/>
                    <a:lstStyle/>
                    <a:p>
                      <a:pPr marL="342900" indent="-342900">
                        <a:buFont typeface="Wingdings" panose="05000000000000000000" pitchFamily="2" charset="2"/>
                        <a:buChar char="ü"/>
                      </a:pP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Ну́жно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поду́мать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</a:t>
                      </a:r>
                      <a:r>
                        <a:rPr lang="ru-RU" sz="2400" b="1" baseline="0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как </a:t>
                      </a:r>
                      <a:r>
                        <a:rPr lang="ru-RU" sz="2400" b="1" baseline="0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мо́жно</a:t>
                      </a:r>
                      <a:r>
                        <a:rPr lang="ru-RU" sz="2400" b="1" baseline="0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baseline="0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сде́лать</a:t>
                      </a:r>
                      <a:r>
                        <a:rPr lang="ru-RU" sz="2400" b="1" baseline="0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baseline="0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лу́чше</a:t>
                      </a:r>
                      <a:r>
                        <a:rPr lang="ru-RU" sz="2400" b="1" baseline="0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b="1" dirty="0">
                        <a:solidFill>
                          <a:srgbClr val="00B05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Segoe Print" panose="02000600000000000000" pitchFamily="2" charset="0"/>
                        <a:buChar char="X"/>
                      </a:pP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Ну́жно</a:t>
                      </a: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де́лать</a:t>
                      </a: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так как </a:t>
                      </a:r>
                      <a:r>
                        <a:rPr lang="ru-RU" sz="2400" b="1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тре́буют</a:t>
                      </a: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xmlns="" val="754917810"/>
                  </a:ext>
                </a:extLst>
              </a:tr>
              <a:tr h="776599">
                <a:tc>
                  <a:txBody>
                    <a:bodyPr/>
                    <a:lstStyle/>
                    <a:p>
                      <a:pPr marL="342900" indent="-342900">
                        <a:buFont typeface="Wingdings" panose="05000000000000000000" pitchFamily="2" charset="2"/>
                        <a:buChar char="ü"/>
                      </a:pP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Мы </a:t>
                      </a: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по-ра́зному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смо́трим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на </a:t>
                      </a: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э́ту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dirty="0" err="1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пробле́му</a:t>
                      </a:r>
                      <a:r>
                        <a:rPr lang="ru-RU" sz="2400" b="1" dirty="0" smtClean="0">
                          <a:solidFill>
                            <a:srgbClr val="00B05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b="1" dirty="0">
                        <a:solidFill>
                          <a:srgbClr val="00B05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Segoe Print" panose="02000600000000000000" pitchFamily="2" charset="0"/>
                        <a:buChar char="X"/>
                      </a:pPr>
                      <a:r>
                        <a:rPr lang="ru-RU" sz="2400" b="1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Только</a:t>
                      </a:r>
                      <a:r>
                        <a:rPr lang="ru-RU" sz="2400" b="1" baseline="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моё </a:t>
                      </a:r>
                      <a:r>
                        <a:rPr lang="ru-RU" sz="2400" b="1" baseline="0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мне́ние</a:t>
                      </a:r>
                      <a:r>
                        <a:rPr lang="ru-RU" sz="2400" b="1" baseline="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2400" b="1" baseline="0" dirty="0" err="1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пра́вильно</a:t>
                      </a:r>
                      <a:r>
                        <a:rPr lang="ru-RU" sz="2400" b="1" baseline="0" dirty="0" smtClean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!</a:t>
                      </a:r>
                      <a:endParaRPr lang="en-US" sz="24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cell3D prstMaterial="dkEdge">
                      <a:bevel/>
                      <a:lightRig rig="flood" dir="t"/>
                    </a:cell3D>
                  </a:tcPr>
                </a:tc>
                <a:extLst>
                  <a:ext uri="{0D108BD9-81ED-4DB2-BD59-A6C34878D82A}">
                    <a16:rowId xmlns:a16="http://schemas.microsoft.com/office/drawing/2014/main" xmlns="" val="18336262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11330644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Freeform 329">
            <a:extLst>
              <a:ext uri="{FF2B5EF4-FFF2-40B4-BE49-F238E27FC236}">
                <a16:creationId xmlns:a16="http://schemas.microsoft.com/office/drawing/2014/main" xmlns="" id="{B1DBFF5D-A939-4843-8216-CDC61C0591F5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2" name="TextBox 1"/>
          <p:cNvSpPr txBox="1"/>
          <p:nvPr/>
        </p:nvSpPr>
        <p:spPr>
          <a:xfrm>
            <a:off x="627017" y="928167"/>
            <a:ext cx="113646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ОПИСА́ТЬ ВНЕ́ШНОСТ́ ЧЕЛОВЕ́КА –</a:t>
            </a:r>
            <a:r>
              <a:rPr lang="ru-RU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ЛЕГКО́!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927463" y="1706445"/>
            <a:ext cx="9823268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Он </a:t>
            </a:r>
            <a:r>
              <a:rPr lang="ru-RU" sz="2400" b="1" dirty="0" err="1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высо́кий</a:t>
            </a: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400" b="1" dirty="0" err="1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си́льный</a:t>
            </a: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400" b="1" dirty="0" err="1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широкопле́чий</a:t>
            </a: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Она́ </a:t>
            </a:r>
            <a:r>
              <a:rPr lang="ru-RU" sz="2400" b="1" dirty="0" err="1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стро́йная</a:t>
            </a: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400" b="1" dirty="0" err="1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хру́пкая</a:t>
            </a: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400" b="1" dirty="0" err="1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не́жная</a:t>
            </a: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Он </a:t>
            </a:r>
            <a:r>
              <a:rPr lang="ru-RU" sz="2400" b="1" dirty="0" err="1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сре́днего</a:t>
            </a: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400" b="1" dirty="0" err="1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ро́ста</a:t>
            </a: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ru-RU" sz="2400" b="1" dirty="0" err="1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невысо́кий</a:t>
            </a: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Она́ </a:t>
            </a:r>
            <a:r>
              <a:rPr lang="ru-RU" sz="2400" b="1" dirty="0" err="1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ма́ленькая</a:t>
            </a: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400" b="1" dirty="0" err="1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по́лненькая</a:t>
            </a:r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b="1" dirty="0" smtClean="0"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sz="2000" dirty="0">
              <a:latin typeface="Segoe Print" panose="020006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927463" y="3775861"/>
            <a:ext cx="12409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 неё            </a:t>
            </a:r>
          </a:p>
          <a:p>
            <a:endParaRPr lang="ru-RU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24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 него́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440288" y="3334297"/>
            <a:ext cx="8736917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милые/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не́жные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стро́гие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пра́вильные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черты́ лица</a:t>
            </a:r>
          </a:p>
          <a:p>
            <a:endParaRPr lang="ru-RU" sz="2200" b="1" dirty="0" smtClean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све́тлые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/тёмные/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дли́нные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коротки́е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прямы́е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кудря́вые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во́лосы</a:t>
            </a:r>
            <a:endParaRPr lang="ru-RU" sz="2200" b="1" dirty="0" smtClean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2200" b="1" dirty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си́ние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голубы́е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ка́рие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/зелёные глаза́</a:t>
            </a:r>
          </a:p>
          <a:p>
            <a:endParaRPr lang="ru-RU" sz="2200" b="1" dirty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то́нкие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пу́хлые</a:t>
            </a:r>
            <a:r>
              <a:rPr lang="ru-RU" sz="2200" b="1" dirty="0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200" b="1" dirty="0" err="1" smtClean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гу́бы</a:t>
            </a:r>
            <a:endParaRPr lang="en-US" sz="2200" b="1" dirty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201655497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1083065" y="2655602"/>
            <a:ext cx="10988552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Он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остроу́мный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до́брый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хра́брый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пре́данный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ве́рный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трудолю́бивый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насто́йчивый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ru-RU" sz="2800" b="1" dirty="0" smtClean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28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Она́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у́мная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не́жная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ми́лая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скро́мная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че́стная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800" b="1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го́рдая</a:t>
            </a:r>
            <a:r>
              <a:rPr lang="ru-RU" sz="28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413094" y="956166"/>
            <a:ext cx="100453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НО, ОПИСА́ТЬ ЧЕРТЫ́ ХАРА́КТЕРА ТЯЖЕЛЕЕ…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xmlns="" id="{D03B9DD3-A662-2A45-8DCA-0A0E79B3567F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41380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xmlns="" val="1607833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Freeform 325">
            <a:extLst>
              <a:ext uri="{FF2B5EF4-FFF2-40B4-BE49-F238E27FC236}">
                <a16:creationId xmlns:a16="http://schemas.microsoft.com/office/drawing/2014/main" xmlns="" id="{D03B9DD3-A662-2A45-8DCA-0A0E79B3567F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TextBox 2"/>
          <p:cNvSpPr txBox="1"/>
          <p:nvPr/>
        </p:nvSpPr>
        <p:spPr>
          <a:xfrm>
            <a:off x="1707776" y="1358154"/>
            <a:ext cx="10381129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ЧЕЛОВЕ́КА НЕ УКРАША́ЮТ</a:t>
            </a:r>
            <a:r>
              <a:rPr lang="sr-Cyrl-BA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32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3200" b="1" dirty="0">
              <a:latin typeface="Segoe Print" panose="02000600000000000000" pitchFamily="2" charset="0"/>
            </a:endParaRPr>
          </a:p>
          <a:p>
            <a:pPr>
              <a:lnSpc>
                <a:spcPct val="200000"/>
              </a:lnSpc>
            </a:pPr>
            <a:r>
              <a:rPr lang="ru-RU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неря́шливость</a:t>
            </a:r>
            <a:r>
              <a:rPr lang="ru-RU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легкомы́слие</a:t>
            </a:r>
            <a:r>
              <a:rPr lang="ru-RU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жа́дность</a:t>
            </a:r>
            <a:r>
              <a:rPr lang="ru-RU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гру́бость</a:t>
            </a:r>
            <a:r>
              <a:rPr lang="ru-RU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на́дменность</a:t>
            </a:r>
            <a:r>
              <a:rPr lang="ru-RU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лень, </a:t>
            </a:r>
            <a:r>
              <a:rPr lang="ru-RU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болтли́вость</a:t>
            </a:r>
            <a:endParaRPr lang="ru-RU" sz="32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2633912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502228" y="156350"/>
            <a:ext cx="99016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6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ШАГО́В УВЕ́РЕННОСТИ В СЕБЕ́</a:t>
            </a:r>
            <a:endParaRPr lang="en-US" sz="3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16427" y="1083514"/>
            <a:ext cx="1107730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Расскро́й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в себе́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си́льные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и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сла́бые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сто́роны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хара́ктера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Опира́йся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на свои́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хоро́шие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ка́чества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42553" y="2332374"/>
            <a:ext cx="11220995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500" b="1" dirty="0" smtClean="0">
                <a:latin typeface="Segoe Print" panose="02000600000000000000" pitchFamily="2" charset="0"/>
              </a:rPr>
              <a:t>2. 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Ставь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пе́ред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собо́й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реа́льные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це́ли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Разрабо́тай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план их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достиже́ния</a:t>
            </a:r>
            <a:r>
              <a:rPr lang="ru-RU" sz="25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31074" y="3551541"/>
            <a:ext cx="1097280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500" b="1" dirty="0" smtClean="0">
                <a:latin typeface="Segoe Print" panose="02000600000000000000" pitchFamily="2" charset="0"/>
              </a:rPr>
              <a:t>3. 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Реши, что для тебя́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ва́жно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и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це́нно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в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жи́зни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1256" y="4339822"/>
            <a:ext cx="1088136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500" b="1" dirty="0" smtClean="0">
                <a:latin typeface="Segoe Print" panose="02000600000000000000" pitchFamily="2" charset="0"/>
              </a:rPr>
              <a:t>4.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Запо́мни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что всё в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ми́ре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относи́тельно</a:t>
            </a:r>
            <a:r>
              <a:rPr lang="sr-Cyrl-BA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ско́лько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люде́й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сто́лько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и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мне́ний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31074" y="5512823"/>
            <a:ext cx="1089442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500" b="1" dirty="0" smtClean="0">
                <a:latin typeface="Segoe Print" panose="02000600000000000000" pitchFamily="2" charset="0"/>
              </a:rPr>
              <a:t>5. 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Нельзя́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критикова́ть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ли́чность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челове́ка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мо́жно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то́лько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посту́пки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8463153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7" grpId="0"/>
      <p:bldP spid="8" grpId="0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Freeform 329">
            <a:extLst>
              <a:ext uri="{FF2B5EF4-FFF2-40B4-BE49-F238E27FC236}">
                <a16:creationId xmlns:a16="http://schemas.microsoft.com/office/drawing/2014/main" xmlns="" id="{1616088D-5CDD-E04E-BD96-C7D54901C1FF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10" name="TextBox 9"/>
          <p:cNvSpPr txBox="1"/>
          <p:nvPr/>
        </p:nvSpPr>
        <p:spPr>
          <a:xfrm>
            <a:off x="1016725" y="1148877"/>
            <a:ext cx="1107730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500" b="1" dirty="0" smtClean="0">
                <a:latin typeface="Segoe Print" panose="02000600000000000000" pitchFamily="2" charset="0"/>
              </a:rPr>
              <a:t>6.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Неу́дачи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это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норма́льно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Они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даю́т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о́пыт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у́чат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преодолева́ть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тру́дности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140822" y="2255780"/>
            <a:ext cx="11168744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500" b="1" dirty="0" smtClean="0">
                <a:latin typeface="Segoe Print" panose="02000600000000000000" pitchFamily="2" charset="0"/>
              </a:rPr>
              <a:t>7.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Уме́й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отдыха́ть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уме́й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обща́ться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с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сами́м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собо́й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в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одино́честве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114697" y="3395177"/>
            <a:ext cx="1088136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500" b="1" dirty="0" smtClean="0">
                <a:latin typeface="Segoe Print" panose="02000600000000000000" pitchFamily="2" charset="0"/>
              </a:rPr>
              <a:t>8.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Доверя́й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себе́.</a:t>
            </a:r>
            <a:endParaRPr lang="en-US" sz="2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14697" y="4220114"/>
            <a:ext cx="11220995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500" b="1" dirty="0" smtClean="0">
                <a:latin typeface="Segoe Print" panose="02000600000000000000" pitchFamily="2" charset="0"/>
              </a:rPr>
              <a:t>9. 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Будь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общи́тельным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и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позити́вным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223041" y="5033433"/>
            <a:ext cx="11247121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500" b="1" dirty="0" smtClean="0">
                <a:latin typeface="Segoe Print" panose="02000600000000000000" pitchFamily="2" charset="0"/>
              </a:rPr>
              <a:t>10. 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Дари́ сам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ра́дость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уваже́ние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лю́дям</a:t>
            </a:r>
            <a:r>
              <a:rPr lang="ru-RU" sz="2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0623121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8" grpId="0"/>
      <p:bldP spid="20" grpId="0"/>
      <p:bldP spid="2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210235" y="270554"/>
            <a:ext cx="1027355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Cyrl-BA" sz="3200" b="1" dirty="0" smtClean="0">
                <a:latin typeface="Segoe Print" panose="02000600000000000000" pitchFamily="2" charset="0"/>
              </a:rPr>
              <a:t>КАК СКАЗА́Т</a:t>
            </a:r>
            <a:r>
              <a:rPr lang="ru-RU" sz="3200" b="1" dirty="0" smtClean="0">
                <a:latin typeface="Segoe Print" panose="02000600000000000000" pitchFamily="2" charset="0"/>
              </a:rPr>
              <a:t>Ь, КЕМ ТЫ ХО́ЧЕШЬ СТАТЬ?</a:t>
            </a:r>
            <a:endParaRPr lang="en-US" sz="3200" b="1" dirty="0">
              <a:latin typeface="Segoe Print" panose="02000600000000000000" pitchFamily="2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8315" y="1161059"/>
            <a:ext cx="3939988" cy="4141694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5" name="Right Arrow 4"/>
          <p:cNvSpPr/>
          <p:nvPr/>
        </p:nvSpPr>
        <p:spPr>
          <a:xfrm>
            <a:off x="4288288" y="1821388"/>
            <a:ext cx="3268716" cy="256392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b="1" dirty="0" smtClean="0">
                <a:latin typeface="Segoe Print" panose="02000600000000000000" pitchFamily="2" charset="0"/>
              </a:rPr>
              <a:t>КЕМ?</a:t>
            </a:r>
          </a:p>
          <a:p>
            <a:pPr algn="ctr"/>
            <a:r>
              <a:rPr lang="ru-RU" sz="2400" b="1" dirty="0" err="1" smtClean="0">
                <a:latin typeface="Segoe Print" panose="02000600000000000000" pitchFamily="2" charset="0"/>
              </a:rPr>
              <a:t>твори́тельный</a:t>
            </a:r>
            <a:r>
              <a:rPr lang="ru-RU" sz="2400" b="1" dirty="0" smtClean="0">
                <a:latin typeface="Segoe Print" panose="02000600000000000000" pitchFamily="2" charset="0"/>
              </a:rPr>
              <a:t> падеж</a:t>
            </a:r>
            <a:endParaRPr lang="en-US" sz="2400" b="1" dirty="0">
              <a:latin typeface="Segoe Print" panose="02000600000000000000" pitchFamily="2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7732059" y="1096149"/>
            <a:ext cx="4303059" cy="415514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 b="1" dirty="0" smtClean="0">
              <a:latin typeface="Segoe Print" panose="02000600000000000000" pitchFamily="2" charset="0"/>
            </a:endParaRPr>
          </a:p>
          <a:p>
            <a:pPr algn="ctr"/>
            <a:r>
              <a:rPr lang="ru-RU" sz="2400" b="1" dirty="0" smtClean="0">
                <a:latin typeface="Segoe Print" panose="02000600000000000000" pitchFamily="2" charset="0"/>
              </a:rPr>
              <a:t>ВРАЧО́М, УЧИ́ТЕЛЕМ (УЧИ́ТЕЛЬНИЦЕЙ), ИНЖЕНЕ́РОМ, ФУТБОЛИ́СТОМ, АКТЁРОМ (АКТРИСОЙ),</a:t>
            </a:r>
          </a:p>
          <a:p>
            <a:pPr algn="ctr"/>
            <a:r>
              <a:rPr lang="ru-RU" sz="2400" b="1" dirty="0" smtClean="0">
                <a:latin typeface="Segoe Print" panose="02000600000000000000" pitchFamily="2" charset="0"/>
              </a:rPr>
              <a:t>АДВОКАТОМ,</a:t>
            </a:r>
          </a:p>
          <a:p>
            <a:pPr algn="ctr"/>
            <a:r>
              <a:rPr lang="ru-RU" sz="2400" b="1" dirty="0" smtClean="0">
                <a:latin typeface="Segoe Print" panose="02000600000000000000" pitchFamily="2" charset="0"/>
              </a:rPr>
              <a:t>ПИЛО́ТОМ,</a:t>
            </a:r>
          </a:p>
          <a:p>
            <a:pPr algn="ctr"/>
            <a:r>
              <a:rPr lang="ru-RU" sz="2400" b="1" dirty="0" smtClean="0">
                <a:latin typeface="Segoe Print" panose="02000600000000000000" pitchFamily="2" charset="0"/>
              </a:rPr>
              <a:t>ФЕРМЕРОМ</a:t>
            </a:r>
          </a:p>
          <a:p>
            <a:pPr algn="ctr"/>
            <a:endParaRPr lang="en-US" sz="2400" b="1" dirty="0">
              <a:latin typeface="Segoe Print" panose="020006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48300" y="1346884"/>
            <a:ext cx="3887523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solidFill>
                  <a:schemeClr val="accent1">
                    <a:lumMod val="50000"/>
                  </a:schemeClr>
                </a:solidFill>
                <a:latin typeface="Segoe Print" panose="02000600000000000000" pitchFamily="2" charset="0"/>
              </a:rPr>
              <a:t>Я БУ́ДУ</a:t>
            </a:r>
          </a:p>
          <a:p>
            <a:endParaRPr lang="ru-RU" sz="2400" b="1" dirty="0">
              <a:solidFill>
                <a:schemeClr val="accent1">
                  <a:lumMod val="50000"/>
                </a:schemeClr>
              </a:solidFill>
              <a:latin typeface="Segoe Print" panose="02000600000000000000" pitchFamily="2" charset="0"/>
            </a:endParaRPr>
          </a:p>
          <a:p>
            <a:r>
              <a:rPr lang="ru-RU" sz="2400" b="1" dirty="0" smtClean="0">
                <a:solidFill>
                  <a:schemeClr val="accent1">
                    <a:lumMod val="50000"/>
                  </a:schemeClr>
                </a:solidFill>
                <a:latin typeface="Segoe Print" panose="02000600000000000000" pitchFamily="2" charset="0"/>
              </a:rPr>
              <a:t>Я СТА́НУ</a:t>
            </a:r>
          </a:p>
          <a:p>
            <a:endParaRPr lang="ru-RU" sz="2400" b="1" dirty="0">
              <a:solidFill>
                <a:schemeClr val="accent1">
                  <a:lumMod val="50000"/>
                </a:schemeClr>
              </a:solidFill>
              <a:latin typeface="Segoe Print" panose="02000600000000000000" pitchFamily="2" charset="0"/>
            </a:endParaRPr>
          </a:p>
          <a:p>
            <a:r>
              <a:rPr lang="ru-RU" sz="2400" b="1" dirty="0" smtClean="0">
                <a:solidFill>
                  <a:schemeClr val="accent1">
                    <a:lumMod val="50000"/>
                  </a:schemeClr>
                </a:solidFill>
                <a:latin typeface="Segoe Print" panose="02000600000000000000" pitchFamily="2" charset="0"/>
              </a:rPr>
              <a:t>Я ХОЧУ́ СТАТЬ</a:t>
            </a:r>
          </a:p>
          <a:p>
            <a:endParaRPr lang="ru-RU" sz="2400" b="1" dirty="0">
              <a:solidFill>
                <a:schemeClr val="accent1">
                  <a:lumMod val="50000"/>
                </a:schemeClr>
              </a:solidFill>
              <a:latin typeface="Segoe Print" panose="02000600000000000000" pitchFamily="2" charset="0"/>
            </a:endParaRPr>
          </a:p>
          <a:p>
            <a:r>
              <a:rPr lang="ru-RU" sz="2400" b="1" dirty="0" smtClean="0">
                <a:solidFill>
                  <a:schemeClr val="accent1">
                    <a:lumMod val="50000"/>
                  </a:schemeClr>
                </a:solidFill>
                <a:latin typeface="Segoe Print" panose="02000600000000000000" pitchFamily="2" charset="0"/>
              </a:rPr>
              <a:t>МЕЧТА́Ю СТАТЬ</a:t>
            </a:r>
          </a:p>
          <a:p>
            <a:endParaRPr lang="ru-RU" sz="2400" b="1" dirty="0">
              <a:solidFill>
                <a:schemeClr val="accent1">
                  <a:lumMod val="50000"/>
                </a:schemeClr>
              </a:solidFill>
              <a:latin typeface="Segoe Print" panose="02000600000000000000" pitchFamily="2" charset="0"/>
            </a:endParaRPr>
          </a:p>
          <a:p>
            <a:r>
              <a:rPr lang="ru-RU" sz="2400" b="1" dirty="0" smtClean="0">
                <a:solidFill>
                  <a:schemeClr val="accent1">
                    <a:lumMod val="50000"/>
                  </a:schemeClr>
                </a:solidFill>
                <a:latin typeface="Segoe Print" panose="02000600000000000000" pitchFamily="2" charset="0"/>
              </a:rPr>
              <a:t>КОГДА́ Я ЗАКО́НЧУ ШКОЛУ, СТА́НУ</a:t>
            </a:r>
          </a:p>
          <a:p>
            <a:endParaRPr lang="ru-RU" sz="2000" b="1" dirty="0">
              <a:solidFill>
                <a:schemeClr val="accent1">
                  <a:lumMod val="50000"/>
                </a:schemeClr>
              </a:solidFill>
              <a:latin typeface="Segoe Print" panose="02000600000000000000" pitchFamily="2" charset="0"/>
            </a:endParaRPr>
          </a:p>
          <a:p>
            <a:endParaRPr lang="en-US" sz="2000" b="1" dirty="0">
              <a:solidFill>
                <a:schemeClr val="accent5">
                  <a:lumMod val="50000"/>
                </a:schemeClr>
              </a:solidFill>
              <a:latin typeface="Segoe Print" panose="020006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93669" y="5643154"/>
            <a:ext cx="80467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Я </a:t>
            </a:r>
            <a:r>
              <a:rPr lang="ru-RU" sz="2400" b="1" dirty="0" err="1" smtClean="0">
                <a:solidFill>
                  <a:schemeClr val="bg1"/>
                </a:solidFill>
                <a:latin typeface="Segoe Print" panose="02000600000000000000" pitchFamily="2" charset="0"/>
              </a:rPr>
              <a:t>ста́ну</a:t>
            </a:r>
            <a:r>
              <a:rPr lang="ru-RU" sz="2400" b="1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 </a:t>
            </a:r>
            <a:r>
              <a:rPr lang="ru-RU" sz="2400" b="1" dirty="0" err="1" smtClean="0">
                <a:solidFill>
                  <a:schemeClr val="bg1"/>
                </a:solidFill>
                <a:latin typeface="Segoe Print" panose="02000600000000000000" pitchFamily="2" charset="0"/>
              </a:rPr>
              <a:t>футболи́стом</a:t>
            </a:r>
            <a:r>
              <a:rPr lang="ru-RU" sz="2400" b="1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.</a:t>
            </a:r>
          </a:p>
          <a:p>
            <a:pPr algn="ctr"/>
            <a:r>
              <a:rPr lang="ru-RU" sz="2400" b="1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Я </a:t>
            </a:r>
            <a:r>
              <a:rPr lang="ru-RU" sz="2400" b="1" dirty="0" err="1" smtClean="0">
                <a:solidFill>
                  <a:schemeClr val="bg1"/>
                </a:solidFill>
                <a:latin typeface="Segoe Print" panose="02000600000000000000" pitchFamily="2" charset="0"/>
              </a:rPr>
              <a:t>мечта́ю</a:t>
            </a:r>
            <a:r>
              <a:rPr lang="ru-RU" sz="2400" b="1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 стать </a:t>
            </a:r>
            <a:r>
              <a:rPr lang="ru-RU" sz="2400" b="1" dirty="0" err="1" smtClean="0">
                <a:solidFill>
                  <a:schemeClr val="bg1"/>
                </a:solidFill>
                <a:latin typeface="Segoe Print" panose="02000600000000000000" pitchFamily="2" charset="0"/>
              </a:rPr>
              <a:t>адвока́том</a:t>
            </a:r>
            <a:r>
              <a:rPr lang="ru-RU" sz="2400" b="1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.</a:t>
            </a:r>
            <a:endParaRPr lang="en-US" sz="2400" b="1" dirty="0">
              <a:solidFill>
                <a:schemeClr val="bg1"/>
              </a:solidFill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58002570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PTIFY - Back To School - Dark 2">
      <a:dk1>
        <a:srgbClr val="F1F1F1"/>
      </a:dk1>
      <a:lt1>
        <a:srgbClr val="FFFFFF"/>
      </a:lt1>
      <a:dk2>
        <a:srgbClr val="FFFFFF"/>
      </a:dk2>
      <a:lt2>
        <a:srgbClr val="034027"/>
      </a:lt2>
      <a:accent1>
        <a:srgbClr val="F3A1B5"/>
      </a:accent1>
      <a:accent2>
        <a:srgbClr val="63B0DE"/>
      </a:accent2>
      <a:accent3>
        <a:srgbClr val="FCC260"/>
      </a:accent3>
      <a:accent4>
        <a:srgbClr val="AFBB36"/>
      </a:accent4>
      <a:accent5>
        <a:srgbClr val="AF95AA"/>
      </a:accent5>
      <a:accent6>
        <a:srgbClr val="8FC1B5"/>
      </a:accent6>
      <a:hlink>
        <a:srgbClr val="69A020"/>
      </a:hlink>
      <a:folHlink>
        <a:srgbClr val="8C8C8C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2158</TotalTime>
  <Words>567</Words>
  <Application>Microsoft Office PowerPoint</Application>
  <PresentationFormat>Custom</PresentationFormat>
  <Paragraphs>116</Paragraphs>
  <Slides>14</Slides>
  <Notes>8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15" baseType="lpstr">
      <vt:lpstr>Office Theme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 Design</dc:creator>
  <cp:lastModifiedBy>Kristina Mataruga</cp:lastModifiedBy>
  <cp:revision>199</cp:revision>
  <dcterms:created xsi:type="dcterms:W3CDTF">2018-12-21T22:04:22Z</dcterms:created>
  <dcterms:modified xsi:type="dcterms:W3CDTF">2020-05-20T08:39:03Z</dcterms:modified>
</cp:coreProperties>
</file>