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  <p:sldMasterId id="2147483713" r:id="rId2"/>
    <p:sldMasterId id="2147483731" r:id="rId3"/>
    <p:sldMasterId id="2147483749" r:id="rId4"/>
    <p:sldMasterId id="2147483767" r:id="rId5"/>
    <p:sldMasterId id="2147483785" r:id="rId6"/>
  </p:sldMasterIdLst>
  <p:sldIdLst>
    <p:sldId id="277" r:id="rId7"/>
    <p:sldId id="280" r:id="rId8"/>
    <p:sldId id="282" r:id="rId9"/>
    <p:sldId id="283" r:id="rId10"/>
    <p:sldId id="284" r:id="rId11"/>
    <p:sldId id="286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3A382771-20EC-45C4-9009-17D9F485D3C5}">
          <p14:sldIdLst>
            <p14:sldId id="256"/>
            <p14:sldId id="257"/>
            <p14:sldId id="258"/>
            <p14:sldId id="264"/>
            <p14:sldId id="261"/>
            <p14:sldId id="262"/>
            <p14:sldId id="277"/>
            <p14:sldId id="280"/>
            <p14:sldId id="282"/>
            <p14:sldId id="283"/>
            <p14:sldId id="284"/>
            <p14:sldId id="286"/>
            <p14:sldId id="288"/>
            <p14:sldId id="266"/>
            <p14:sldId id="271"/>
            <p14:sldId id="269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93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0CB2-A9D5-475C-907B-7098B52DC75C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9CB7-A048-4EE7-BB92-78FB4DE7527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768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A52D-55FD-4A20-9B6B-0808E3D01EC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8DAD-A637-496D-AFF9-A35D77E8F81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300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F216-E5C8-402B-B845-9044C606A4D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ACCB-1275-472C-99F2-8135B3E2A8F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006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79ED-C482-492F-A39B-4427B0870DA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88C0-6425-4927-AF31-78A33818F76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318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7E28-A2E8-4F9B-B642-9815138327F8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40A4-ED39-4ED4-A69C-C883412FAB8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299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A47D-4ED3-44ED-B6FB-157134A6C4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B884-B2C6-403E-B048-1D2676514DF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10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5424-8E78-447C-8695-A9BD3D727327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30C8-6AB1-4AA0-B4F0-EFD27FD8BD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678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F228-79E2-476B-B526-F807355462D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D016-F82C-4E76-AB92-0B04E02B5ED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0381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495A-146C-4132-A239-9AA238F7FDFE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982C-D969-437B-8DF4-66E4498F74F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585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F216-E5C8-402B-B845-9044C606A4D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ACCB-1275-472C-99F2-8135B3E2A8F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50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79ED-C482-492F-A39B-4427B0870DA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88C0-6425-4927-AF31-78A33818F76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985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7E28-A2E8-4F9B-B642-9815138327F8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40A4-ED39-4ED4-A69C-C883412FAB8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605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0CB2-A9D5-475C-907B-7098B52DC75C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9CB7-A048-4EE7-BB92-78FB4DE7527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607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642C-0DB4-4EC4-BBB1-325A5B106FF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997B-14B2-482A-8D69-BE04DDDAA75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196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642C-0DB4-4EC4-BBB1-325A5B106FF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997B-14B2-482A-8D69-BE04DDDAA75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054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1970-BA3D-456D-AE2C-8426186BAD9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D123-F841-4665-B823-8BA524BACB1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403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A35-3D64-436D-BC83-17EC6B95958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8462-4F92-4BBE-AACD-641BF72311A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730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C2BD-981A-48FD-8D59-79BCCE660AD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E01E-85A8-4B72-8E19-C4E5E7A75C3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190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6C62-17C0-4D48-984E-23EC37B2EDD6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E9AE-AA75-4496-9EA9-D7E8F4BFF48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040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884E-C3A0-424D-852D-8BCBB96AEA6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CD6-58A0-436F-B316-C9EFD3BECA2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01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0234-083B-4944-B4D6-FE74D3D7152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8904-087F-4752-AF55-C8CBC6EBA13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321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0EAA-7ABF-4A9E-B98E-7A1293C5BB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8D8-8262-46AF-A13D-D2505F4969F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248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A52D-55FD-4A20-9B6B-0808E3D01EC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8DAD-A637-496D-AFF9-A35D77E8F81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152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A47D-4ED3-44ED-B6FB-157134A6C4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B884-B2C6-403E-B048-1D2676514DF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963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5424-8E78-447C-8695-A9BD3D727327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30C8-6AB1-4AA0-B4F0-EFD27FD8BD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218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1970-BA3D-456D-AE2C-8426186BAD9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D123-F841-4665-B823-8BA524BACB1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604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F228-79E2-476B-B526-F807355462D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D016-F82C-4E76-AB92-0B04E02B5ED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822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495A-146C-4132-A239-9AA238F7FDFE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982C-D969-437B-8DF4-66E4498F74F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163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F216-E5C8-402B-B845-9044C606A4D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ACCB-1275-472C-99F2-8135B3E2A8F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750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79ED-C482-492F-A39B-4427B0870DA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88C0-6425-4927-AF31-78A33818F76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167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7E28-A2E8-4F9B-B642-9815138327F8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40A4-ED39-4ED4-A69C-C883412FAB8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164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0CB2-A9D5-475C-907B-7098B52DC75C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9CB7-A048-4EE7-BB92-78FB4DE7527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711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642C-0DB4-4EC4-BBB1-325A5B106FF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997B-14B2-482A-8D69-BE04DDDAA75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522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1970-BA3D-456D-AE2C-8426186BAD9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D123-F841-4665-B823-8BA524BACB1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627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A35-3D64-436D-BC83-17EC6B95958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8462-4F92-4BBE-AACD-641BF72311A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468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C2BD-981A-48FD-8D59-79BCCE660AD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E01E-85A8-4B72-8E19-C4E5E7A75C3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441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A35-3D64-436D-BC83-17EC6B95958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8462-4F92-4BBE-AACD-641BF72311A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754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6C62-17C0-4D48-984E-23EC37B2EDD6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E9AE-AA75-4496-9EA9-D7E8F4BFF48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728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884E-C3A0-424D-852D-8BCBB96AEA6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CD6-58A0-436F-B316-C9EFD3BECA2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639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0234-083B-4944-B4D6-FE74D3D7152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8904-087F-4752-AF55-C8CBC6EBA13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813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0EAA-7ABF-4A9E-B98E-7A1293C5BB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8D8-8262-46AF-A13D-D2505F4969F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159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A52D-55FD-4A20-9B6B-0808E3D01EC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8DAD-A637-496D-AFF9-A35D77E8F81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893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A47D-4ED3-44ED-B6FB-157134A6C4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B884-B2C6-403E-B048-1D2676514DF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713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5424-8E78-447C-8695-A9BD3D727327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30C8-6AB1-4AA0-B4F0-EFD27FD8BD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3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F228-79E2-476B-B526-F807355462D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D016-F82C-4E76-AB92-0B04E02B5ED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600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495A-146C-4132-A239-9AA238F7FDFE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982C-D969-437B-8DF4-66E4498F74F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942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F216-E5C8-402B-B845-9044C606A4D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ACCB-1275-472C-99F2-8135B3E2A8F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666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C2BD-981A-48FD-8D59-79BCCE660AD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E01E-85A8-4B72-8E19-C4E5E7A75C3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879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79ED-C482-492F-A39B-4427B0870DA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88C0-6425-4927-AF31-78A33818F76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842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7E28-A2E8-4F9B-B642-9815138327F8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40A4-ED39-4ED4-A69C-C883412FAB8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680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0CB2-A9D5-475C-907B-7098B52DC75C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9CB7-A048-4EE7-BB92-78FB4DE7527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152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642C-0DB4-4EC4-BBB1-325A5B106FF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997B-14B2-482A-8D69-BE04DDDAA75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178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1970-BA3D-456D-AE2C-8426186BAD9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D123-F841-4665-B823-8BA524BACB1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16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A35-3D64-436D-BC83-17EC6B95958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8462-4F92-4BBE-AACD-641BF72311A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717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C2BD-981A-48FD-8D59-79BCCE660AD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E01E-85A8-4B72-8E19-C4E5E7A75C3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419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6C62-17C0-4D48-984E-23EC37B2EDD6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E9AE-AA75-4496-9EA9-D7E8F4BFF48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231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884E-C3A0-424D-852D-8BCBB96AEA6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CD6-58A0-436F-B316-C9EFD3BECA2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469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0234-083B-4944-B4D6-FE74D3D7152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8904-087F-4752-AF55-C8CBC6EBA13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788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6C62-17C0-4D48-984E-23EC37B2EDD6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E9AE-AA75-4496-9EA9-D7E8F4BFF48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850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0EAA-7ABF-4A9E-B98E-7A1293C5BB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8D8-8262-46AF-A13D-D2505F4969F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588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A52D-55FD-4A20-9B6B-0808E3D01EC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8DAD-A637-496D-AFF9-A35D77E8F81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9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A47D-4ED3-44ED-B6FB-157134A6C4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B884-B2C6-403E-B048-1D2676514DF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05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5424-8E78-447C-8695-A9BD3D727327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30C8-6AB1-4AA0-B4F0-EFD27FD8BD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794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F228-79E2-476B-B526-F807355462D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D016-F82C-4E76-AB92-0B04E02B5ED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690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495A-146C-4132-A239-9AA238F7FDFE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982C-D969-437B-8DF4-66E4498F74F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518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F216-E5C8-402B-B845-9044C606A4D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ACCB-1275-472C-99F2-8135B3E2A8F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013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79ED-C482-492F-A39B-4427B0870DA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88C0-6425-4927-AF31-78A33818F76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220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7E28-A2E8-4F9B-B642-9815138327F8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40A4-ED39-4ED4-A69C-C883412FAB8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197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0CB2-A9D5-475C-907B-7098B52DC75C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9CB7-A048-4EE7-BB92-78FB4DE7527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883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884E-C3A0-424D-852D-8BCBB96AEA6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CD6-58A0-436F-B316-C9EFD3BECA2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09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642C-0DB4-4EC4-BBB1-325A5B106FF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997B-14B2-482A-8D69-BE04DDDAA75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228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1970-BA3D-456D-AE2C-8426186BAD9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D123-F841-4665-B823-8BA524BACB1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115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A35-3D64-436D-BC83-17EC6B95958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8462-4F92-4BBE-AACD-641BF72311A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767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C2BD-981A-48FD-8D59-79BCCE660AD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E01E-85A8-4B72-8E19-C4E5E7A75C3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713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6C62-17C0-4D48-984E-23EC37B2EDD6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E9AE-AA75-4496-9EA9-D7E8F4BFF48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543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884E-C3A0-424D-852D-8BCBB96AEA6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CD6-58A0-436F-B316-C9EFD3BECA2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33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0234-083B-4944-B4D6-FE74D3D7152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8904-087F-4752-AF55-C8CBC6EBA13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493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0EAA-7ABF-4A9E-B98E-7A1293C5BB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8D8-8262-46AF-A13D-D2505F4969F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189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A52D-55FD-4A20-9B6B-0808E3D01EC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8DAD-A637-496D-AFF9-A35D77E8F81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100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A47D-4ED3-44ED-B6FB-157134A6C4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B884-B2C6-403E-B048-1D2676514DF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564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0234-083B-4944-B4D6-FE74D3D7152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8904-087F-4752-AF55-C8CBC6EBA13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805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5424-8E78-447C-8695-A9BD3D727327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30C8-6AB1-4AA0-B4F0-EFD27FD8BD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862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F228-79E2-476B-B526-F807355462D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D016-F82C-4E76-AB92-0B04E02B5ED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42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495A-146C-4132-A239-9AA238F7FDFE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982C-D969-437B-8DF4-66E4498F74F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718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F216-E5C8-402B-B845-9044C606A4D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ACCB-1275-472C-99F2-8135B3E2A8F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136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79ED-C482-492F-A39B-4427B0870DA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88C0-6425-4927-AF31-78A33818F76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839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7E28-A2E8-4F9B-B642-9815138327F8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40A4-ED39-4ED4-A69C-C883412FAB8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914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0CB2-A9D5-475C-907B-7098B52DC75C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9CB7-A048-4EE7-BB92-78FB4DE7527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357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642C-0DB4-4EC4-BBB1-325A5B106FF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997B-14B2-482A-8D69-BE04DDDAA75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607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1970-BA3D-456D-AE2C-8426186BAD9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D123-F841-4665-B823-8BA524BACB1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022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A35-3D64-436D-BC83-17EC6B959585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8462-4F92-4BBE-AACD-641BF72311A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74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0EAA-7ABF-4A9E-B98E-7A1293C5BB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8D8-8262-46AF-A13D-D2505F4969F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368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C2BD-981A-48FD-8D59-79BCCE660AD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E01E-85A8-4B72-8E19-C4E5E7A75C3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555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6C62-17C0-4D48-984E-23EC37B2EDD6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E9AE-AA75-4496-9EA9-D7E8F4BFF48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444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884E-C3A0-424D-852D-8BCBB96AEA6D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CD6-58A0-436F-B316-C9EFD3BECA2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004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0234-083B-4944-B4D6-FE74D3D71529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8904-087F-4752-AF55-C8CBC6EBA13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757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0EAA-7ABF-4A9E-B98E-7A1293C5BB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8D8-8262-46AF-A13D-D2505F4969F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449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A52D-55FD-4A20-9B6B-0808E3D01EC4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8DAD-A637-496D-AFF9-A35D77E8F81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890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A47D-4ED3-44ED-B6FB-157134A6C453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B884-B2C6-403E-B048-1D2676514DF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989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5424-8E78-447C-8695-A9BD3D727327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30C8-6AB1-4AA0-B4F0-EFD27FD8BD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27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F228-79E2-476B-B526-F807355462DF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D016-F82C-4E76-AB92-0B04E02B5ED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008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495A-146C-4132-A239-9AA238F7FDFE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982C-D969-437B-8DF4-66E4498F74F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17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66C1D-5D1D-42FB-B923-4B00D8A78011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76A16-D84E-4A76-BE99-2B7771C7C3D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809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66C1D-5D1D-42FB-B923-4B00D8A78011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76A16-D84E-4A76-BE99-2B7771C7C3D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698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66C1D-5D1D-42FB-B923-4B00D8A78011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76A16-D84E-4A76-BE99-2B7771C7C3D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314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66C1D-5D1D-42FB-B923-4B00D8A78011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76A16-D84E-4A76-BE99-2B7771C7C3D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125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66C1D-5D1D-42FB-B923-4B00D8A78011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76A16-D84E-4A76-BE99-2B7771C7C3D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862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66C1D-5D1D-42FB-B923-4B00D8A78011}" type="datetimeFigureOut"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5/18/2020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76A16-D84E-4A76-BE99-2B7771C7C3D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027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-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772" y="399561"/>
            <a:ext cx="10067076" cy="2680552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ДИЈЕЉЕЊЕ</a:t>
            </a:r>
            <a:r>
              <a:rPr lang="sr-Cyrl-BA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 ОСТАТКОМ</a:t>
            </a:r>
            <a:endParaRPr lang="sr-Cyrl-BA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28" y="3448050"/>
            <a:ext cx="269716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4642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-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1097280" y="383812"/>
            <a:ext cx="9404350" cy="1400175"/>
          </a:xfrm>
        </p:spPr>
        <p:txBody>
          <a:bodyPr/>
          <a:lstStyle/>
          <a:p>
            <a:pPr eaLnBrk="1" hangingPunct="1"/>
            <a:r>
              <a:rPr lang="sr-Cyrl-CS" altLang="en-US" sz="2800" b="1" dirty="0" smtClean="0"/>
              <a:t>             </a:t>
            </a:r>
            <a:r>
              <a:rPr lang="sr-Cyrl-C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У </a:t>
            </a:r>
            <a:r>
              <a:rPr lang="sr-Cyrl-C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великој корпи има </a:t>
            </a:r>
            <a:r>
              <a:rPr lang="sr-Cyrl-C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sr-Cyrl-C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јабука. По </a:t>
            </a:r>
            <a:r>
              <a:rPr lang="sr-Cyrl-C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колико јабука</a:t>
            </a:r>
            <a:br>
              <a:rPr lang="sr-Cyrl-C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треба подијелити </a:t>
            </a:r>
            <a:r>
              <a:rPr lang="sr-Cyrl-C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C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r-Cyrl-C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мање </a:t>
            </a:r>
            <a:r>
              <a:rPr lang="sr-Cyrl-C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корпе?</a:t>
            </a:r>
            <a:endParaRPr lang="sr-Cyrl-C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5400000">
            <a:off x="1241117" y="1080152"/>
            <a:ext cx="1974268" cy="3530397"/>
          </a:xfrm>
          <a:prstGeom prst="moon">
            <a:avLst>
              <a:gd name="adj" fmla="val 13894"/>
            </a:avLst>
          </a:prstGeom>
          <a:gradFill rotWithShape="1">
            <a:gsLst>
              <a:gs pos="0">
                <a:srgbClr val="D9862B"/>
              </a:gs>
              <a:gs pos="50000">
                <a:srgbClr val="643E14"/>
              </a:gs>
              <a:gs pos="100000">
                <a:srgbClr val="D9862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 rot="5400000" flipV="1">
            <a:off x="1267251" y="3010104"/>
            <a:ext cx="1906006" cy="3546824"/>
          </a:xfrm>
          <a:prstGeom prst="flowChartDelay">
            <a:avLst/>
          </a:prstGeom>
          <a:gradFill rotWithShape="1">
            <a:gsLst>
              <a:gs pos="0">
                <a:srgbClr val="643E14"/>
              </a:gs>
              <a:gs pos="50000">
                <a:srgbClr val="D9862B"/>
              </a:gs>
              <a:gs pos="100000">
                <a:srgbClr val="643E1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5788" y="561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228" name="Group 146"/>
          <p:cNvGrpSpPr>
            <a:grpSpLocks/>
          </p:cNvGrpSpPr>
          <p:nvPr/>
        </p:nvGrpSpPr>
        <p:grpSpPr bwMode="auto">
          <a:xfrm>
            <a:off x="10406976" y="1378118"/>
            <a:ext cx="1584325" cy="1511300"/>
            <a:chOff x="2971" y="3249"/>
            <a:chExt cx="998" cy="952"/>
          </a:xfrm>
        </p:grpSpPr>
        <p:grpSp>
          <p:nvGrpSpPr>
            <p:cNvPr id="229" name="Group 147"/>
            <p:cNvGrpSpPr>
              <a:grpSpLocks/>
            </p:cNvGrpSpPr>
            <p:nvPr/>
          </p:nvGrpSpPr>
          <p:grpSpPr bwMode="auto">
            <a:xfrm>
              <a:off x="2971" y="3249"/>
              <a:ext cx="998" cy="952"/>
              <a:chOff x="740" y="618"/>
              <a:chExt cx="2684" cy="2449"/>
            </a:xfrm>
          </p:grpSpPr>
          <p:sp>
            <p:nvSpPr>
              <p:cNvPr id="231" name="AutoShape 148"/>
              <p:cNvSpPr>
                <a:spLocks noChangeArrowheads="1"/>
              </p:cNvSpPr>
              <p:nvPr/>
            </p:nvSpPr>
            <p:spPr bwMode="auto">
              <a:xfrm rot="5400000" flipV="1">
                <a:off x="1473" y="1117"/>
                <a:ext cx="1225" cy="2676"/>
              </a:xfrm>
              <a:prstGeom prst="flowChartDelay">
                <a:avLst/>
              </a:prstGeom>
              <a:gradFill rotWithShape="1">
                <a:gsLst>
                  <a:gs pos="0">
                    <a:srgbClr val="643E14"/>
                  </a:gs>
                  <a:gs pos="50000">
                    <a:srgbClr val="D9862B"/>
                  </a:gs>
                  <a:gs pos="100000">
                    <a:srgbClr val="643E14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232" name="AutoShape 149"/>
              <p:cNvSpPr>
                <a:spLocks noChangeArrowheads="1"/>
              </p:cNvSpPr>
              <p:nvPr/>
            </p:nvSpPr>
            <p:spPr bwMode="auto">
              <a:xfrm rot="5400000">
                <a:off x="1444" y="-86"/>
                <a:ext cx="1267" cy="2676"/>
              </a:xfrm>
              <a:prstGeom prst="moon">
                <a:avLst>
                  <a:gd name="adj" fmla="val 13894"/>
                </a:avLst>
              </a:prstGeom>
              <a:gradFill rotWithShape="1">
                <a:gsLst>
                  <a:gs pos="0">
                    <a:srgbClr val="D9862B"/>
                  </a:gs>
                  <a:gs pos="50000">
                    <a:srgbClr val="643E14"/>
                  </a:gs>
                  <a:gs pos="100000">
                    <a:srgbClr val="D9862B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sp>
          <p:nvSpPr>
            <p:cNvPr id="230" name="AutoShape 150"/>
            <p:cNvSpPr>
              <a:spLocks noChangeArrowheads="1"/>
            </p:cNvSpPr>
            <p:nvPr/>
          </p:nvSpPr>
          <p:spPr bwMode="auto">
            <a:xfrm>
              <a:off x="2971" y="3566"/>
              <a:ext cx="998" cy="226"/>
            </a:xfrm>
            <a:prstGeom prst="flowChartTerminator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233" name="Group 146"/>
          <p:cNvGrpSpPr>
            <a:grpSpLocks/>
          </p:cNvGrpSpPr>
          <p:nvPr/>
        </p:nvGrpSpPr>
        <p:grpSpPr bwMode="auto">
          <a:xfrm>
            <a:off x="8645315" y="1408834"/>
            <a:ext cx="1584325" cy="1511300"/>
            <a:chOff x="2971" y="3249"/>
            <a:chExt cx="998" cy="952"/>
          </a:xfrm>
        </p:grpSpPr>
        <p:grpSp>
          <p:nvGrpSpPr>
            <p:cNvPr id="234" name="Group 147"/>
            <p:cNvGrpSpPr>
              <a:grpSpLocks/>
            </p:cNvGrpSpPr>
            <p:nvPr/>
          </p:nvGrpSpPr>
          <p:grpSpPr bwMode="auto">
            <a:xfrm>
              <a:off x="2971" y="3249"/>
              <a:ext cx="998" cy="952"/>
              <a:chOff x="740" y="618"/>
              <a:chExt cx="2684" cy="2449"/>
            </a:xfrm>
          </p:grpSpPr>
          <p:sp>
            <p:nvSpPr>
              <p:cNvPr id="236" name="AutoShape 148"/>
              <p:cNvSpPr>
                <a:spLocks noChangeArrowheads="1"/>
              </p:cNvSpPr>
              <p:nvPr/>
            </p:nvSpPr>
            <p:spPr bwMode="auto">
              <a:xfrm rot="5400000" flipV="1">
                <a:off x="1473" y="1117"/>
                <a:ext cx="1225" cy="2676"/>
              </a:xfrm>
              <a:prstGeom prst="flowChartDelay">
                <a:avLst/>
              </a:prstGeom>
              <a:gradFill rotWithShape="1">
                <a:gsLst>
                  <a:gs pos="0">
                    <a:srgbClr val="643E14"/>
                  </a:gs>
                  <a:gs pos="50000">
                    <a:srgbClr val="D9862B"/>
                  </a:gs>
                  <a:gs pos="100000">
                    <a:srgbClr val="643E14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237" name="AutoShape 149"/>
              <p:cNvSpPr>
                <a:spLocks noChangeArrowheads="1"/>
              </p:cNvSpPr>
              <p:nvPr/>
            </p:nvSpPr>
            <p:spPr bwMode="auto">
              <a:xfrm rot="5400000">
                <a:off x="1444" y="-86"/>
                <a:ext cx="1267" cy="2676"/>
              </a:xfrm>
              <a:prstGeom prst="moon">
                <a:avLst>
                  <a:gd name="adj" fmla="val 13894"/>
                </a:avLst>
              </a:prstGeom>
              <a:gradFill rotWithShape="1">
                <a:gsLst>
                  <a:gs pos="0">
                    <a:srgbClr val="D9862B"/>
                  </a:gs>
                  <a:gs pos="50000">
                    <a:srgbClr val="643E14"/>
                  </a:gs>
                  <a:gs pos="100000">
                    <a:srgbClr val="D9862B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sp>
          <p:nvSpPr>
            <p:cNvPr id="235" name="AutoShape 150"/>
            <p:cNvSpPr>
              <a:spLocks noChangeArrowheads="1"/>
            </p:cNvSpPr>
            <p:nvPr/>
          </p:nvSpPr>
          <p:spPr bwMode="auto">
            <a:xfrm>
              <a:off x="2971" y="3566"/>
              <a:ext cx="995" cy="226"/>
            </a:xfrm>
            <a:prstGeom prst="flowChartTerminator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90488" y="1943100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3 = 5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498" y="2946361"/>
            <a:ext cx="5614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ОДГОВОР: ТРЕБА ПОДИЈЕЛИТИ ПО 5 ЈАБУКА.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3" name="Group 146"/>
          <p:cNvGrpSpPr>
            <a:grpSpLocks/>
          </p:cNvGrpSpPr>
          <p:nvPr/>
        </p:nvGrpSpPr>
        <p:grpSpPr bwMode="auto">
          <a:xfrm>
            <a:off x="6876793" y="1382298"/>
            <a:ext cx="1584325" cy="1511300"/>
            <a:chOff x="2971" y="3249"/>
            <a:chExt cx="998" cy="952"/>
          </a:xfrm>
        </p:grpSpPr>
        <p:grpSp>
          <p:nvGrpSpPr>
            <p:cNvPr id="224" name="Group 147"/>
            <p:cNvGrpSpPr>
              <a:grpSpLocks/>
            </p:cNvGrpSpPr>
            <p:nvPr/>
          </p:nvGrpSpPr>
          <p:grpSpPr bwMode="auto">
            <a:xfrm>
              <a:off x="2971" y="3249"/>
              <a:ext cx="998" cy="952"/>
              <a:chOff x="740" y="618"/>
              <a:chExt cx="2684" cy="2449"/>
            </a:xfrm>
          </p:grpSpPr>
          <p:sp>
            <p:nvSpPr>
              <p:cNvPr id="226" name="AutoShape 148"/>
              <p:cNvSpPr>
                <a:spLocks noChangeArrowheads="1"/>
              </p:cNvSpPr>
              <p:nvPr/>
            </p:nvSpPr>
            <p:spPr bwMode="auto">
              <a:xfrm rot="5400000" flipV="1">
                <a:off x="1473" y="1117"/>
                <a:ext cx="1225" cy="2676"/>
              </a:xfrm>
              <a:prstGeom prst="flowChartDelay">
                <a:avLst/>
              </a:prstGeom>
              <a:gradFill rotWithShape="1">
                <a:gsLst>
                  <a:gs pos="0">
                    <a:srgbClr val="643E14"/>
                  </a:gs>
                  <a:gs pos="50000">
                    <a:srgbClr val="D9862B"/>
                  </a:gs>
                  <a:gs pos="100000">
                    <a:srgbClr val="643E14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227" name="AutoShape 149"/>
              <p:cNvSpPr>
                <a:spLocks noChangeArrowheads="1"/>
              </p:cNvSpPr>
              <p:nvPr/>
            </p:nvSpPr>
            <p:spPr bwMode="auto">
              <a:xfrm rot="5400000">
                <a:off x="1444" y="-86"/>
                <a:ext cx="1267" cy="2676"/>
              </a:xfrm>
              <a:prstGeom prst="moon">
                <a:avLst>
                  <a:gd name="adj" fmla="val 13894"/>
                </a:avLst>
              </a:prstGeom>
              <a:gradFill rotWithShape="1">
                <a:gsLst>
                  <a:gs pos="0">
                    <a:srgbClr val="D9862B"/>
                  </a:gs>
                  <a:gs pos="50000">
                    <a:srgbClr val="643E14"/>
                  </a:gs>
                  <a:gs pos="100000">
                    <a:srgbClr val="D9862B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sp>
          <p:nvSpPr>
            <p:cNvPr id="225" name="AutoShape 150"/>
            <p:cNvSpPr>
              <a:spLocks noChangeArrowheads="1"/>
            </p:cNvSpPr>
            <p:nvPr/>
          </p:nvSpPr>
          <p:spPr bwMode="auto">
            <a:xfrm>
              <a:off x="2971" y="3566"/>
              <a:ext cx="998" cy="226"/>
            </a:xfrm>
            <a:prstGeom prst="flowChartTerminator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white"/>
                </a:solidFill>
                <a:cs typeface="Arial" charset="0"/>
              </a:endParaRPr>
            </a:p>
          </p:txBody>
        </p:sp>
      </p:grpSp>
      <p:grpSp>
        <p:nvGrpSpPr>
          <p:cNvPr id="99" name="Group 64"/>
          <p:cNvGrpSpPr>
            <a:grpSpLocks/>
          </p:cNvGrpSpPr>
          <p:nvPr/>
        </p:nvGrpSpPr>
        <p:grpSpPr bwMode="auto">
          <a:xfrm>
            <a:off x="2268416" y="3424550"/>
            <a:ext cx="1655762" cy="433387"/>
            <a:chOff x="3742" y="1071"/>
            <a:chExt cx="1724" cy="319"/>
          </a:xfrm>
        </p:grpSpPr>
        <p:grpSp>
          <p:nvGrpSpPr>
            <p:cNvPr id="100" name="Group 65"/>
            <p:cNvGrpSpPr>
              <a:grpSpLocks/>
            </p:cNvGrpSpPr>
            <p:nvPr/>
          </p:nvGrpSpPr>
          <p:grpSpPr bwMode="auto">
            <a:xfrm>
              <a:off x="3742" y="1072"/>
              <a:ext cx="363" cy="318"/>
              <a:chOff x="4013" y="1116"/>
              <a:chExt cx="999" cy="908"/>
            </a:xfrm>
          </p:grpSpPr>
          <p:grpSp>
            <p:nvGrpSpPr>
              <p:cNvPr id="133" name="Group 66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136" name="AutoShape 67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137" name="Group 68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138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39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34" name="Oval 71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135" name="Oval 72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101" name="Group 73"/>
            <p:cNvGrpSpPr>
              <a:grpSpLocks/>
            </p:cNvGrpSpPr>
            <p:nvPr/>
          </p:nvGrpSpPr>
          <p:grpSpPr bwMode="auto">
            <a:xfrm>
              <a:off x="5103" y="1071"/>
              <a:ext cx="363" cy="318"/>
              <a:chOff x="4013" y="1116"/>
              <a:chExt cx="999" cy="908"/>
            </a:xfrm>
          </p:grpSpPr>
          <p:grpSp>
            <p:nvGrpSpPr>
              <p:cNvPr id="126" name="Group 74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129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130" name="Group 76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131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3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27" name="Oval 79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128" name="Oval 80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102" name="Group 81"/>
            <p:cNvGrpSpPr>
              <a:grpSpLocks/>
            </p:cNvGrpSpPr>
            <p:nvPr/>
          </p:nvGrpSpPr>
          <p:grpSpPr bwMode="auto">
            <a:xfrm>
              <a:off x="4740" y="1071"/>
              <a:ext cx="363" cy="318"/>
              <a:chOff x="4013" y="1116"/>
              <a:chExt cx="999" cy="908"/>
            </a:xfrm>
          </p:grpSpPr>
          <p:grpSp>
            <p:nvGrpSpPr>
              <p:cNvPr id="119" name="Group 82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122" name="AutoShape 83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123" name="Group 84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124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5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20" name="Oval 87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121" name="Oval 88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103" name="Group 89"/>
            <p:cNvGrpSpPr>
              <a:grpSpLocks/>
            </p:cNvGrpSpPr>
            <p:nvPr/>
          </p:nvGrpSpPr>
          <p:grpSpPr bwMode="auto">
            <a:xfrm>
              <a:off x="4059" y="1071"/>
              <a:ext cx="363" cy="318"/>
              <a:chOff x="4013" y="1116"/>
              <a:chExt cx="999" cy="908"/>
            </a:xfrm>
          </p:grpSpPr>
          <p:grpSp>
            <p:nvGrpSpPr>
              <p:cNvPr id="112" name="Group 90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115" name="AutoShape 91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116" name="Group 92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117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8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13" name="Oval 95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114" name="Oval 96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104" name="Group 97"/>
            <p:cNvGrpSpPr>
              <a:grpSpLocks/>
            </p:cNvGrpSpPr>
            <p:nvPr/>
          </p:nvGrpSpPr>
          <p:grpSpPr bwMode="auto">
            <a:xfrm>
              <a:off x="4422" y="1071"/>
              <a:ext cx="363" cy="318"/>
              <a:chOff x="4013" y="1116"/>
              <a:chExt cx="999" cy="908"/>
            </a:xfrm>
          </p:grpSpPr>
          <p:grpSp>
            <p:nvGrpSpPr>
              <p:cNvPr id="105" name="Group 98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108" name="AutoShape 99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109" name="Group 100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110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1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06" name="Oval 103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107" name="Oval 104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8" name="Group 64"/>
          <p:cNvGrpSpPr>
            <a:grpSpLocks/>
          </p:cNvGrpSpPr>
          <p:nvPr/>
        </p:nvGrpSpPr>
        <p:grpSpPr bwMode="auto">
          <a:xfrm>
            <a:off x="620126" y="3454739"/>
            <a:ext cx="1655762" cy="433387"/>
            <a:chOff x="3742" y="1071"/>
            <a:chExt cx="1724" cy="319"/>
          </a:xfrm>
        </p:grpSpPr>
        <p:grpSp>
          <p:nvGrpSpPr>
            <p:cNvPr id="59" name="Group 65"/>
            <p:cNvGrpSpPr>
              <a:grpSpLocks/>
            </p:cNvGrpSpPr>
            <p:nvPr/>
          </p:nvGrpSpPr>
          <p:grpSpPr bwMode="auto">
            <a:xfrm>
              <a:off x="3742" y="1072"/>
              <a:ext cx="363" cy="318"/>
              <a:chOff x="4013" y="1116"/>
              <a:chExt cx="999" cy="908"/>
            </a:xfrm>
          </p:grpSpPr>
          <p:grpSp>
            <p:nvGrpSpPr>
              <p:cNvPr id="92" name="Group 66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95" name="AutoShape 67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96" name="Group 68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97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98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93" name="Oval 71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94" name="Oval 72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60" name="Group 73"/>
            <p:cNvGrpSpPr>
              <a:grpSpLocks/>
            </p:cNvGrpSpPr>
            <p:nvPr/>
          </p:nvGrpSpPr>
          <p:grpSpPr bwMode="auto">
            <a:xfrm>
              <a:off x="5103" y="1071"/>
              <a:ext cx="363" cy="318"/>
              <a:chOff x="4013" y="1116"/>
              <a:chExt cx="999" cy="908"/>
            </a:xfrm>
          </p:grpSpPr>
          <p:grpSp>
            <p:nvGrpSpPr>
              <p:cNvPr id="85" name="Group 74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88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89" name="Group 76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90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91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86" name="Oval 79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87" name="Oval 80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61" name="Group 81"/>
            <p:cNvGrpSpPr>
              <a:grpSpLocks/>
            </p:cNvGrpSpPr>
            <p:nvPr/>
          </p:nvGrpSpPr>
          <p:grpSpPr bwMode="auto">
            <a:xfrm>
              <a:off x="4740" y="1071"/>
              <a:ext cx="363" cy="318"/>
              <a:chOff x="4013" y="1116"/>
              <a:chExt cx="999" cy="908"/>
            </a:xfrm>
          </p:grpSpPr>
          <p:grpSp>
            <p:nvGrpSpPr>
              <p:cNvPr id="78" name="Group 82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81" name="AutoShape 83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82" name="Group 84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83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84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79" name="Oval 87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80" name="Oval 88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62" name="Group 89"/>
            <p:cNvGrpSpPr>
              <a:grpSpLocks/>
            </p:cNvGrpSpPr>
            <p:nvPr/>
          </p:nvGrpSpPr>
          <p:grpSpPr bwMode="auto">
            <a:xfrm>
              <a:off x="4059" y="1071"/>
              <a:ext cx="363" cy="318"/>
              <a:chOff x="4013" y="1116"/>
              <a:chExt cx="999" cy="908"/>
            </a:xfrm>
          </p:grpSpPr>
          <p:grpSp>
            <p:nvGrpSpPr>
              <p:cNvPr id="71" name="Group 90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74" name="AutoShape 91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75" name="Group 92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76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7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72" name="Oval 95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73" name="Oval 96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63" name="Group 97"/>
            <p:cNvGrpSpPr>
              <a:grpSpLocks/>
            </p:cNvGrpSpPr>
            <p:nvPr/>
          </p:nvGrpSpPr>
          <p:grpSpPr bwMode="auto">
            <a:xfrm>
              <a:off x="4422" y="1071"/>
              <a:ext cx="363" cy="318"/>
              <a:chOff x="4013" y="1116"/>
              <a:chExt cx="999" cy="908"/>
            </a:xfrm>
          </p:grpSpPr>
          <p:grpSp>
            <p:nvGrpSpPr>
              <p:cNvPr id="64" name="Group 98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67" name="AutoShape 99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68" name="Group 100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69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0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65" name="Oval 103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66" name="Oval 104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81" name="Group 64"/>
          <p:cNvGrpSpPr>
            <a:grpSpLocks/>
          </p:cNvGrpSpPr>
          <p:nvPr/>
        </p:nvGrpSpPr>
        <p:grpSpPr bwMode="auto">
          <a:xfrm>
            <a:off x="1468508" y="3883679"/>
            <a:ext cx="1655762" cy="531623"/>
            <a:chOff x="3742" y="1071"/>
            <a:chExt cx="1724" cy="319"/>
          </a:xfrm>
        </p:grpSpPr>
        <p:grpSp>
          <p:nvGrpSpPr>
            <p:cNvPr id="182" name="Group 65"/>
            <p:cNvGrpSpPr>
              <a:grpSpLocks/>
            </p:cNvGrpSpPr>
            <p:nvPr/>
          </p:nvGrpSpPr>
          <p:grpSpPr bwMode="auto">
            <a:xfrm>
              <a:off x="3742" y="1072"/>
              <a:ext cx="363" cy="318"/>
              <a:chOff x="4013" y="1116"/>
              <a:chExt cx="999" cy="908"/>
            </a:xfrm>
          </p:grpSpPr>
          <p:grpSp>
            <p:nvGrpSpPr>
              <p:cNvPr id="215" name="Group 66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218" name="AutoShape 67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9" name="Group 68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220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21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216" name="Oval 71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217" name="Oval 72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183" name="Group 73"/>
            <p:cNvGrpSpPr>
              <a:grpSpLocks/>
            </p:cNvGrpSpPr>
            <p:nvPr/>
          </p:nvGrpSpPr>
          <p:grpSpPr bwMode="auto">
            <a:xfrm>
              <a:off x="5103" y="1071"/>
              <a:ext cx="363" cy="318"/>
              <a:chOff x="4013" y="1116"/>
              <a:chExt cx="999" cy="908"/>
            </a:xfrm>
          </p:grpSpPr>
          <p:grpSp>
            <p:nvGrpSpPr>
              <p:cNvPr id="208" name="Group 74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211" name="AutoShape 75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212" name="Group 76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213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4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209" name="Oval 79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210" name="Oval 80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184" name="Group 81"/>
            <p:cNvGrpSpPr>
              <a:grpSpLocks/>
            </p:cNvGrpSpPr>
            <p:nvPr/>
          </p:nvGrpSpPr>
          <p:grpSpPr bwMode="auto">
            <a:xfrm>
              <a:off x="4740" y="1071"/>
              <a:ext cx="363" cy="318"/>
              <a:chOff x="4013" y="1116"/>
              <a:chExt cx="999" cy="908"/>
            </a:xfrm>
          </p:grpSpPr>
          <p:grpSp>
            <p:nvGrpSpPr>
              <p:cNvPr id="201" name="Group 82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204" name="AutoShape 83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205" name="Group 84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206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07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202" name="Oval 87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203" name="Oval 88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185" name="Group 89"/>
            <p:cNvGrpSpPr>
              <a:grpSpLocks/>
            </p:cNvGrpSpPr>
            <p:nvPr/>
          </p:nvGrpSpPr>
          <p:grpSpPr bwMode="auto">
            <a:xfrm>
              <a:off x="4059" y="1071"/>
              <a:ext cx="363" cy="318"/>
              <a:chOff x="4013" y="1116"/>
              <a:chExt cx="999" cy="908"/>
            </a:xfrm>
          </p:grpSpPr>
          <p:grpSp>
            <p:nvGrpSpPr>
              <p:cNvPr id="194" name="Group 90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197" name="AutoShape 91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198" name="Group 92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19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00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95" name="Oval 95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196" name="Oval 96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grpSp>
          <p:nvGrpSpPr>
            <p:cNvPr id="186" name="Group 97"/>
            <p:cNvGrpSpPr>
              <a:grpSpLocks/>
            </p:cNvGrpSpPr>
            <p:nvPr/>
          </p:nvGrpSpPr>
          <p:grpSpPr bwMode="auto">
            <a:xfrm>
              <a:off x="4422" y="1071"/>
              <a:ext cx="363" cy="318"/>
              <a:chOff x="4013" y="1116"/>
              <a:chExt cx="999" cy="908"/>
            </a:xfrm>
          </p:grpSpPr>
          <p:grpSp>
            <p:nvGrpSpPr>
              <p:cNvPr id="187" name="Group 98"/>
              <p:cNvGrpSpPr>
                <a:grpSpLocks/>
              </p:cNvGrpSpPr>
              <p:nvPr/>
            </p:nvGrpSpPr>
            <p:grpSpPr bwMode="auto">
              <a:xfrm>
                <a:off x="4286" y="1207"/>
                <a:ext cx="726" cy="817"/>
                <a:chOff x="4286" y="1207"/>
                <a:chExt cx="726" cy="817"/>
              </a:xfrm>
            </p:grpSpPr>
            <p:sp>
              <p:nvSpPr>
                <p:cNvPr id="190" name="AutoShape 99"/>
                <p:cNvSpPr>
                  <a:spLocks noChangeArrowheads="1"/>
                </p:cNvSpPr>
                <p:nvPr/>
              </p:nvSpPr>
              <p:spPr bwMode="auto">
                <a:xfrm flipV="1">
                  <a:off x="4558" y="1207"/>
                  <a:ext cx="182" cy="3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white"/>
                    </a:solidFill>
                    <a:cs typeface="Arial" charset="0"/>
                  </a:endParaRPr>
                </a:p>
              </p:txBody>
            </p:sp>
            <p:grpSp>
              <p:nvGrpSpPr>
                <p:cNvPr id="191" name="Group 100"/>
                <p:cNvGrpSpPr>
                  <a:grpSpLocks/>
                </p:cNvGrpSpPr>
                <p:nvPr/>
              </p:nvGrpSpPr>
              <p:grpSpPr bwMode="auto">
                <a:xfrm>
                  <a:off x="4286" y="1434"/>
                  <a:ext cx="726" cy="590"/>
                  <a:chOff x="4241" y="1389"/>
                  <a:chExt cx="635" cy="635"/>
                </a:xfrm>
              </p:grpSpPr>
              <p:sp>
                <p:nvSpPr>
                  <p:cNvPr id="192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389"/>
                    <a:ext cx="363" cy="499"/>
                  </a:xfrm>
                  <a:custGeom>
                    <a:avLst/>
                    <a:gdLst>
                      <a:gd name="T0" fmla="*/ 183 w 21600"/>
                      <a:gd name="T1" fmla="*/ 51 h 21600"/>
                      <a:gd name="T2" fmla="*/ 49 w 21600"/>
                      <a:gd name="T3" fmla="*/ 250 h 21600"/>
                      <a:gd name="T4" fmla="*/ 183 w 21600"/>
                      <a:gd name="T5" fmla="*/ 499 h 21600"/>
                      <a:gd name="T6" fmla="*/ 314 w 21600"/>
                      <a:gd name="T7" fmla="*/ 25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58 w 21600"/>
                      <a:gd name="T13" fmla="*/ 2294 h 21600"/>
                      <a:gd name="T14" fmla="*/ 16542 w 21600"/>
                      <a:gd name="T15" fmla="*/ 1367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93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434"/>
                    <a:ext cx="635" cy="5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0000"/>
                      </a:gs>
                      <a:gs pos="5000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white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88" name="Oval 103"/>
              <p:cNvSpPr>
                <a:spLocks noChangeArrowheads="1"/>
              </p:cNvSpPr>
              <p:nvPr/>
            </p:nvSpPr>
            <p:spPr bwMode="auto">
              <a:xfrm rot="-2647712">
                <a:off x="4785" y="1116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189" name="Oval 104"/>
              <p:cNvSpPr>
                <a:spLocks noChangeArrowheads="1"/>
              </p:cNvSpPr>
              <p:nvPr/>
            </p:nvSpPr>
            <p:spPr bwMode="auto">
              <a:xfrm rot="3351855" flipH="1">
                <a:off x="4263" y="1139"/>
                <a:ext cx="181" cy="681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597020" y="44136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се при одређивању количника јавља остатак који је  0 (нула), онда кажемо да је дјељеник дјељив са дјелиоцем</a:t>
            </a:r>
            <a:endParaRPr lang="en-US" sz="24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710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92593E-6 L 0.29453 0.03194 " pathEditMode="relative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6 L 0.31563 0.04305 " pathEditMode="relative" ptsTypes="AA">
                                      <p:cBhvr>
                                        <p:cTn id="1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408 L 0.52448 -0.0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-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339"/>
            <a:ext cx="9404350" cy="1814512"/>
          </a:xfrm>
        </p:spPr>
        <p:txBody>
          <a:bodyPr/>
          <a:lstStyle/>
          <a:p>
            <a:r>
              <a:rPr lang="sr-Cyrl-RS" sz="2800" b="1" dirty="0"/>
              <a:t>	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Јана и Петар имају 7 бомбона. Желе да их подијеле</a:t>
            </a:r>
            <a:b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тако да свако добије исти број бомбона. Како ће то</a:t>
            </a:r>
            <a:b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урадити? Да ли ће им остати неки бомбон?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5" y="5539699"/>
            <a:ext cx="516888" cy="516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12" y="6086197"/>
            <a:ext cx="516888" cy="516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20" y="6035992"/>
            <a:ext cx="516888" cy="516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6" y="6044498"/>
            <a:ext cx="516888" cy="516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79" y="6035992"/>
            <a:ext cx="516888" cy="51688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14" y="5598451"/>
            <a:ext cx="5175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83" y="5619046"/>
            <a:ext cx="5175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6884" y="6035992"/>
            <a:ext cx="570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: 2 = 3 (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остатак</a:t>
            </a:r>
            <a:r>
              <a:rPr lang="sr-Latn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0989" y="2367935"/>
            <a:ext cx="6296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се при одређивању количника јавља остатак који није 0 (нула), онда кажемо да дјељеник није дјељив са дјелиоцем.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5b155b11a6fe73c6525fd8f7ea2158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" y="2164080"/>
            <a:ext cx="3159902" cy="3072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5425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906 0.2430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906 0.24305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906 0.24305 " pathEditMode="relative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09 0.27361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09 0.27361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09 0.27361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-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928688"/>
            <a:ext cx="9404350" cy="747712"/>
          </a:xfrm>
        </p:spPr>
        <p:txBody>
          <a:bodyPr/>
          <a:lstStyle/>
          <a:p>
            <a:r>
              <a:rPr lang="sr-Cyrl-RS" sz="2800" b="1" dirty="0" smtClean="0"/>
              <a:t>	3.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Подијели са 5:</a:t>
            </a:r>
            <a:b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725" y="1790700"/>
            <a:ext cx="97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26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24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4150" y="1790700"/>
            <a:ext cx="1381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27</a:t>
            </a:r>
            <a:endParaRPr lang="sr-Cyrl-R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r-Cyrl-RS" sz="24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8621" y="1803915"/>
            <a:ext cx="1419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28</a:t>
            </a:r>
            <a:endParaRPr lang="sr-Cyrl-R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24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1674" y="1790699"/>
            <a:ext cx="1495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29</a:t>
            </a:r>
            <a:endParaRPr lang="sr-Cyrl-R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r-Cyrl-RS" sz="24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2787" y="2820276"/>
            <a:ext cx="732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 се остаци јављају при дијељењу са 5? 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4390" y="3418147"/>
            <a:ext cx="50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су бројеви: ______________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5253" y="2280968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800" b="1" u="sng" dirty="0">
                <a:solidFill>
                  <a:prstClr val="white"/>
                </a:solidFill>
                <a:cs typeface="Arial" charset="0"/>
              </a:rPr>
              <a:t>5 </a:t>
            </a:r>
            <a:r>
              <a:rPr lang="sr-Cyrl-RS" sz="2800" b="1" u="sng" dirty="0" smtClean="0">
                <a:solidFill>
                  <a:prstClr val="white"/>
                </a:solidFill>
                <a:cs typeface="Arial" charset="0"/>
              </a:rPr>
              <a:t>( )</a:t>
            </a:r>
            <a:endParaRPr lang="en-US" sz="28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3525" y="2267752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800" b="1" u="sng" dirty="0">
                <a:solidFill>
                  <a:prstClr val="white"/>
                </a:solidFill>
                <a:cs typeface="Arial" charset="0"/>
              </a:rPr>
              <a:t>5 </a:t>
            </a:r>
            <a:r>
              <a:rPr lang="sr-Cyrl-RS" sz="2800" b="1" u="sng" dirty="0" smtClean="0">
                <a:solidFill>
                  <a:prstClr val="white"/>
                </a:solidFill>
                <a:cs typeface="Arial" charset="0"/>
              </a:rPr>
              <a:t>( )</a:t>
            </a:r>
            <a:endParaRPr lang="en-US" sz="28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8776" y="2280968"/>
            <a:ext cx="8595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800" b="1" u="sng" dirty="0">
                <a:solidFill>
                  <a:prstClr val="white"/>
                </a:solidFill>
                <a:cs typeface="Arial" charset="0"/>
              </a:rPr>
              <a:t>5 </a:t>
            </a:r>
            <a:r>
              <a:rPr lang="sr-Cyrl-RS" sz="2800" b="1" u="sng" dirty="0" smtClean="0">
                <a:solidFill>
                  <a:prstClr val="white"/>
                </a:solidFill>
                <a:cs typeface="Arial" charset="0"/>
              </a:rPr>
              <a:t>( )</a:t>
            </a:r>
            <a:endParaRPr lang="sr-Cyrl-RS" sz="2800" b="1" u="sng" dirty="0">
              <a:solidFill>
                <a:prstClr val="white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9608" y="2280968"/>
            <a:ext cx="8595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800" b="1" u="sng" dirty="0">
                <a:solidFill>
                  <a:prstClr val="white"/>
                </a:solidFill>
                <a:cs typeface="Arial" charset="0"/>
              </a:rPr>
              <a:t>5 </a:t>
            </a:r>
            <a:r>
              <a:rPr lang="sr-Cyrl-RS" sz="2800" b="1" u="sng" dirty="0" smtClean="0">
                <a:solidFill>
                  <a:prstClr val="white"/>
                </a:solidFill>
                <a:cs typeface="Arial" charset="0"/>
              </a:rPr>
              <a:t>(</a:t>
            </a:r>
            <a:r>
              <a:rPr lang="sr-Cyrl-RS" sz="2800" b="1" u="sng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sr-Cyrl-RS" sz="2800" b="1" u="sng" dirty="0" smtClean="0">
                <a:solidFill>
                  <a:prstClr val="white"/>
                </a:solidFill>
                <a:cs typeface="Arial" charset="0"/>
              </a:rPr>
              <a:t>)</a:t>
            </a:r>
            <a:endParaRPr lang="sr-Cyrl-RS" sz="2800" b="1" u="sng" dirty="0">
              <a:solidFill>
                <a:prstClr val="white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3003" y="4112364"/>
            <a:ext cx="908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ли при дијељењу са 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бројем 5 </a:t>
            </a: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јави остатак 7?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3003" y="4806581"/>
            <a:ext cx="1860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 !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8809" y="4831107"/>
            <a:ext cx="289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ЗАШТО?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4632" y="5487072"/>
            <a:ext cx="9543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ДИЈЕЉЕЊУ ОСТАТАК ЈЕ УВИЈЕК МАЊИ ОД ДЈЕЛИОЦА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2300" y="227330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7400" y="2298700"/>
            <a:ext cx="44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1400" y="2298700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6200" y="2324100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3378200"/>
            <a:ext cx="234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1, 2, 3 и 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552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7" grpId="0"/>
      <p:bldP spid="18" grpId="0"/>
      <p:bldP spid="19" grpId="0"/>
      <p:bldP spid="20" grpId="0"/>
      <p:bldP spid="3" grpId="0"/>
      <p:bldP spid="4" grpId="0"/>
      <p:bldP spid="6" grpId="0"/>
      <p:bldP spid="1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-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5100" y="887413"/>
            <a:ext cx="8369300" cy="966787"/>
          </a:xfrm>
        </p:spPr>
        <p:txBody>
          <a:bodyPr/>
          <a:lstStyle/>
          <a:p>
            <a:pPr lvl="0"/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4. </a:t>
            </a:r>
            <a:r>
              <a:rPr lang="sr-Cyrl-CS" sz="2400" b="1" dirty="0">
                <a:latin typeface="Arial" panose="020B0604020202020204" pitchFamily="34" charset="0"/>
                <a:cs typeface="Arial" panose="020B0604020202020204" pitchFamily="34" charset="0"/>
              </a:rPr>
              <a:t>Израчунај количник и остатак, а затим </a:t>
            </a:r>
            <a:r>
              <a:rPr lang="sr-Cyrl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провјери</a:t>
            </a:r>
            <a:br>
              <a:rPr lang="sr-Cyrl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sr-Cyrl-CS" sz="2400" b="1" dirty="0">
                <a:latin typeface="Arial" panose="020B0604020202020204" pitchFamily="34" charset="0"/>
                <a:cs typeface="Arial" panose="020B0604020202020204" pitchFamily="34" charset="0"/>
              </a:rPr>
              <a:t>тачност: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sr-Cyrl-CS" sz="1600" dirty="0"/>
              <a:t>   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568059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sr-Cyrl-C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sr-Cyrl-C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___ 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3399" y="2568059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  )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94" y="3347650"/>
            <a:ext cx="296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: 3 = ___ (  ) 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5113" y="2582773"/>
            <a:ext cx="7319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провјера: јер 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___ </a:t>
            </a: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 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___ + ___ </a:t>
            </a: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= 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___ + ___= ___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5112" y="3451185"/>
            <a:ext cx="742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провјера: јер је  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sr-Cyrl-R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 ___ + ___ = ___ + ___= ___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8500" y="2540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400" y="2603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330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1600" y="336550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1600" y="25273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7100" y="25273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04200" y="2540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42500" y="2514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77300" y="2514600"/>
            <a:ext cx="67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02900" y="2501900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19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8600" y="34163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2500" y="34163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66100" y="340360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66200" y="33909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42500" y="340360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66400" y="3403600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26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969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-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83" y="422293"/>
            <a:ext cx="9404350" cy="1400175"/>
          </a:xfrm>
        </p:spPr>
        <p:txBody>
          <a:bodyPr/>
          <a:lstStyle/>
          <a:p>
            <a:pPr lvl="0" algn="just"/>
            <a:r>
              <a:rPr lang="sr-Cyrl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375" y="2628900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38 : 5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___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300" y="2598122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Cyrl-C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375" y="3466109"/>
            <a:ext cx="7047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ОДГОВОР: Неће моћи да играју ____ дјечака.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283" y="371493"/>
            <a:ext cx="8464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r-Cyrl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На </a:t>
            </a:r>
            <a:r>
              <a:rPr lang="sr-Cyrl-CS" sz="2400" b="1" dirty="0">
                <a:latin typeface="Arial" panose="020B0604020202020204" pitchFamily="34" charset="0"/>
                <a:cs typeface="Arial" panose="020B0604020202020204" pitchFamily="34" charset="0"/>
              </a:rPr>
              <a:t>игралишту је било 38 дјечака. Колико екипа по </a:t>
            </a:r>
            <a:r>
              <a:rPr lang="sr-Cyrl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457200" indent="-457200"/>
            <a:r>
              <a:rPr lang="sr-Cyrl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играча </a:t>
            </a:r>
            <a:r>
              <a:rPr lang="sr-Cyrl-CS" sz="2400" b="1" dirty="0">
                <a:latin typeface="Arial" panose="020B0604020202020204" pitchFamily="34" charset="0"/>
                <a:cs typeface="Arial" panose="020B0604020202020204" pitchFamily="34" charset="0"/>
              </a:rPr>
              <a:t>могу да се саставе за кошарку? </a:t>
            </a:r>
            <a:r>
              <a:rPr lang="sr-Cyrl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Колико</a:t>
            </a:r>
          </a:p>
          <a:p>
            <a:pPr marL="457200" indent="-457200"/>
            <a:r>
              <a:rPr lang="sr-Cyrl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дјечака </a:t>
            </a:r>
            <a:r>
              <a:rPr lang="sr-Cyrl-CS" sz="2400" b="1" dirty="0">
                <a:latin typeface="Arial" panose="020B0604020202020204" pitchFamily="34" charset="0"/>
                <a:cs typeface="Arial" panose="020B0604020202020204" pitchFamily="34" charset="0"/>
              </a:rPr>
              <a:t>неће моћи да игра?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616200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4500" y="2667000"/>
            <a:ext cx="6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0" y="3467100"/>
            <a:ext cx="6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kosark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65677" y="3230122"/>
            <a:ext cx="3326323" cy="3323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4800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-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152525" y="1360488"/>
            <a:ext cx="8286750" cy="5191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74688" y="692150"/>
            <a:ext cx="9404350" cy="868363"/>
          </a:xfrm>
        </p:spPr>
        <p:txBody>
          <a:bodyPr/>
          <a:lstStyle/>
          <a:p>
            <a:pPr algn="ctr" eaLnBrk="1" hangingPunct="1"/>
            <a:r>
              <a:rPr lang="sr-Cyrl-BA" altLang="en-US" sz="3600" dirty="0" smtClean="0">
                <a:latin typeface="Arial Black" pitchFamily="34" charset="0"/>
              </a:rPr>
              <a:t>     </a:t>
            </a:r>
            <a:r>
              <a:rPr lang="sr-Cyrl-BA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895475" y="3349625"/>
            <a:ext cx="7372350" cy="1050925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sr-Cyrl-B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УРАДИТИ 1, 2. и 3. ЗАДАТАК ИЗ РАДНОГ ЛИСТА НА СТР.  52.</a:t>
            </a:r>
          </a:p>
        </p:txBody>
      </p:sp>
    </p:spTree>
    <p:extLst>
      <p:ext uri="{BB962C8B-B14F-4D97-AF65-F5344CB8AC3E}">
        <p14:creationId xmlns="" xmlns:p14="http://schemas.microsoft.com/office/powerpoint/2010/main" val="3023005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6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426</TotalTime>
  <Words>290</Words>
  <Application>Microsoft Office PowerPoint</Application>
  <PresentationFormat>Custom</PresentationFormat>
  <Paragraphs>66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1_Ion</vt:lpstr>
      <vt:lpstr>2_Ion</vt:lpstr>
      <vt:lpstr>3_Ion</vt:lpstr>
      <vt:lpstr>4_Ion</vt:lpstr>
      <vt:lpstr>5_Ion</vt:lpstr>
      <vt:lpstr>6_Ion</vt:lpstr>
      <vt:lpstr>ДИЈЕЉЕЊЕ СА ОСТАТКОМ</vt:lpstr>
      <vt:lpstr>             1. У великој корпи има 15 јабука. По колико јабука                    треба подијелити у 3 мање корпе?</vt:lpstr>
      <vt:lpstr> 2. Јана и Петар имају 7 бомбона. Желе да их подијеле          тако да свако добије исти број бомбона. Како ће то          урадити? Да ли ће им остати неки бомбон?</vt:lpstr>
      <vt:lpstr> 3. Подијели са 5: </vt:lpstr>
      <vt:lpstr> 4. Израчунај количник и остатак, а затим провјери           тачност:           </vt:lpstr>
      <vt:lpstr>   </vt:lpstr>
      <vt:lpstr>     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</dc:creator>
  <cp:lastModifiedBy>PC</cp:lastModifiedBy>
  <cp:revision>22</cp:revision>
  <dcterms:created xsi:type="dcterms:W3CDTF">2020-05-12T07:35:54Z</dcterms:created>
  <dcterms:modified xsi:type="dcterms:W3CDTF">2020-05-18T07:33:05Z</dcterms:modified>
</cp:coreProperties>
</file>