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FBAE-9D03-4210-A6B9-9F3563A004E3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3D9C-94E2-42CB-9E56-582409F6A6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FBAE-9D03-4210-A6B9-9F3563A004E3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3D9C-94E2-42CB-9E56-582409F6A6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FBAE-9D03-4210-A6B9-9F3563A004E3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3D9C-94E2-42CB-9E56-582409F6A6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FBAE-9D03-4210-A6B9-9F3563A004E3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3D9C-94E2-42CB-9E56-582409F6A6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FBAE-9D03-4210-A6B9-9F3563A004E3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3D9C-94E2-42CB-9E56-582409F6A6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FBAE-9D03-4210-A6B9-9F3563A004E3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3D9C-94E2-42CB-9E56-582409F6A6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FBAE-9D03-4210-A6B9-9F3563A004E3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3D9C-94E2-42CB-9E56-582409F6A6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FBAE-9D03-4210-A6B9-9F3563A004E3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3D9C-94E2-42CB-9E56-582409F6A6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FBAE-9D03-4210-A6B9-9F3563A004E3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3D9C-94E2-42CB-9E56-582409F6A6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FBAE-9D03-4210-A6B9-9F3563A004E3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03D9C-94E2-42CB-9E56-582409F6A6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FBAE-9D03-4210-A6B9-9F3563A004E3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503D9C-94E2-42CB-9E56-582409F6A6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CFFBAE-9D03-4210-A6B9-9F3563A004E3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503D9C-94E2-42CB-9E56-582409F6A6A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MAN BEHIND THE FACE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mark zuckerber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214686"/>
            <a:ext cx="3479266" cy="2286016"/>
          </a:xfrm>
          <a:prstGeom prst="rect">
            <a:avLst/>
          </a:prstGeom>
        </p:spPr>
      </p:pic>
      <p:pic>
        <p:nvPicPr>
          <p:cNvPr id="6" name="Picture 5" descr="mar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3786190"/>
            <a:ext cx="3912154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child prodigy</a:t>
            </a:r>
          </a:p>
          <a:p>
            <a:endParaRPr lang="en-US" dirty="0" smtClean="0"/>
          </a:p>
          <a:p>
            <a:r>
              <a:rPr lang="en-US" dirty="0" smtClean="0"/>
              <a:t>inappropriate</a:t>
            </a:r>
          </a:p>
          <a:p>
            <a:r>
              <a:rPr lang="en-US" dirty="0" smtClean="0"/>
              <a:t>drop out of</a:t>
            </a:r>
          </a:p>
          <a:p>
            <a:r>
              <a:rPr lang="en-US" dirty="0" smtClean="0"/>
              <a:t>generous</a:t>
            </a:r>
          </a:p>
          <a:p>
            <a:endParaRPr lang="en-US" dirty="0" smtClean="0"/>
          </a:p>
          <a:p>
            <a:r>
              <a:rPr lang="en-US" dirty="0" smtClean="0"/>
              <a:t>exceptional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 child unusually intelligent for their age</a:t>
            </a:r>
          </a:p>
          <a:p>
            <a:r>
              <a:rPr lang="en-US" dirty="0" smtClean="0"/>
              <a:t>not good for something</a:t>
            </a:r>
          </a:p>
          <a:p>
            <a:r>
              <a:rPr lang="en-US" dirty="0" smtClean="0"/>
              <a:t>leave school or university</a:t>
            </a:r>
          </a:p>
          <a:p>
            <a:r>
              <a:rPr lang="en-US" dirty="0" smtClean="0"/>
              <a:t>ready to give money or things to other people</a:t>
            </a:r>
          </a:p>
          <a:p>
            <a:r>
              <a:rPr lang="en-US" dirty="0" smtClean="0"/>
              <a:t>unusual, extraordinary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SB, p.70, Vocabulary 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b="1" dirty="0" smtClean="0"/>
              <a:t>Complete the sentences with the words: </a:t>
            </a:r>
            <a:r>
              <a:rPr lang="en-US" sz="2000" b="1" i="1" dirty="0" smtClean="0">
                <a:solidFill>
                  <a:srgbClr val="0070C0"/>
                </a:solidFill>
              </a:rPr>
              <a:t>various, child prodigy, shut down, inappropriate, upload, drop out of, be self-confident,                make a difference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In our restaurant you can try ___________ dishes.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This program will __________ soon.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People like to _________ the photos they took on their vacation.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If you want to succeed you must __________________.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Mozart was a _____________, he wrote his first symphony at the age of eight.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He decided to _________ school and open his own shop.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 think she should change her clothes, because these are __________ for school.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Many scientists managed to ________________ in the development of human civilization.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538" y="928670"/>
            <a:ext cx="664373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 our restaurant you can try </a:t>
            </a:r>
            <a:r>
              <a:rPr lang="en-US" b="1" i="1" dirty="0" smtClean="0">
                <a:solidFill>
                  <a:srgbClr val="0070C0"/>
                </a:solidFill>
              </a:rPr>
              <a:t>various </a:t>
            </a:r>
            <a:r>
              <a:rPr lang="en-US" dirty="0" smtClean="0"/>
              <a:t>dishes.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This program will </a:t>
            </a:r>
            <a:r>
              <a:rPr lang="en-US" b="1" i="1" dirty="0" smtClean="0">
                <a:solidFill>
                  <a:srgbClr val="0070C0"/>
                </a:solidFill>
              </a:rPr>
              <a:t>shut down </a:t>
            </a:r>
            <a:r>
              <a:rPr lang="en-US" dirty="0" smtClean="0"/>
              <a:t>soon.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People like to </a:t>
            </a:r>
            <a:r>
              <a:rPr lang="en-US" b="1" i="1" dirty="0" smtClean="0">
                <a:solidFill>
                  <a:srgbClr val="0070C0"/>
                </a:solidFill>
              </a:rPr>
              <a:t>upload </a:t>
            </a:r>
            <a:r>
              <a:rPr lang="en-US" dirty="0" smtClean="0"/>
              <a:t>the photos they took on their vacation.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you want to succeed you must </a:t>
            </a:r>
            <a:r>
              <a:rPr lang="en-US" b="1" i="1" dirty="0" smtClean="0">
                <a:solidFill>
                  <a:srgbClr val="0070C0"/>
                </a:solidFill>
              </a:rPr>
              <a:t>be self-confident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Mozart was a </a:t>
            </a:r>
            <a:r>
              <a:rPr lang="en-US" b="1" i="1" dirty="0" smtClean="0">
                <a:solidFill>
                  <a:srgbClr val="0070C0"/>
                </a:solidFill>
              </a:rPr>
              <a:t>child prodigy </a:t>
            </a:r>
            <a:r>
              <a:rPr lang="en-US" b="1" i="1" dirty="0" smtClean="0"/>
              <a:t>,</a:t>
            </a:r>
            <a:r>
              <a:rPr lang="en-US" dirty="0" smtClean="0"/>
              <a:t>he wrote his first symphony at the age of eight.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He decided to </a:t>
            </a:r>
            <a:r>
              <a:rPr lang="en-US" b="1" i="1" dirty="0" smtClean="0">
                <a:solidFill>
                  <a:srgbClr val="0070C0"/>
                </a:solidFill>
              </a:rPr>
              <a:t>drop out of </a:t>
            </a:r>
            <a:r>
              <a:rPr lang="en-US" dirty="0" smtClean="0"/>
              <a:t>school and open his own shop.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 think she should change her clothes, because these are </a:t>
            </a:r>
            <a:r>
              <a:rPr lang="en-US" b="1" i="1" dirty="0" smtClean="0">
                <a:solidFill>
                  <a:srgbClr val="0070C0"/>
                </a:solidFill>
              </a:rPr>
              <a:t>inappropriate </a:t>
            </a:r>
            <a:r>
              <a:rPr lang="en-US" dirty="0" smtClean="0"/>
              <a:t>for school.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Many scientists managed to </a:t>
            </a:r>
            <a:r>
              <a:rPr lang="en-US" b="1" i="1" dirty="0" smtClean="0">
                <a:solidFill>
                  <a:srgbClr val="0070C0"/>
                </a:solidFill>
              </a:rPr>
              <a:t>make a difference </a:t>
            </a:r>
            <a:r>
              <a:rPr lang="en-US" dirty="0" smtClean="0"/>
              <a:t>in the development of human civilization.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INDIRECT WH-QUESTIONS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  <a:scene3d>
              <a:camera prst="perspectiveHeroicExtremeLeftFacing"/>
              <a:lightRig rig="threePt" dir="t"/>
            </a:scene3d>
          </a:bodyPr>
          <a:lstStyle/>
          <a:p>
            <a:pPr algn="ctr"/>
            <a:r>
              <a:rPr lang="en-US" sz="4000" dirty="0" smtClean="0"/>
              <a:t>What                                          how      where       when     </a:t>
            </a:r>
          </a:p>
          <a:p>
            <a:pPr algn="ctr"/>
            <a:r>
              <a:rPr lang="en-US" sz="4000" dirty="0" smtClean="0"/>
              <a:t>who                                    why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1357298"/>
            <a:ext cx="800105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sr-Latn-BA" sz="2400" dirty="0" smtClean="0"/>
              <a:t>Indirect </a:t>
            </a:r>
            <a:r>
              <a:rPr lang="sr-Latn-BA" sz="2400" dirty="0" smtClean="0"/>
              <a:t>reports of wh-questions consist of </a:t>
            </a:r>
            <a:endParaRPr lang="en-US" sz="2400" dirty="0" smtClean="0"/>
          </a:p>
          <a:p>
            <a:pPr algn="ctr"/>
            <a:r>
              <a:rPr lang="sr-Latn-BA" sz="2400" dirty="0" smtClean="0">
                <a:solidFill>
                  <a:srgbClr val="CC00CC"/>
                </a:solidFill>
              </a:rPr>
              <a:t>a </a:t>
            </a:r>
            <a:r>
              <a:rPr lang="sr-Latn-BA" sz="2400" dirty="0" smtClean="0">
                <a:solidFill>
                  <a:srgbClr val="CC00CC"/>
                </a:solidFill>
              </a:rPr>
              <a:t>reporting clause</a:t>
            </a:r>
            <a:r>
              <a:rPr lang="sr-Latn-BA" sz="2400" dirty="0" smtClean="0"/>
              <a:t>, and </a:t>
            </a:r>
            <a:r>
              <a:rPr lang="sr-Latn-BA" sz="2400" dirty="0" smtClean="0">
                <a:solidFill>
                  <a:schemeClr val="accent4">
                    <a:lumMod val="75000"/>
                  </a:schemeClr>
                </a:solidFill>
              </a:rPr>
              <a:t>a reported clause beginning with a </a:t>
            </a:r>
            <a:r>
              <a:rPr lang="sr-Latn-BA" sz="2400" dirty="0" smtClean="0">
                <a:solidFill>
                  <a:srgbClr val="FF0000"/>
                </a:solidFill>
              </a:rPr>
              <a:t>wh-word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sr-Latn-BA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                    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dirty="0" smtClean="0"/>
              <a:t>                  </a:t>
            </a:r>
            <a:r>
              <a:rPr lang="en-US" sz="2400" dirty="0" smtClean="0"/>
              <a:t>Andy: “What do you want?”</a:t>
            </a:r>
            <a:endParaRPr lang="sr-Latn-BA" sz="2400" dirty="0" smtClean="0"/>
          </a:p>
          <a:p>
            <a:pPr algn="ctr"/>
            <a:r>
              <a:rPr lang="en-US" sz="2400" dirty="0" smtClean="0">
                <a:solidFill>
                  <a:srgbClr val="CC00CC"/>
                </a:solidFill>
              </a:rPr>
              <a:t>                </a:t>
            </a:r>
            <a:r>
              <a:rPr lang="en-US" sz="2400" dirty="0" smtClean="0">
                <a:solidFill>
                  <a:srgbClr val="CC00CC"/>
                </a:solidFill>
              </a:rPr>
              <a:t>Andy</a:t>
            </a:r>
            <a:r>
              <a:rPr lang="sr-Latn-BA" sz="2400" dirty="0" smtClean="0">
                <a:solidFill>
                  <a:srgbClr val="CC00CC"/>
                </a:solidFill>
              </a:rPr>
              <a:t> </a:t>
            </a:r>
            <a:r>
              <a:rPr lang="sr-Latn-BA" sz="2400" dirty="0" smtClean="0">
                <a:solidFill>
                  <a:srgbClr val="CC00CC"/>
                </a:solidFill>
              </a:rPr>
              <a:t>asks me </a:t>
            </a:r>
            <a:r>
              <a:rPr lang="en-US" sz="2400" dirty="0" smtClean="0">
                <a:solidFill>
                  <a:srgbClr val="CC00CC"/>
                </a:solidFill>
              </a:rPr>
              <a:t>          </a:t>
            </a:r>
            <a:r>
              <a:rPr lang="sr-Latn-BA" sz="2400" dirty="0" smtClean="0">
                <a:solidFill>
                  <a:srgbClr val="FF0000"/>
                </a:solidFill>
              </a:rPr>
              <a:t>what</a:t>
            </a:r>
            <a:r>
              <a:rPr lang="en-US" sz="2400" dirty="0" smtClean="0">
                <a:solidFill>
                  <a:srgbClr val="FF0000"/>
                </a:solidFill>
              </a:rPr>
              <a:t>     </a:t>
            </a:r>
            <a:r>
              <a:rPr lang="sr-Latn-BA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r-Latn-BA" sz="2400" dirty="0" smtClean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   </a:t>
            </a:r>
            <a:r>
              <a:rPr lang="sr-Latn-BA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r-Latn-BA" sz="2400" dirty="0" smtClean="0">
                <a:solidFill>
                  <a:schemeClr val="accent4">
                    <a:lumMod val="75000"/>
                  </a:schemeClr>
                </a:solidFill>
              </a:rPr>
              <a:t>want.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                    </a:t>
            </a:r>
            <a:r>
              <a:rPr lang="en-US" sz="2400" u="sng" dirty="0" smtClean="0">
                <a:solidFill>
                  <a:schemeClr val="accent4">
                    <a:lumMod val="75000"/>
                  </a:schemeClr>
                </a:solidFill>
              </a:rPr>
              <a:t>S +  verb</a:t>
            </a:r>
          </a:p>
          <a:p>
            <a:pPr algn="ctr"/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    (Affirmative statement word order)</a:t>
            </a:r>
          </a:p>
          <a:p>
            <a:endParaRPr lang="en-US" sz="2400" dirty="0" smtClean="0"/>
          </a:p>
          <a:p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algn="ctr"/>
            <a:r>
              <a:rPr lang="en-US" sz="2400" dirty="0" smtClean="0"/>
              <a:t> </a:t>
            </a:r>
            <a:r>
              <a:rPr lang="en-US" sz="2400" dirty="0" smtClean="0"/>
              <a:t>            </a:t>
            </a:r>
            <a:endParaRPr lang="en-US" sz="2400" dirty="0" smtClean="0"/>
          </a:p>
          <a:p>
            <a:pPr algn="ctr"/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              </a:t>
            </a:r>
            <a:endParaRPr lang="sr-Latn-BA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r-Latn-BA" dirty="0" smtClean="0"/>
              <a:t> </a:t>
            </a:r>
            <a:r>
              <a:rPr lang="en-US" dirty="0" smtClean="0"/>
              <a:t>                     </a:t>
            </a:r>
            <a:endParaRPr lang="sr-Latn-BA" sz="2400" dirty="0" smtClean="0">
              <a:solidFill>
                <a:srgbClr val="FF0000"/>
              </a:solidFill>
            </a:endParaRPr>
          </a:p>
          <a:p>
            <a:endParaRPr lang="sr-Latn-BA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sr-Latn-B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</a:t>
            </a:r>
            <a:r>
              <a:rPr lang="sr-Latn-BA" sz="3200" dirty="0" smtClean="0"/>
              <a:t>xamples of indirect speech with WH-QUESTIONS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Latn-BA" dirty="0" smtClean="0"/>
              <a:t>DIRECT QUESTIONS</a:t>
            </a:r>
            <a:endParaRPr lang="en-GB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sr-Latn-BA" sz="2200" dirty="0" smtClean="0"/>
              <a:t>Betty: ’’When did you come</a:t>
            </a:r>
            <a:r>
              <a:rPr lang="en-US" sz="2200" dirty="0" smtClean="0"/>
              <a:t>?</a:t>
            </a:r>
            <a:r>
              <a:rPr lang="sr-Latn-BA" sz="2200" dirty="0" smtClean="0"/>
              <a:t>“</a:t>
            </a:r>
            <a:endParaRPr lang="en-US" sz="2200" dirty="0" smtClean="0"/>
          </a:p>
          <a:p>
            <a:pPr marL="0" indent="0">
              <a:buNone/>
            </a:pPr>
            <a:endParaRPr lang="sr-Latn-BA" sz="2200" dirty="0" smtClean="0"/>
          </a:p>
          <a:p>
            <a:pPr marL="0" indent="0">
              <a:buNone/>
            </a:pPr>
            <a:r>
              <a:rPr lang="sr-Latn-BA" sz="2200" dirty="0" smtClean="0"/>
              <a:t>Sarah’s father: ’’Why are you crying, Sarah?“</a:t>
            </a:r>
            <a:endParaRPr lang="en-US" sz="22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Latn-BA" dirty="0" smtClean="0"/>
              <a:t>INDIRECT </a:t>
            </a:r>
            <a:r>
              <a:rPr lang="sr-Latn-BA" dirty="0" smtClean="0"/>
              <a:t>QUESTIONS</a:t>
            </a:r>
            <a:endParaRPr lang="en-US" sz="2200" dirty="0" smtClean="0"/>
          </a:p>
          <a:p>
            <a:pPr>
              <a:buFont typeface="Wingdings" pitchFamily="2" charset="2"/>
              <a:buChar char="Ø"/>
            </a:pPr>
            <a:endParaRPr lang="sr-Latn-BA" sz="2200" dirty="0" smtClean="0"/>
          </a:p>
          <a:p>
            <a:pPr>
              <a:buFont typeface="Wingdings" pitchFamily="2" charset="2"/>
              <a:buChar char="Ø"/>
            </a:pPr>
            <a:r>
              <a:rPr lang="sr-Latn-BA" sz="2200" dirty="0" smtClean="0"/>
              <a:t>Betty asks me when I came.</a:t>
            </a:r>
            <a:endParaRPr lang="en-US" sz="2200" dirty="0" smtClean="0"/>
          </a:p>
          <a:p>
            <a:pPr>
              <a:buFont typeface="Wingdings" pitchFamily="2" charset="2"/>
              <a:buChar char="Ø"/>
            </a:pPr>
            <a:endParaRPr lang="sr-Latn-BA" sz="2200" dirty="0" smtClean="0"/>
          </a:p>
          <a:p>
            <a:pPr>
              <a:buFont typeface="Wingdings" pitchFamily="2" charset="2"/>
              <a:buChar char="Ø"/>
            </a:pPr>
            <a:r>
              <a:rPr lang="sr-Latn-BA" sz="2200" dirty="0" smtClean="0"/>
              <a:t>Sarah’s father asks Sarah why she </a:t>
            </a:r>
            <a:r>
              <a:rPr lang="en-US" sz="2200" dirty="0" smtClean="0"/>
              <a:t> is </a:t>
            </a:r>
            <a:r>
              <a:rPr lang="sr-Latn-BA" sz="2200" dirty="0" smtClean="0"/>
              <a:t>crying.</a:t>
            </a:r>
          </a:p>
          <a:p>
            <a:pPr>
              <a:buNone/>
            </a:pPr>
            <a:endParaRPr lang="en-GB" sz="2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29642" cy="72464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SB, p. 71, Grammar 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Look at the example. Then do the following:</a:t>
            </a:r>
          </a:p>
          <a:p>
            <a:pPr algn="ctr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Psychologists: “</a:t>
            </a:r>
            <a:r>
              <a:rPr lang="en-US" sz="2000" dirty="0" smtClean="0">
                <a:solidFill>
                  <a:srgbClr val="FF0000"/>
                </a:solidFill>
              </a:rPr>
              <a:t>What</a:t>
            </a:r>
            <a:r>
              <a:rPr lang="en-US" sz="2000" dirty="0" smtClean="0">
                <a:solidFill>
                  <a:srgbClr val="0070C0"/>
                </a:solidFill>
              </a:rPr>
              <a:t> do you like to do?”</a:t>
            </a:r>
          </a:p>
          <a:p>
            <a:pPr algn="ctr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Psychologists </a:t>
            </a:r>
            <a:r>
              <a:rPr lang="en-US" sz="2000" dirty="0" smtClean="0">
                <a:solidFill>
                  <a:srgbClr val="FF0000"/>
                </a:solidFill>
              </a:rPr>
              <a:t>ask </a:t>
            </a:r>
            <a:r>
              <a:rPr lang="en-US" sz="2000" dirty="0" smtClean="0">
                <a:solidFill>
                  <a:srgbClr val="0070C0"/>
                </a:solidFill>
              </a:rPr>
              <a:t>people </a:t>
            </a:r>
            <a:r>
              <a:rPr lang="en-US" sz="2000" dirty="0" smtClean="0">
                <a:solidFill>
                  <a:srgbClr val="FF0000"/>
                </a:solidFill>
              </a:rPr>
              <a:t>what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u="sng" dirty="0" smtClean="0">
                <a:solidFill>
                  <a:srgbClr val="0070C0"/>
                </a:solidFill>
              </a:rPr>
              <a:t>they like </a:t>
            </a:r>
            <a:r>
              <a:rPr lang="en-US" sz="2000" dirty="0" smtClean="0">
                <a:solidFill>
                  <a:srgbClr val="0070C0"/>
                </a:solidFill>
              </a:rPr>
              <a:t>to do.</a:t>
            </a:r>
          </a:p>
          <a:p>
            <a:pPr marL="457200" indent="-457200">
              <a:buNone/>
            </a:pPr>
            <a:r>
              <a:rPr lang="en-US" sz="1800" dirty="0" smtClean="0"/>
              <a:t>1. Our teacher: “What do you usually read before you go to bed?”</a:t>
            </a:r>
          </a:p>
          <a:p>
            <a:pPr marL="457200" indent="-457200">
              <a:buNone/>
            </a:pPr>
            <a:r>
              <a:rPr lang="en-US" sz="1800" dirty="0" smtClean="0"/>
              <a:t> </a:t>
            </a:r>
            <a:r>
              <a:rPr lang="en-US" sz="1800" u="sng" dirty="0" smtClean="0"/>
              <a:t>Our teacher asks us what we usually read before we go to bed.</a:t>
            </a:r>
          </a:p>
          <a:p>
            <a:pPr marL="457200" indent="-457200">
              <a:buNone/>
            </a:pPr>
            <a:r>
              <a:rPr lang="en-US" sz="1800" dirty="0" smtClean="0"/>
              <a:t>2. My mom: “Where are you going now?”</a:t>
            </a:r>
          </a:p>
          <a:p>
            <a:pPr marL="457200" indent="-457200">
              <a:buNone/>
            </a:pPr>
            <a:r>
              <a:rPr lang="en-US" sz="1800" u="sng" dirty="0" smtClean="0"/>
              <a:t>My mom asks me where I am going now.</a:t>
            </a:r>
          </a:p>
          <a:p>
            <a:pPr marL="457200" indent="-457200">
              <a:buNone/>
            </a:pPr>
            <a:r>
              <a:rPr lang="en-US" sz="1800" dirty="0" smtClean="0"/>
              <a:t>3. A father: “Daughter, where have you been?”</a:t>
            </a:r>
          </a:p>
          <a:p>
            <a:pPr marL="457200" indent="-457200">
              <a:buNone/>
            </a:pPr>
            <a:r>
              <a:rPr lang="en-US" sz="1800" u="sng" dirty="0" smtClean="0"/>
              <a:t>A father asks his daughter where she has been.</a:t>
            </a:r>
          </a:p>
          <a:p>
            <a:pPr marL="457200" indent="-457200">
              <a:buNone/>
            </a:pPr>
            <a:r>
              <a:rPr lang="en-US" sz="1800" dirty="0" smtClean="0"/>
              <a:t>4. My grandmother: “What did you do yesterday?”</a:t>
            </a:r>
          </a:p>
          <a:p>
            <a:pPr marL="457200" indent="-457200">
              <a:buNone/>
            </a:pPr>
            <a:r>
              <a:rPr lang="en-US" sz="1800" u="sng" dirty="0" smtClean="0"/>
              <a:t>My grandmother asks me what I did yesterday.</a:t>
            </a:r>
          </a:p>
          <a:p>
            <a:pPr marL="457200" indent="-457200">
              <a:buNone/>
            </a:pPr>
            <a:r>
              <a:rPr lang="en-US" sz="1800" dirty="0" smtClean="0"/>
              <a:t>5. Our neighbor: “Mr. Johnson, who was singing last night?”</a:t>
            </a:r>
          </a:p>
          <a:p>
            <a:pPr marL="457200" indent="-457200">
              <a:buNone/>
            </a:pPr>
            <a:r>
              <a:rPr lang="en-US" sz="1800" u="sng" dirty="0" smtClean="0"/>
              <a:t>Our neighbor asks Mr. Johnson who was singing last night.</a:t>
            </a:r>
          </a:p>
          <a:p>
            <a:pPr marL="457200" indent="-457200">
              <a:buNone/>
            </a:pPr>
            <a:r>
              <a:rPr lang="en-US" sz="1800" dirty="0" smtClean="0"/>
              <a:t>6. </a:t>
            </a:r>
            <a:r>
              <a:rPr lang="en-US" sz="1800" dirty="0" err="1" smtClean="0"/>
              <a:t>Milica</a:t>
            </a:r>
            <a:r>
              <a:rPr lang="en-US" sz="1800" dirty="0" smtClean="0"/>
              <a:t> : “Marko, how can we help our neighbors?”</a:t>
            </a:r>
          </a:p>
          <a:p>
            <a:pPr marL="457200" indent="-457200">
              <a:buNone/>
            </a:pPr>
            <a:r>
              <a:rPr lang="en-US" sz="1800" u="sng" dirty="0" err="1" smtClean="0"/>
              <a:t>Milica</a:t>
            </a:r>
            <a:r>
              <a:rPr lang="en-US" sz="1800" u="sng" dirty="0" smtClean="0"/>
              <a:t> asks Marko how they can help their neighbors.</a:t>
            </a:r>
          </a:p>
          <a:p>
            <a:pPr marL="457200" indent="-457200">
              <a:buNone/>
            </a:pPr>
            <a:endParaRPr lang="en-US" sz="2000" u="sng" dirty="0" smtClean="0"/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8583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effectLst/>
              </a:rPr>
              <a:t>HOMEWORK</a:t>
            </a:r>
            <a:endParaRPr lang="en-US" sz="32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j-lt"/>
              </a:rPr>
              <a:t>SB, P. 71, GRAMMAR 2</a:t>
            </a:r>
            <a:endParaRPr lang="en-US" b="1" dirty="0">
              <a:latin typeface="+mj-lt"/>
            </a:endParaRPr>
          </a:p>
        </p:txBody>
      </p:sp>
      <p:sp>
        <p:nvSpPr>
          <p:cNvPr id="4" name="Action Button: Home 3">
            <a:hlinkClick r:id="" action="ppaction://noaction" highlightClick="1"/>
          </p:cNvPr>
          <p:cNvSpPr/>
          <p:nvPr/>
        </p:nvSpPr>
        <p:spPr>
          <a:xfrm>
            <a:off x="3357554" y="4000504"/>
            <a:ext cx="2500330" cy="1613920"/>
          </a:xfrm>
          <a:prstGeom prst="actionButtonHom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1220</TotalTime>
  <Words>563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THE MAN BEHIND THE FACE</vt:lpstr>
      <vt:lpstr>VOCABULARY</vt:lpstr>
      <vt:lpstr>SB, p.70, Vocabulary 2</vt:lpstr>
      <vt:lpstr>Slide 4</vt:lpstr>
      <vt:lpstr>INDIRECT WH-QUESTIONS</vt:lpstr>
      <vt:lpstr>Slide 6</vt:lpstr>
      <vt:lpstr>Examples of indirect speech with WH-QUESTIONS</vt:lpstr>
      <vt:lpstr>SB, p. 71, Grammar 1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 BEHIND THE FACE</dc:title>
  <dc:creator>Racunar</dc:creator>
  <cp:lastModifiedBy>Racunar</cp:lastModifiedBy>
  <cp:revision>72</cp:revision>
  <dcterms:created xsi:type="dcterms:W3CDTF">2020-04-30T05:37:29Z</dcterms:created>
  <dcterms:modified xsi:type="dcterms:W3CDTF">2020-05-05T08:03:45Z</dcterms:modified>
</cp:coreProperties>
</file>