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6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3862-04BB-47B2-AC21-095859A89EE7}" type="datetimeFigureOut">
              <a:rPr lang="sr-Latn-BA" smtClean="0"/>
              <a:t>2.5.2020.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BD9C-2662-44F3-9002-2B4F0A3B92C5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772257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3862-04BB-47B2-AC21-095859A89EE7}" type="datetimeFigureOut">
              <a:rPr lang="sr-Latn-BA" smtClean="0"/>
              <a:t>2.5.2020.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BD9C-2662-44F3-9002-2B4F0A3B92C5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285558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3862-04BB-47B2-AC21-095859A89EE7}" type="datetimeFigureOut">
              <a:rPr lang="sr-Latn-BA" smtClean="0"/>
              <a:t>2.5.2020.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BD9C-2662-44F3-9002-2B4F0A3B92C5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371977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3862-04BB-47B2-AC21-095859A89EE7}" type="datetimeFigureOut">
              <a:rPr lang="sr-Latn-BA" smtClean="0"/>
              <a:t>2.5.2020.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BD9C-2662-44F3-9002-2B4F0A3B92C5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88139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3862-04BB-47B2-AC21-095859A89EE7}" type="datetimeFigureOut">
              <a:rPr lang="sr-Latn-BA" smtClean="0"/>
              <a:t>2.5.2020.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BD9C-2662-44F3-9002-2B4F0A3B92C5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25802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3862-04BB-47B2-AC21-095859A89EE7}" type="datetimeFigureOut">
              <a:rPr lang="sr-Latn-BA" smtClean="0"/>
              <a:t>2.5.2020.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BD9C-2662-44F3-9002-2B4F0A3B92C5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774782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3862-04BB-47B2-AC21-095859A89EE7}" type="datetimeFigureOut">
              <a:rPr lang="sr-Latn-BA" smtClean="0"/>
              <a:t>2.5.2020.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BD9C-2662-44F3-9002-2B4F0A3B92C5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14735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3862-04BB-47B2-AC21-095859A89EE7}" type="datetimeFigureOut">
              <a:rPr lang="sr-Latn-BA" smtClean="0"/>
              <a:t>2.5.2020.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BD9C-2662-44F3-9002-2B4F0A3B92C5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156145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3862-04BB-47B2-AC21-095859A89EE7}" type="datetimeFigureOut">
              <a:rPr lang="sr-Latn-BA" smtClean="0"/>
              <a:t>2.5.2020.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BD9C-2662-44F3-9002-2B4F0A3B92C5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764152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3862-04BB-47B2-AC21-095859A89EE7}" type="datetimeFigureOut">
              <a:rPr lang="sr-Latn-BA" smtClean="0"/>
              <a:t>2.5.2020.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BD9C-2662-44F3-9002-2B4F0A3B92C5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680833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3862-04BB-47B2-AC21-095859A89EE7}" type="datetimeFigureOut">
              <a:rPr lang="sr-Latn-BA" smtClean="0"/>
              <a:t>2.5.2020.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BD9C-2662-44F3-9002-2B4F0A3B92C5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17794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93862-04BB-47B2-AC21-095859A89EE7}" type="datetimeFigureOut">
              <a:rPr lang="sr-Latn-BA" smtClean="0"/>
              <a:t>2.5.2020.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ABD9C-2662-44F3-9002-2B4F0A3B92C5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475868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0" t="11903" r="18149" b="2349"/>
          <a:stretch/>
        </p:blipFill>
        <p:spPr>
          <a:xfrm>
            <a:off x="733434" y="1175112"/>
            <a:ext cx="10310941" cy="3996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2683067" cy="714375"/>
          </a:xfrm>
        </p:spPr>
        <p:txBody>
          <a:bodyPr/>
          <a:lstStyle/>
          <a:p>
            <a:r>
              <a:rPr lang="sr-Latn-BA" dirty="0" smtClean="0"/>
              <a:t>A baseball game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35237"/>
            <a:ext cx="10515600" cy="4322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r-Latn-BA" dirty="0" smtClean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 smtClean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 smtClean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 smtClean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r>
              <a:rPr lang="sr-Latn-BA" dirty="0" smtClean="0"/>
              <a:t>Student’s book,page 68</a:t>
            </a:r>
            <a:endParaRPr lang="sr-Latn-BA" dirty="0" smtClean="0"/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121708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sr-Latn-BA" sz="3200" dirty="0" smtClean="0">
                <a:latin typeface="+mn-lt"/>
              </a:rPr>
              <a:t>Baseball or something else? </a:t>
            </a:r>
            <a:br>
              <a:rPr lang="sr-Latn-BA" sz="3200" dirty="0" smtClean="0">
                <a:latin typeface="+mn-lt"/>
              </a:rPr>
            </a:br>
            <a:r>
              <a:rPr lang="sr-Latn-BA" sz="2000" dirty="0" smtClean="0">
                <a:latin typeface="+mn-lt"/>
              </a:rPr>
              <a:t> </a:t>
            </a:r>
            <a:br>
              <a:rPr lang="sr-Latn-BA" sz="2000" dirty="0" smtClean="0">
                <a:latin typeface="+mn-lt"/>
              </a:rPr>
            </a:br>
            <a:endParaRPr lang="sr-Latn-BA" sz="20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81100" y="2006600"/>
            <a:ext cx="8705850" cy="4351338"/>
          </a:xfrm>
        </p:spPr>
        <p:txBody>
          <a:bodyPr/>
          <a:lstStyle/>
          <a:p>
            <a:endParaRPr lang="sr-Latn-BA" dirty="0" smtClean="0"/>
          </a:p>
          <a:p>
            <a:r>
              <a:rPr lang="sr-Latn-BA" dirty="0" smtClean="0"/>
              <a:t>Do you go to sports events?</a:t>
            </a:r>
          </a:p>
          <a:p>
            <a:r>
              <a:rPr lang="sr-Latn-BA" dirty="0" smtClean="0"/>
              <a:t>Who goes with you?</a:t>
            </a:r>
          </a:p>
          <a:p>
            <a:r>
              <a:rPr lang="sr-Latn-BA" dirty="0" smtClean="0"/>
              <a:t>Do you eat some kind of food when watching a game?</a:t>
            </a:r>
          </a:p>
          <a:p>
            <a:endParaRPr lang="sr-Latn-BA" dirty="0" smtClean="0"/>
          </a:p>
          <a:p>
            <a:pPr marL="0" indent="0">
              <a:buNone/>
            </a:pPr>
            <a:endParaRPr lang="sr-Latn-BA" dirty="0" smtClean="0"/>
          </a:p>
          <a:p>
            <a:pPr marL="0" indent="0">
              <a:buNone/>
            </a:pPr>
            <a:r>
              <a:rPr lang="sr-Latn-BA" dirty="0" smtClean="0"/>
              <a:t>               </a:t>
            </a:r>
            <a:endParaRPr lang="sr-Latn-B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51" r="2380" b="9817"/>
          <a:stretch/>
        </p:blipFill>
        <p:spPr>
          <a:xfrm>
            <a:off x="7713500" y="1031994"/>
            <a:ext cx="1965649" cy="1656000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726" y="4877438"/>
            <a:ext cx="1368000" cy="987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750" y="4877438"/>
            <a:ext cx="1319100" cy="987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696" y="4496438"/>
            <a:ext cx="769568" cy="14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3563"/>
            <a:ext cx="10515600" cy="1325563"/>
          </a:xfrm>
        </p:spPr>
        <p:txBody>
          <a:bodyPr>
            <a:noAutofit/>
          </a:bodyPr>
          <a:lstStyle/>
          <a:p>
            <a:r>
              <a:rPr lang="sr-Latn-BA" sz="7200" dirty="0" smtClean="0">
                <a:latin typeface="Arial Rounded MT Bold" panose="020F0704030504030204" pitchFamily="34" charset="0"/>
              </a:rPr>
              <a:t>What time is it?</a:t>
            </a:r>
            <a:endParaRPr lang="sr-Latn-BA" sz="7200" dirty="0">
              <a:latin typeface="Arial Rounded MT Bold" panose="020F0704030504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sr-Latn-BA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127999" y="2074333"/>
            <a:ext cx="3649133" cy="428016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sr-Latn-BA" sz="2000" dirty="0" smtClean="0"/>
              <a:t>  </a:t>
            </a:r>
            <a:r>
              <a:rPr lang="sr-Latn-BA" sz="2000" dirty="0" smtClean="0">
                <a:latin typeface="Arial Rounded MT Bold" panose="020F0704030504030204" pitchFamily="34" charset="0"/>
              </a:rPr>
              <a:t>2:05 = five past two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r-Latn-BA" sz="2000" dirty="0">
                <a:latin typeface="Arial Rounded MT Bold" panose="020F0704030504030204" pitchFamily="34" charset="0"/>
              </a:rPr>
              <a:t> </a:t>
            </a:r>
            <a:r>
              <a:rPr lang="sr-Latn-BA" sz="2000" dirty="0" smtClean="0">
                <a:latin typeface="Arial Rounded MT Bold" panose="020F0704030504030204" pitchFamily="34" charset="0"/>
              </a:rPr>
              <a:t> 2:10 = ten past two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r-Latn-BA" sz="2000" dirty="0">
                <a:latin typeface="Arial Rounded MT Bold" panose="020F0704030504030204" pitchFamily="34" charset="0"/>
              </a:rPr>
              <a:t> </a:t>
            </a:r>
            <a:r>
              <a:rPr lang="sr-Latn-BA" sz="2000" dirty="0" smtClean="0">
                <a:latin typeface="Arial Rounded MT Bold" panose="020F0704030504030204" pitchFamily="34" charset="0"/>
              </a:rPr>
              <a:t> 2:15 = a quarter past two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r-Latn-BA" sz="2000" dirty="0">
                <a:latin typeface="Arial Rounded MT Bold" panose="020F0704030504030204" pitchFamily="34" charset="0"/>
              </a:rPr>
              <a:t> </a:t>
            </a:r>
            <a:r>
              <a:rPr lang="sr-Latn-BA" sz="2000" dirty="0" smtClean="0">
                <a:latin typeface="Arial Rounded MT Bold" panose="020F0704030504030204" pitchFamily="34" charset="0"/>
              </a:rPr>
              <a:t> 2:20 = twenty past two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r-Latn-BA" sz="2000" dirty="0">
                <a:latin typeface="Arial Rounded MT Bold" panose="020F0704030504030204" pitchFamily="34" charset="0"/>
              </a:rPr>
              <a:t> </a:t>
            </a:r>
            <a:r>
              <a:rPr lang="sr-Latn-BA" sz="2000" dirty="0" smtClean="0">
                <a:latin typeface="Arial Rounded MT Bold" panose="020F0704030504030204" pitchFamily="34" charset="0"/>
              </a:rPr>
              <a:t> 2:25 = twenty-five past two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r-Latn-BA" sz="2000" dirty="0">
                <a:latin typeface="Arial Rounded MT Bold" panose="020F0704030504030204" pitchFamily="34" charset="0"/>
              </a:rPr>
              <a:t> </a:t>
            </a:r>
            <a:r>
              <a:rPr lang="sr-Latn-BA" sz="2000" dirty="0" smtClean="0">
                <a:latin typeface="Arial Rounded MT Bold" panose="020F0704030504030204" pitchFamily="34" charset="0"/>
              </a:rPr>
              <a:t> 2:30 = half past two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2" y="1527699"/>
            <a:ext cx="6697134" cy="494718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29487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333" y="500591"/>
            <a:ext cx="10515600" cy="1325563"/>
          </a:xfrm>
          <a:effectLst>
            <a:softEdge rad="12700"/>
          </a:effectLst>
        </p:spPr>
        <p:txBody>
          <a:bodyPr>
            <a:normAutofit/>
          </a:bodyPr>
          <a:lstStyle/>
          <a:p>
            <a:pPr marL="355600" indent="-355600">
              <a:buFont typeface="Wingdings" panose="05000000000000000000" pitchFamily="2" charset="2"/>
              <a:buChar char="Ø"/>
            </a:pPr>
            <a:r>
              <a:rPr lang="sr-Latn-BA" sz="3200" dirty="0" smtClean="0">
                <a:latin typeface="+mn-lt"/>
              </a:rPr>
              <a:t>Student’s book,page 69</a:t>
            </a:r>
            <a:br>
              <a:rPr lang="sr-Latn-BA" sz="3200" dirty="0" smtClean="0">
                <a:latin typeface="+mn-lt"/>
              </a:rPr>
            </a:br>
            <a:r>
              <a:rPr lang="sr-Latn-BA" sz="3200" dirty="0" smtClean="0">
                <a:latin typeface="+mn-lt"/>
              </a:rPr>
              <a:t>2 What time is it?  Write your answers:</a:t>
            </a:r>
            <a:endParaRPr lang="sr-Latn-BA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85925" y="2187575"/>
            <a:ext cx="1337733" cy="4351338"/>
          </a:xfrm>
        </p:spPr>
        <p:txBody>
          <a:bodyPr/>
          <a:lstStyle/>
          <a:p>
            <a:r>
              <a:rPr lang="sr-Latn-BA" dirty="0" smtClean="0"/>
              <a:t>6:</a:t>
            </a:r>
            <a:r>
              <a:rPr lang="sr-Latn-BA" dirty="0" smtClean="0">
                <a:solidFill>
                  <a:srgbClr val="00B0F0"/>
                </a:solidFill>
              </a:rPr>
              <a:t>45</a:t>
            </a:r>
          </a:p>
          <a:p>
            <a:r>
              <a:rPr lang="sr-Latn-BA" dirty="0" smtClean="0"/>
              <a:t>12:</a:t>
            </a:r>
            <a:r>
              <a:rPr lang="sr-Latn-BA" dirty="0" smtClean="0">
                <a:solidFill>
                  <a:srgbClr val="00B0F0"/>
                </a:solidFill>
              </a:rPr>
              <a:t>15</a:t>
            </a:r>
          </a:p>
          <a:p>
            <a:r>
              <a:rPr lang="sr-Latn-BA" dirty="0" smtClean="0"/>
              <a:t>9:</a:t>
            </a:r>
            <a:r>
              <a:rPr lang="sr-Latn-BA" dirty="0" smtClean="0">
                <a:solidFill>
                  <a:srgbClr val="00B050"/>
                </a:solidFill>
              </a:rPr>
              <a:t>30</a:t>
            </a:r>
          </a:p>
          <a:p>
            <a:r>
              <a:rPr lang="sr-Latn-BA" dirty="0" smtClean="0"/>
              <a:t>1:</a:t>
            </a:r>
            <a:r>
              <a:rPr lang="sr-Latn-BA" dirty="0" smtClean="0">
                <a:solidFill>
                  <a:srgbClr val="00B0F0"/>
                </a:solidFill>
              </a:rPr>
              <a:t>15</a:t>
            </a:r>
          </a:p>
          <a:p>
            <a:r>
              <a:rPr lang="sr-Latn-BA" dirty="0" smtClean="0"/>
              <a:t>5:</a:t>
            </a:r>
            <a:r>
              <a:rPr lang="sr-Latn-BA" dirty="0" smtClean="0">
                <a:solidFill>
                  <a:srgbClr val="00B050"/>
                </a:solidFill>
              </a:rPr>
              <a:t>30</a:t>
            </a:r>
          </a:p>
          <a:p>
            <a:r>
              <a:rPr lang="sr-Latn-BA" dirty="0" smtClean="0"/>
              <a:t>10:</a:t>
            </a:r>
            <a:r>
              <a:rPr lang="sr-Latn-BA" dirty="0" smtClean="0">
                <a:solidFill>
                  <a:srgbClr val="00B0F0"/>
                </a:solidFill>
              </a:rPr>
              <a:t>45</a:t>
            </a:r>
          </a:p>
          <a:p>
            <a:r>
              <a:rPr lang="sr-Latn-BA" dirty="0" smtClean="0"/>
              <a:t>8:</a:t>
            </a:r>
            <a:r>
              <a:rPr lang="sr-Latn-BA" dirty="0" smtClean="0">
                <a:solidFill>
                  <a:srgbClr val="00B0F0"/>
                </a:solidFill>
              </a:rPr>
              <a:t>15</a:t>
            </a:r>
            <a:endParaRPr lang="sr-Latn-BA" dirty="0">
              <a:solidFill>
                <a:srgbClr val="00B0F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742" y="2187575"/>
            <a:ext cx="8686800" cy="4351338"/>
          </a:xfrm>
        </p:spPr>
        <p:txBody>
          <a:bodyPr/>
          <a:lstStyle/>
          <a:p>
            <a:r>
              <a:rPr lang="sr-Latn-BA" dirty="0" smtClean="0"/>
              <a:t>It’s </a:t>
            </a:r>
            <a:r>
              <a:rPr lang="sr-Latn-BA" dirty="0" smtClean="0">
                <a:solidFill>
                  <a:srgbClr val="00B0F0"/>
                </a:solidFill>
              </a:rPr>
              <a:t>a quarter </a:t>
            </a:r>
            <a:r>
              <a:rPr lang="sr-Latn-BA" dirty="0" smtClean="0">
                <a:solidFill>
                  <a:srgbClr val="7030A0"/>
                </a:solidFill>
              </a:rPr>
              <a:t>to</a:t>
            </a:r>
            <a:r>
              <a:rPr lang="sr-Latn-BA" dirty="0" smtClean="0">
                <a:solidFill>
                  <a:srgbClr val="00B0F0"/>
                </a:solidFill>
              </a:rPr>
              <a:t> </a:t>
            </a:r>
            <a:r>
              <a:rPr lang="sr-Latn-BA" dirty="0" smtClean="0"/>
              <a:t>seven.</a:t>
            </a:r>
          </a:p>
          <a:p>
            <a:r>
              <a:rPr lang="sr-Latn-BA" dirty="0" smtClean="0"/>
              <a:t>It’s </a:t>
            </a:r>
            <a:r>
              <a:rPr lang="sr-Latn-BA" dirty="0" smtClean="0">
                <a:solidFill>
                  <a:srgbClr val="00B0F0"/>
                </a:solidFill>
              </a:rPr>
              <a:t>a quarter </a:t>
            </a:r>
            <a:r>
              <a:rPr lang="sr-Latn-BA" dirty="0" smtClean="0">
                <a:solidFill>
                  <a:srgbClr val="FF0000"/>
                </a:solidFill>
              </a:rPr>
              <a:t>past</a:t>
            </a:r>
            <a:r>
              <a:rPr lang="sr-Latn-BA" dirty="0" smtClean="0"/>
              <a:t> twelve.</a:t>
            </a:r>
          </a:p>
          <a:p>
            <a:r>
              <a:rPr lang="sr-Latn-BA" dirty="0" smtClean="0"/>
              <a:t>It’s </a:t>
            </a:r>
            <a:r>
              <a:rPr lang="sr-Latn-BA" dirty="0" smtClean="0">
                <a:solidFill>
                  <a:srgbClr val="00B050"/>
                </a:solidFill>
              </a:rPr>
              <a:t>half </a:t>
            </a:r>
            <a:r>
              <a:rPr lang="sr-Latn-BA" dirty="0" smtClean="0">
                <a:solidFill>
                  <a:srgbClr val="FF0000"/>
                </a:solidFill>
              </a:rPr>
              <a:t>past</a:t>
            </a:r>
            <a:r>
              <a:rPr lang="sr-Latn-BA" dirty="0" smtClean="0"/>
              <a:t> nine.</a:t>
            </a:r>
          </a:p>
          <a:p>
            <a:r>
              <a:rPr lang="sr-Latn-BA" dirty="0" smtClean="0"/>
              <a:t>It’s </a:t>
            </a:r>
            <a:r>
              <a:rPr lang="sr-Latn-BA" dirty="0" smtClean="0">
                <a:solidFill>
                  <a:srgbClr val="00B0F0"/>
                </a:solidFill>
              </a:rPr>
              <a:t>a quarter </a:t>
            </a:r>
            <a:r>
              <a:rPr lang="sr-Latn-BA" dirty="0" smtClean="0">
                <a:solidFill>
                  <a:srgbClr val="FF0000"/>
                </a:solidFill>
              </a:rPr>
              <a:t>past</a:t>
            </a:r>
            <a:r>
              <a:rPr lang="sr-Latn-BA" dirty="0" smtClean="0"/>
              <a:t> one.</a:t>
            </a:r>
          </a:p>
          <a:p>
            <a:r>
              <a:rPr lang="sr-Latn-BA" dirty="0" smtClean="0"/>
              <a:t>It’s </a:t>
            </a:r>
            <a:r>
              <a:rPr lang="sr-Latn-BA" dirty="0" smtClean="0">
                <a:solidFill>
                  <a:srgbClr val="00B050"/>
                </a:solidFill>
              </a:rPr>
              <a:t>half</a:t>
            </a:r>
            <a:r>
              <a:rPr lang="sr-Latn-BA" dirty="0" smtClean="0"/>
              <a:t> </a:t>
            </a:r>
            <a:r>
              <a:rPr lang="sr-Latn-BA" dirty="0" smtClean="0">
                <a:solidFill>
                  <a:srgbClr val="FF0000"/>
                </a:solidFill>
              </a:rPr>
              <a:t>past </a:t>
            </a:r>
            <a:r>
              <a:rPr lang="sr-Latn-BA" dirty="0" smtClean="0"/>
              <a:t>five.</a:t>
            </a:r>
          </a:p>
          <a:p>
            <a:r>
              <a:rPr lang="sr-Latn-BA" dirty="0" smtClean="0"/>
              <a:t>It’s </a:t>
            </a:r>
            <a:r>
              <a:rPr lang="sr-Latn-BA" dirty="0" smtClean="0">
                <a:solidFill>
                  <a:srgbClr val="00B0F0"/>
                </a:solidFill>
              </a:rPr>
              <a:t>a quarter </a:t>
            </a:r>
            <a:r>
              <a:rPr lang="sr-Latn-BA" dirty="0" smtClean="0">
                <a:solidFill>
                  <a:srgbClr val="7030A0"/>
                </a:solidFill>
              </a:rPr>
              <a:t>to</a:t>
            </a:r>
            <a:r>
              <a:rPr lang="sr-Latn-BA" dirty="0" smtClean="0"/>
              <a:t> eleven.</a:t>
            </a:r>
          </a:p>
          <a:p>
            <a:r>
              <a:rPr lang="sr-Latn-BA" dirty="0" smtClean="0"/>
              <a:t>It’s </a:t>
            </a:r>
            <a:r>
              <a:rPr lang="sr-Latn-BA" dirty="0" smtClean="0">
                <a:solidFill>
                  <a:srgbClr val="00B0F0"/>
                </a:solidFill>
              </a:rPr>
              <a:t>a quarter </a:t>
            </a:r>
            <a:r>
              <a:rPr lang="sr-Latn-BA" dirty="0" smtClean="0">
                <a:solidFill>
                  <a:srgbClr val="FF0000"/>
                </a:solidFill>
              </a:rPr>
              <a:t>past</a:t>
            </a:r>
            <a:r>
              <a:rPr lang="sr-Latn-BA" dirty="0" smtClean="0"/>
              <a:t> eight.</a:t>
            </a:r>
            <a:endParaRPr lang="sr-Latn-BA" dirty="0"/>
          </a:p>
        </p:txBody>
      </p:sp>
      <p:pic>
        <p:nvPicPr>
          <p:cNvPr id="5" name="Picture 4" descr="Little Kids Telling Time Set Stock Vector - Illustration of ..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50" r="49128" b="7373"/>
          <a:stretch/>
        </p:blipFill>
        <p:spPr bwMode="auto">
          <a:xfrm>
            <a:off x="8996469" y="1618669"/>
            <a:ext cx="3023023" cy="27445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6726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016" y="1003747"/>
            <a:ext cx="10728373" cy="990699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sr-Latn-BA" sz="3600" dirty="0" smtClean="0">
                <a:latin typeface="+mn-lt"/>
              </a:rPr>
              <a:t>Student’s </a:t>
            </a:r>
            <a:r>
              <a:rPr lang="sr-Latn-BA" sz="3600" dirty="0">
                <a:latin typeface="+mn-lt"/>
              </a:rPr>
              <a:t>book,page </a:t>
            </a:r>
            <a:r>
              <a:rPr lang="sr-Latn-BA" sz="3600" dirty="0" smtClean="0">
                <a:latin typeface="+mn-lt"/>
              </a:rPr>
              <a:t>69</a:t>
            </a:r>
            <a:br>
              <a:rPr lang="sr-Latn-BA" sz="3600" dirty="0" smtClean="0">
                <a:latin typeface="+mn-lt"/>
              </a:rPr>
            </a:br>
            <a:r>
              <a:rPr lang="sr-Latn-BA" sz="3600" dirty="0">
                <a:latin typeface="+mn-lt"/>
              </a:rPr>
              <a:t/>
            </a:r>
            <a:br>
              <a:rPr lang="sr-Latn-BA" sz="3600" dirty="0">
                <a:latin typeface="+mn-lt"/>
              </a:rPr>
            </a:br>
            <a:endParaRPr lang="sr-Latn-BA" sz="3600" dirty="0">
              <a:latin typeface="+mn-lt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7761968" y="4037976"/>
            <a:ext cx="5157787" cy="557349"/>
          </a:xfrm>
        </p:spPr>
        <p:txBody>
          <a:bodyPr>
            <a:noAutofit/>
          </a:bodyPr>
          <a:lstStyle/>
          <a:p>
            <a:r>
              <a:rPr lang="sr-Latn-BA" sz="7200" dirty="0" smtClean="0"/>
              <a:t>at </a:t>
            </a:r>
            <a:endParaRPr lang="sr-Latn-BA" sz="7200" dirty="0"/>
          </a:p>
        </p:txBody>
      </p:sp>
      <p:pic>
        <p:nvPicPr>
          <p:cNvPr id="9" name="Content Placeholder 8" descr="Little Kids Telling Time Set Stock Vector - Illustration of ..."/>
          <p:cNvPicPr>
            <a:picLocks noGrp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1865" t="-2068" r="201865" b="2068"/>
          <a:stretch/>
        </p:blipFill>
        <p:spPr bwMode="auto">
          <a:xfrm>
            <a:off x="627016" y="1514635"/>
            <a:ext cx="5771132" cy="36990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781050" y="1262743"/>
            <a:ext cx="5256724" cy="823256"/>
          </a:xfrm>
        </p:spPr>
        <p:txBody>
          <a:bodyPr>
            <a:normAutofit fontScale="32500" lnSpcReduction="20000"/>
          </a:bodyPr>
          <a:lstStyle/>
          <a:p>
            <a:r>
              <a:rPr lang="sr-Latn-BA" b="0" dirty="0" smtClean="0"/>
              <a:t>   </a:t>
            </a:r>
          </a:p>
          <a:p>
            <a:endParaRPr lang="sr-Latn-BA" b="0" dirty="0"/>
          </a:p>
          <a:p>
            <a:r>
              <a:rPr lang="sr-Latn-BA" sz="8600" b="0" dirty="0" smtClean="0"/>
              <a:t>     3 Choose the correct answer:</a:t>
            </a:r>
          </a:p>
          <a:p>
            <a:endParaRPr lang="sr-Latn-BA" b="0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1272278" y="2156891"/>
            <a:ext cx="5283451" cy="27270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sr-Latn-BA" sz="2400" dirty="0" smtClean="0"/>
              <a:t>The game starts at / in 12:45.</a:t>
            </a:r>
          </a:p>
          <a:p>
            <a:pPr marL="514350" indent="-514350">
              <a:buFont typeface="+mj-lt"/>
              <a:buAutoNum type="arabicParenR"/>
            </a:pPr>
            <a:r>
              <a:rPr lang="sr-Latn-BA" sz="2400" dirty="0" smtClean="0"/>
              <a:t>I will be at home in / on Sunday.</a:t>
            </a:r>
          </a:p>
          <a:p>
            <a:pPr marL="514350" indent="-514350">
              <a:buFont typeface="+mj-lt"/>
              <a:buAutoNum type="arabicParenR"/>
            </a:pPr>
            <a:r>
              <a:rPr lang="sr-Latn-BA" sz="2400" dirty="0" smtClean="0"/>
              <a:t>We will be there at / in time.</a:t>
            </a:r>
          </a:p>
          <a:p>
            <a:pPr marL="514350" indent="-514350">
              <a:buFont typeface="+mj-lt"/>
              <a:buAutoNum type="arabicParenR"/>
            </a:pPr>
            <a:r>
              <a:rPr lang="sr-Latn-BA" sz="2400" dirty="0" smtClean="0"/>
              <a:t>It will be cold on / in the evening.</a:t>
            </a:r>
          </a:p>
          <a:p>
            <a:pPr marL="514350" indent="-514350">
              <a:buFont typeface="+mj-lt"/>
              <a:buAutoNum type="arabicParenR"/>
            </a:pPr>
            <a:r>
              <a:rPr lang="sr-Latn-BA" sz="2400" dirty="0" smtClean="0"/>
              <a:t>There is an interesting movie on TV  </a:t>
            </a:r>
          </a:p>
          <a:p>
            <a:pPr marL="0" indent="0">
              <a:buNone/>
            </a:pPr>
            <a:r>
              <a:rPr lang="sr-Latn-BA" sz="2400" dirty="0"/>
              <a:t> </a:t>
            </a:r>
            <a:r>
              <a:rPr lang="sr-Latn-BA" sz="2400" dirty="0" smtClean="0"/>
              <a:t>       in / at seven.</a:t>
            </a:r>
          </a:p>
        </p:txBody>
      </p:sp>
      <p:pic>
        <p:nvPicPr>
          <p:cNvPr id="15" name="Picture 14" descr="Little Kids Telling Time Set Stock Vector - Illustration of ..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9" t="42921" r="2714" b="7373"/>
          <a:stretch/>
        </p:blipFill>
        <p:spPr bwMode="auto">
          <a:xfrm>
            <a:off x="8850313" y="2399654"/>
            <a:ext cx="2505076" cy="27911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7964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8225" y="914399"/>
            <a:ext cx="1091564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sr-Latn-BA" sz="3600" dirty="0" smtClean="0"/>
              <a:t>The game starts </a:t>
            </a:r>
            <a:r>
              <a:rPr lang="sr-Latn-BA" sz="3600" dirty="0" smtClean="0">
                <a:solidFill>
                  <a:srgbClr val="FF0000"/>
                </a:solidFill>
              </a:rPr>
              <a:t>at</a:t>
            </a:r>
            <a:r>
              <a:rPr lang="sr-Latn-BA" sz="3600" dirty="0" smtClean="0"/>
              <a:t> / in 12:45.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sr-Latn-BA" sz="3600" dirty="0" smtClean="0"/>
              <a:t>I will be at home in / </a:t>
            </a:r>
            <a:r>
              <a:rPr lang="sr-Latn-BA" sz="3600" dirty="0" smtClean="0">
                <a:solidFill>
                  <a:srgbClr val="FF0000"/>
                </a:solidFill>
              </a:rPr>
              <a:t>on</a:t>
            </a:r>
            <a:r>
              <a:rPr lang="sr-Latn-BA" sz="3600" dirty="0" smtClean="0"/>
              <a:t> Sunday.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sr-Latn-BA" sz="3600" dirty="0" smtClean="0"/>
              <a:t>We will be there at / </a:t>
            </a:r>
            <a:r>
              <a:rPr lang="sr-Latn-BA" sz="3600" dirty="0" smtClean="0">
                <a:solidFill>
                  <a:srgbClr val="FF0000"/>
                </a:solidFill>
              </a:rPr>
              <a:t>in</a:t>
            </a:r>
            <a:r>
              <a:rPr lang="sr-Latn-BA" sz="3600" dirty="0" smtClean="0"/>
              <a:t> time.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sr-Latn-BA" sz="3600" dirty="0" smtClean="0"/>
              <a:t>It will be cold on / </a:t>
            </a:r>
            <a:r>
              <a:rPr lang="sr-Latn-BA" sz="3600" dirty="0" smtClean="0">
                <a:solidFill>
                  <a:srgbClr val="FF0000"/>
                </a:solidFill>
              </a:rPr>
              <a:t>in</a:t>
            </a:r>
            <a:r>
              <a:rPr lang="sr-Latn-BA" sz="3600" dirty="0" smtClean="0"/>
              <a:t> the evening.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sr-Latn-BA" sz="3600" dirty="0" smtClean="0"/>
              <a:t>There is an interesting movie on TV in / </a:t>
            </a:r>
            <a:r>
              <a:rPr lang="sr-Latn-BA" sz="3600" dirty="0" smtClean="0">
                <a:solidFill>
                  <a:srgbClr val="FF0000"/>
                </a:solidFill>
              </a:rPr>
              <a:t>at</a:t>
            </a:r>
            <a:r>
              <a:rPr lang="sr-Latn-BA" sz="3600" dirty="0" smtClean="0"/>
              <a:t> seven. </a:t>
            </a:r>
          </a:p>
          <a:p>
            <a:pPr>
              <a:lnSpc>
                <a:spcPct val="150000"/>
              </a:lnSpc>
            </a:pPr>
            <a:r>
              <a:rPr lang="sr-Latn-BA" sz="3600" dirty="0" smtClean="0"/>
              <a:t>        </a:t>
            </a:r>
            <a:endParaRPr lang="sr-Latn-BA" sz="3600" dirty="0" smtClean="0"/>
          </a:p>
        </p:txBody>
      </p:sp>
    </p:spTree>
    <p:extLst>
      <p:ext uri="{BB962C8B-B14F-4D97-AF65-F5344CB8AC3E}">
        <p14:creationId xmlns:p14="http://schemas.microsoft.com/office/powerpoint/2010/main" val="308864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743216"/>
            <a:ext cx="10515600" cy="1157287"/>
          </a:xfrm>
        </p:spPr>
        <p:txBody>
          <a:bodyPr>
            <a:normAutofit/>
          </a:bodyPr>
          <a:lstStyle/>
          <a:p>
            <a:r>
              <a:rPr lang="sr-Latn-BA" sz="4000" dirty="0" smtClean="0">
                <a:latin typeface="Arial Rounded MT Bold" panose="020F0704030504030204" pitchFamily="34" charset="0"/>
              </a:rPr>
              <a:t>Homework</a:t>
            </a:r>
            <a:endParaRPr lang="sr-Latn-BA" sz="4000" dirty="0">
              <a:latin typeface="Arial Rounded MT Bold" panose="020F07040305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159001"/>
            <a:ext cx="10515600" cy="3498850"/>
          </a:xfrm>
        </p:spPr>
        <p:txBody>
          <a:bodyPr>
            <a:normAutofit/>
          </a:bodyPr>
          <a:lstStyle/>
          <a:p>
            <a:r>
              <a:rPr lang="sr-Latn-BA" sz="3200" dirty="0" smtClean="0">
                <a:ln cap="rnd">
                  <a:solidFill>
                    <a:srgbClr val="002060"/>
                  </a:solidFill>
                  <a:prstDash val="sysDot"/>
                </a:ln>
                <a:solidFill>
                  <a:srgbClr val="002060"/>
                </a:solidFill>
              </a:rPr>
              <a:t>Workbook:page 45, exercise 4</a:t>
            </a:r>
          </a:p>
          <a:p>
            <a:endParaRPr lang="sr-Latn-BA" sz="3200" dirty="0">
              <a:ln cap="rnd">
                <a:solidFill>
                  <a:srgbClr val="002060"/>
                </a:solidFill>
                <a:prstDash val="sysDot"/>
              </a:ln>
              <a:solidFill>
                <a:schemeClr val="tx1"/>
              </a:solidFill>
            </a:endParaRPr>
          </a:p>
          <a:p>
            <a:endParaRPr lang="sr-Latn-BA" sz="3200" dirty="0" smtClean="0">
              <a:ln cap="rnd">
                <a:solidFill>
                  <a:srgbClr val="002060"/>
                </a:solidFill>
                <a:prstDash val="sysDot"/>
              </a:ln>
              <a:solidFill>
                <a:schemeClr val="tx1"/>
              </a:solidFill>
            </a:endParaRPr>
          </a:p>
          <a:p>
            <a:r>
              <a:rPr lang="sr-Latn-BA" sz="5400" dirty="0" smtClean="0">
                <a:ln cap="rnd">
                  <a:solidFill>
                    <a:srgbClr val="002060"/>
                  </a:solidFill>
                  <a:prstDash val="sysDot"/>
                </a:ln>
                <a:solidFill>
                  <a:schemeClr val="tx1"/>
                </a:solidFill>
              </a:rPr>
              <a:t>Thank you !</a:t>
            </a:r>
          </a:p>
          <a:p>
            <a:endParaRPr lang="sr-Latn-BA" sz="3200" dirty="0">
              <a:ln cap="rnd">
                <a:solidFill>
                  <a:srgbClr val="002060"/>
                </a:solidFill>
                <a:prstDash val="sysDot"/>
              </a:ln>
              <a:solidFill>
                <a:schemeClr val="tx1"/>
              </a:solidFill>
            </a:endParaRPr>
          </a:p>
          <a:p>
            <a:endParaRPr lang="sr-Latn-BA" sz="3200" dirty="0">
              <a:ln cap="rnd">
                <a:solidFill>
                  <a:srgbClr val="002060"/>
                </a:solidFill>
                <a:prstDash val="sysDot"/>
              </a:ln>
              <a:solidFill>
                <a:schemeClr val="tx1"/>
              </a:solidFill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6089650" y="3380846"/>
            <a:ext cx="1295400" cy="1219200"/>
          </a:xfrm>
          <a:prstGeom prst="smileyFac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38598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249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Rounded MT Bold</vt:lpstr>
      <vt:lpstr>Calibri</vt:lpstr>
      <vt:lpstr>Calibri Light</vt:lpstr>
      <vt:lpstr>Wingdings</vt:lpstr>
      <vt:lpstr>Office Theme</vt:lpstr>
      <vt:lpstr>A baseball game</vt:lpstr>
      <vt:lpstr>Baseball or something else?    </vt:lpstr>
      <vt:lpstr>What time is it?</vt:lpstr>
      <vt:lpstr>Student’s book,page 69 2 What time is it?  Write your answers:</vt:lpstr>
      <vt:lpstr>Student’s book,page 69  </vt:lpstr>
      <vt:lpstr>PowerPoint Presentation</vt:lpstr>
      <vt:lpstr>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time is it?</dc:title>
  <dc:creator>Nada</dc:creator>
  <cp:lastModifiedBy>Nada</cp:lastModifiedBy>
  <cp:revision>19</cp:revision>
  <dcterms:created xsi:type="dcterms:W3CDTF">2020-05-02T18:49:39Z</dcterms:created>
  <dcterms:modified xsi:type="dcterms:W3CDTF">2020-05-02T22:12:20Z</dcterms:modified>
</cp:coreProperties>
</file>