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6" r:id="rId5"/>
    <p:sldId id="257" r:id="rId6"/>
    <p:sldId id="260" r:id="rId7"/>
    <p:sldId id="261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4B61C5-4E42-4297-AF90-C2F394702344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E2EBD0-F362-41FD-AC48-85F1938517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6512511" cy="1143000"/>
          </a:xfrm>
        </p:spPr>
        <p:txBody>
          <a:bodyPr/>
          <a:lstStyle/>
          <a:p>
            <a:pPr marL="182880" indent="0" algn="l">
              <a:buNone/>
            </a:pPr>
            <a:r>
              <a:rPr lang="bs-Cyrl-BA" dirty="0" smtClean="0"/>
              <a:t>СРПСКИ ЈЕЗИК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sz="quarter" idx="13"/>
          </p:nvPr>
        </p:nvSpPr>
        <p:spPr>
          <a:xfrm>
            <a:off x="914400" y="1401177"/>
            <a:ext cx="5638801" cy="14020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s-Cyrl-BA" sz="3200" dirty="0" smtClean="0">
                <a:latin typeface="Arial" pitchFamily="34" charset="0"/>
                <a:cs typeface="Arial" pitchFamily="34" charset="0"/>
              </a:rPr>
              <a:t>Други разред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5334000" cy="3347806"/>
          </a:xfrm>
        </p:spPr>
      </p:pic>
      <p:sp>
        <p:nvSpPr>
          <p:cNvPr id="4" name="Subtitle 1"/>
          <p:cNvSpPr txBox="1">
            <a:spLocks/>
          </p:cNvSpPr>
          <p:nvPr/>
        </p:nvSpPr>
        <p:spPr>
          <a:xfrm>
            <a:off x="1136073" y="2209800"/>
            <a:ext cx="647700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Cyrl-BA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УЗВИЧНЕ РЕЧЕНИЦЕ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33400"/>
            <a:ext cx="5374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РЕЧЕНИЦЕ ПО ЗНАЧЕЊУ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2458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ИЗЈАВНЕ РЕЧЕНИЦЕ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8253" y="1482436"/>
            <a:ext cx="2458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 smtClean="0">
                <a:latin typeface="Arial" pitchFamily="34" charset="0"/>
                <a:cs typeface="Arial" pitchFamily="34" charset="0"/>
              </a:rPr>
              <a:t>УЗВИЧНЕ</a:t>
            </a:r>
            <a:r>
              <a:rPr lang="bs-Cyrl-B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Cyrl-BA" sz="3200" b="1" dirty="0" smtClean="0">
                <a:latin typeface="Arial" pitchFamily="34" charset="0"/>
                <a:cs typeface="Arial" pitchFamily="34" charset="0"/>
              </a:rPr>
              <a:t>РЕЧЕНИЦЕ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0067" y="1517072"/>
            <a:ext cx="2458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b="1" dirty="0" smtClean="0">
                <a:latin typeface="Arial" pitchFamily="34" charset="0"/>
                <a:cs typeface="Arial" pitchFamily="34" charset="0"/>
              </a:rPr>
              <a:t>УПИТНЕ</a:t>
            </a:r>
            <a:r>
              <a:rPr lang="bs-Cyrl-B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Cyrl-BA" sz="3200" b="1" dirty="0" smtClean="0">
                <a:latin typeface="Arial" pitchFamily="34" charset="0"/>
                <a:cs typeface="Arial" pitchFamily="34" charset="0"/>
              </a:rPr>
              <a:t>РЕЧЕНИЦЕ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034145"/>
            <a:ext cx="630037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Нешто изјављујемо,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Некога обавјештавамо,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Изговарамо их нормалним гласом,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Правимо краћу паузу.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s-Cyrl-BA" sz="2800" dirty="0" smtClean="0">
                <a:latin typeface="Arial" pitchFamily="34" charset="0"/>
                <a:cs typeface="Arial" pitchFamily="34" charset="0"/>
              </a:rPr>
              <a:t>Стављамо тачку.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09800" y="1118175"/>
            <a:ext cx="990600" cy="3296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1105762"/>
            <a:ext cx="0" cy="4944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34286" y="1152811"/>
            <a:ext cx="1299493" cy="44738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2519532"/>
            <a:ext cx="0" cy="6046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b="1" dirty="0" smtClean="0">
                <a:latin typeface="Arial" pitchFamily="34" charset="0"/>
                <a:cs typeface="Arial" pitchFamily="34" charset="0"/>
              </a:rPr>
              <a:t>УЗВИЧНЕ РЕЧЕНИЦЕ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392344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200" dirty="0" smtClean="0">
                <a:latin typeface="Arial" pitchFamily="34" charset="0"/>
                <a:cs typeface="Arial" pitchFamily="34" charset="0"/>
              </a:rPr>
              <a:t>Ура, стигло је прољеће!</a:t>
            </a:r>
          </a:p>
          <a:p>
            <a:r>
              <a:rPr lang="bs-Cyrl-BA" sz="2200" dirty="0" smtClean="0">
                <a:latin typeface="Arial" pitchFamily="34" charset="0"/>
                <a:cs typeface="Arial" pitchFamily="34" charset="0"/>
              </a:rPr>
              <a:t>Ух, једва смо их побиједили!</a:t>
            </a:r>
          </a:p>
          <a:p>
            <a:r>
              <a:rPr lang="bs-Cyrl-BA" sz="2200" dirty="0" smtClean="0">
                <a:latin typeface="Arial" pitchFamily="34" charset="0"/>
                <a:cs typeface="Arial" pitchFamily="34" charset="0"/>
              </a:rPr>
              <a:t>Хеј, добио сам брата!</a:t>
            </a:r>
          </a:p>
          <a:p>
            <a:r>
              <a:rPr lang="bs-Cyrl-BA" sz="2200" dirty="0" smtClean="0">
                <a:latin typeface="Arial" pitchFamily="34" charset="0"/>
                <a:cs typeface="Arial" pitchFamily="34" charset="0"/>
              </a:rPr>
              <a:t>Јао, боли ме глава!</a:t>
            </a:r>
          </a:p>
          <a:p>
            <a:endParaRPr lang="bs-Cyrl-BA" sz="2200" dirty="0">
              <a:latin typeface="Arial" pitchFamily="34" charset="0"/>
              <a:cs typeface="Arial" pitchFamily="34" charset="0"/>
            </a:endParaRPr>
          </a:p>
          <a:p>
            <a:r>
              <a:rPr lang="bs-Cyrl-BA" sz="2200" dirty="0" smtClean="0">
                <a:latin typeface="Arial" pitchFamily="34" charset="0"/>
                <a:cs typeface="Arial" pitchFamily="34" charset="0"/>
              </a:rPr>
              <a:t>Пожури, каснимо!</a:t>
            </a:r>
          </a:p>
          <a:p>
            <a:r>
              <a:rPr lang="bs-Cyrl-BA" sz="2200" dirty="0" smtClean="0">
                <a:latin typeface="Arial" pitchFamily="34" charset="0"/>
                <a:cs typeface="Arial" pitchFamily="34" charset="0"/>
              </a:rPr>
              <a:t>Мама, много сам уморан!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1910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400" dirty="0" smtClean="0">
                <a:latin typeface="Arial" pitchFamily="34" charset="0"/>
                <a:cs typeface="Arial" pitchFamily="34" charset="0"/>
              </a:rPr>
              <a:t>Након узвика или након прве ријечи правимо краћу паузу у говору. Када пишемо узвичну реченицу на мјесто паузе пишемо запету!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b="1" dirty="0" smtClean="0">
                <a:latin typeface="Arial" pitchFamily="34" charset="0"/>
                <a:cs typeface="Arial" pitchFamily="34" charset="0"/>
              </a:rPr>
              <a:t>УЗВИЧНЕ РЕЧЕНИЦЕ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43656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>     Узвичним реченицама изражавамо наша јака осјећања.</a:t>
            </a:r>
          </a:p>
          <a:p>
            <a:endParaRPr lang="bs-Cyrl-BA" sz="2800" dirty="0">
              <a:latin typeface="Arial" pitchFamily="34" charset="0"/>
              <a:cs typeface="Arial" pitchFamily="34" charset="0"/>
            </a:endParaRPr>
          </a:p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>     На крају узвичних реченица стављамо знак интерпункције који се зове УЗВИЧНИК.</a:t>
            </a:r>
          </a:p>
          <a:p>
            <a:endParaRPr lang="bs-Cyrl-BA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s-Cyrl-BA" sz="2800" dirty="0" smtClean="0">
                <a:latin typeface="Arial" pitchFamily="34" charset="0"/>
                <a:cs typeface="Arial" pitchFamily="34" charset="0"/>
              </a:rPr>
              <a:t>Ура, стигло је прољеће!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350" y="4932264"/>
            <a:ext cx="122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>
                <a:latin typeface="Arial" pitchFamily="34" charset="0"/>
                <a:cs typeface="Arial" pitchFamily="34" charset="0"/>
              </a:rPr>
              <a:t>ПАУЗА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909296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>
                <a:latin typeface="Arial" pitchFamily="34" charset="0"/>
                <a:cs typeface="Arial" pitchFamily="34" charset="0"/>
              </a:rPr>
              <a:t>УЗВИЧНИК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2800" y="4352199"/>
            <a:ext cx="0" cy="5570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0" y="4257089"/>
            <a:ext cx="0" cy="5570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838200" y="1084422"/>
            <a:ext cx="3048000" cy="16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Прољеће је </a:t>
            </a:r>
          </a:p>
          <a:p>
            <a:pPr marL="0" indent="0">
              <a:buNone/>
            </a:pPr>
            <a:r>
              <a:rPr lang="bs-Cyrl-BA" sz="2000" b="1" dirty="0">
                <a:latin typeface="Arial" pitchFamily="34" charset="0"/>
                <a:cs typeface="Arial" pitchFamily="34" charset="0"/>
              </a:rPr>
              <a:t>к</a:t>
            </a: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рилато к‘о птице.</a:t>
            </a:r>
          </a:p>
          <a:p>
            <a:pPr marL="0" indent="0"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Здраво, прво,</a:t>
            </a:r>
          </a:p>
          <a:p>
            <a:pPr marL="0" indent="0">
              <a:buNone/>
            </a:pPr>
            <a:r>
              <a:rPr lang="bs-Cyrl-BA" sz="2000" b="1" dirty="0">
                <a:latin typeface="Arial" pitchFamily="34" charset="0"/>
                <a:cs typeface="Arial" pitchFamily="34" charset="0"/>
              </a:rPr>
              <a:t>п</a:t>
            </a: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рве љубичице!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3055534" cy="3571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819400"/>
            <a:ext cx="3164114" cy="3571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5181600" y="1070567"/>
            <a:ext cx="3200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Здраво, грано,</a:t>
            </a:r>
          </a:p>
          <a:p>
            <a:pPr marL="0" indent="0">
              <a:buFont typeface="Arial" pitchFamily="34" charset="0"/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цвјетни додире!</a:t>
            </a:r>
          </a:p>
          <a:p>
            <a:pPr marL="0" indent="0">
              <a:buFont typeface="Arial" pitchFamily="34" charset="0"/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 пчеле,</a:t>
            </a:r>
          </a:p>
          <a:p>
            <a:pPr marL="0" indent="0">
              <a:buFont typeface="Arial" pitchFamily="34" charset="0"/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и први лептире</a:t>
            </a:r>
            <a:r>
              <a:rPr lang="bs-Cyrl-BA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228600"/>
            <a:ext cx="396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b="1" dirty="0" smtClean="0">
                <a:latin typeface="Arial" pitchFamily="34" charset="0"/>
                <a:cs typeface="Arial" pitchFamily="34" charset="0"/>
              </a:rPr>
              <a:t>ПОЗДРАВ ПРОЉЕЋУ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6" y="2514600"/>
            <a:ext cx="432686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62000" y="457200"/>
            <a:ext cx="31242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У прољеће</a:t>
            </a:r>
          </a:p>
          <a:p>
            <a:pPr marL="0" indent="0"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ништа није грубо.</a:t>
            </a:r>
          </a:p>
          <a:p>
            <a:pPr marL="0" indent="0"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 врбо,</a:t>
            </a:r>
          </a:p>
          <a:p>
            <a:pPr marL="0" indent="0"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пролистала трубо</a:t>
            </a:r>
            <a:r>
              <a:rPr lang="bs-Cyrl-BA" sz="2400" b="1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99854"/>
            <a:ext cx="2743200" cy="4123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4800600" y="609600"/>
            <a:ext cx="3124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Здраво, жеђи,</a:t>
            </a:r>
          </a:p>
          <a:p>
            <a:pPr marL="0" indent="0">
              <a:buFont typeface="Arial" pitchFamily="34" charset="0"/>
              <a:buNone/>
            </a:pPr>
            <a:r>
              <a:rPr lang="bs-Cyrl-BA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а пијаће чесме!</a:t>
            </a:r>
          </a:p>
          <a:p>
            <a:pPr marL="0" indent="0">
              <a:buFont typeface="Arial" pitchFamily="34" charset="0"/>
              <a:buNone/>
            </a:pP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</a:t>
            </a:r>
            <a:r>
              <a:rPr lang="bs-Cyrl-BA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bs-Cyrl-BA" sz="2000" b="1" smtClean="0">
                <a:latin typeface="Arial" pitchFamily="34" charset="0"/>
                <a:cs typeface="Arial" pitchFamily="34" charset="0"/>
              </a:rPr>
              <a:t>птице,</a:t>
            </a:r>
            <a:endParaRPr lang="bs-Cyrl-BA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s-Cyrl-BA" sz="2000" b="1" dirty="0">
                <a:latin typeface="Arial" pitchFamily="34" charset="0"/>
                <a:cs typeface="Arial" pitchFamily="34" charset="0"/>
              </a:rPr>
              <a:t>д</a:t>
            </a:r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олетјеле пјесме</a:t>
            </a:r>
            <a:r>
              <a:rPr lang="bs-Cyrl-BA" sz="2400" b="1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3382" y="5863816"/>
            <a:ext cx="282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Ђуро ДАМЈАНОВИЋ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636" y="381000"/>
            <a:ext cx="3008313" cy="641350"/>
          </a:xfrm>
        </p:spPr>
        <p:txBody>
          <a:bodyPr/>
          <a:lstStyle/>
          <a:p>
            <a:pPr marL="0" indent="0">
              <a:buNone/>
            </a:pPr>
            <a:r>
              <a:rPr lang="bs-Cyrl-BA" dirty="0" smtClean="0">
                <a:latin typeface="Arial" pitchFamily="34" charset="0"/>
                <a:cs typeface="Arial" pitchFamily="34" charset="0"/>
              </a:rPr>
              <a:t>ПОЗДРАВИ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6" y="731838"/>
            <a:ext cx="3548132" cy="489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14400" y="990600"/>
            <a:ext cx="3388660" cy="2139518"/>
          </a:xfrm>
        </p:spPr>
        <p:txBody>
          <a:bodyPr>
            <a:noAutofit/>
          </a:bodyPr>
          <a:lstStyle/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Добро јутро!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Добар дан!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Добро вече!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Лаку ноћ!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Здраво!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Довиђења!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Збогом!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55073" y="3891107"/>
            <a:ext cx="3886200" cy="52849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bs-Cyrl-BA" dirty="0" smtClean="0">
                <a:latin typeface="Arial" pitchFamily="34" charset="0"/>
                <a:cs typeface="Arial" pitchFamily="34" charset="0"/>
              </a:rPr>
              <a:t>ЧАРОБНЕ РИЈЕЧИ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914400" y="4419600"/>
            <a:ext cx="3388660" cy="160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Молим!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Хвала!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Извини!</a:t>
            </a:r>
          </a:p>
          <a:p>
            <a:r>
              <a:rPr lang="bs-Cyrl-BA" sz="2000" b="1" dirty="0" smtClean="0">
                <a:latin typeface="Arial" pitchFamily="34" charset="0"/>
                <a:cs typeface="Arial" pitchFamily="34" charset="0"/>
              </a:rPr>
              <a:t>Изволи!</a:t>
            </a:r>
          </a:p>
        </p:txBody>
      </p:sp>
    </p:spTree>
    <p:extLst>
      <p:ext uri="{BB962C8B-B14F-4D97-AF65-F5344CB8AC3E}">
        <p14:creationId xmlns:p14="http://schemas.microsoft.com/office/powerpoint/2010/main" val="2477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323669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latin typeface="Arial" pitchFamily="34" charset="0"/>
                <a:cs typeface="Arial" pitchFamily="34" charset="0"/>
              </a:rPr>
              <a:t>Задаци за самосталан рад: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Arial" pitchFamily="34" charset="0"/>
                <a:cs typeface="Arial" pitchFamily="34" charset="0"/>
              </a:rPr>
              <a:t>УЗВИЧНЕ РЕЧЕНИЦЕ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85934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bs-Cyrl-BA" sz="2800" dirty="0">
                <a:latin typeface="Arial" pitchFamily="34" charset="0"/>
                <a:cs typeface="Arial" pitchFamily="34" charset="0"/>
              </a:rPr>
              <a:t>На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102.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страни вашег уџбеника „Читанка за 2. разред Основне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школе“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налазе се садржаји које смо данас учили. Прочитајте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их!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У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своје свеске препишите дефиниције. Прочитајте их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њих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неколико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пута.</a:t>
            </a:r>
          </a:p>
          <a:p>
            <a:endParaRPr lang="bs-Cyrl-BA" sz="2800" dirty="0">
              <a:latin typeface="Arial" pitchFamily="34" charset="0"/>
              <a:cs typeface="Arial" pitchFamily="34" charset="0"/>
            </a:endParaRPr>
          </a:p>
          <a:p>
            <a:r>
              <a:rPr lang="bs-Cyrl-BA" sz="2800" dirty="0">
                <a:latin typeface="Arial" pitchFamily="34" charset="0"/>
                <a:cs typeface="Arial" pitchFamily="34" charset="0"/>
              </a:rPr>
              <a:t>2.  Урадите 1.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задатак </a:t>
            </a:r>
            <a:r>
              <a:rPr lang="bs-Cyrl-BA" sz="2800" dirty="0">
                <a:latin typeface="Arial" pitchFamily="34" charset="0"/>
                <a:cs typeface="Arial" pitchFamily="34" charset="0"/>
              </a:rPr>
              <a:t>који се налази у   </a:t>
            </a:r>
          </a:p>
          <a:p>
            <a:r>
              <a:rPr lang="bs-Cyrl-BA" sz="2800" dirty="0">
                <a:latin typeface="Arial" pitchFamily="34" charset="0"/>
                <a:cs typeface="Arial" pitchFamily="34" charset="0"/>
              </a:rPr>
              <a:t>      истом уџбенику на страни </a:t>
            </a:r>
            <a:r>
              <a:rPr lang="bs-Cyrl-BA" sz="2800" dirty="0" smtClean="0">
                <a:latin typeface="Arial" pitchFamily="34" charset="0"/>
                <a:cs typeface="Arial" pitchFamily="34" charset="0"/>
              </a:rPr>
              <a:t>102.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9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257800" cy="6058311"/>
          </a:xfrm>
        </p:spPr>
      </p:pic>
    </p:spTree>
    <p:extLst>
      <p:ext uri="{BB962C8B-B14F-4D97-AF65-F5344CB8AC3E}">
        <p14:creationId xmlns:p14="http://schemas.microsoft.com/office/powerpoint/2010/main" val="28679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272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СРПСКИ ЈЕЗИК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ПОЗДРАВИ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2020-03-22T18:00:58Z</dcterms:created>
  <dcterms:modified xsi:type="dcterms:W3CDTF">2020-03-24T05:48:09Z</dcterms:modified>
</cp:coreProperties>
</file>