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77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61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8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858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55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008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740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6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08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03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96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9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24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08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50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1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2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35B67-75CF-493E-9ADA-28FEFDB8603C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17E9E99-AEA7-49C0-92AA-7905A1D2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4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ECDF9-04A9-4C39-BD99-C5F36C2F95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3600" dirty="0"/>
              <a:t>ПРИПРЕМА ЗА ПИСМЕНУ ВЈЕЖБУ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A4DE6CC-4939-40EB-99E1-354353FCA8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424630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56AF6B-0986-4B0B-940F-186E1F89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/>
              <a:t>Читање је предуслов за добру писменост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0A3E5B-B50F-4CC5-9AAC-D2A6CDF5E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/>
          </a:bodyPr>
          <a:lstStyle/>
          <a:p>
            <a:r>
              <a:rPr lang="sr-Cyrl-BA" sz="2400" dirty="0"/>
              <a:t>ТЕМА </a:t>
            </a:r>
          </a:p>
          <a:p>
            <a:pPr marL="0" indent="0">
              <a:buNone/>
            </a:pPr>
            <a:r>
              <a:rPr lang="sr-Cyrl-BA" sz="2400" dirty="0"/>
              <a:t>Задата или „слободна“ – по избору ученика</a:t>
            </a:r>
          </a:p>
          <a:p>
            <a:pPr marL="0" indent="0">
              <a:buNone/>
            </a:pPr>
            <a:r>
              <a:rPr lang="sr-Cyrl-BA" sz="2400" dirty="0"/>
              <a:t>Тему треба прво анализирати и прикупити чињенице о којима се промишља и изводи закључак. </a:t>
            </a:r>
          </a:p>
          <a:p>
            <a:r>
              <a:rPr lang="sr-Cyrl-BA" sz="2400" dirty="0"/>
              <a:t> КОМПОЗИЦИЈА РАДА  -  </a:t>
            </a:r>
            <a:r>
              <a:rPr lang="sr-Cyrl-BA" dirty="0"/>
              <a:t>1. УВОД </a:t>
            </a:r>
          </a:p>
          <a:p>
            <a:pPr marL="2286000" lvl="5" indent="0">
              <a:buNone/>
            </a:pPr>
            <a:r>
              <a:rPr lang="sr-Cyrl-BA" sz="1800" dirty="0"/>
              <a:t>				  2. ГЛАВНИ ДИО ИЛИ РАЗРАДА</a:t>
            </a:r>
          </a:p>
          <a:p>
            <a:pPr marL="2286000" lvl="5" indent="0">
              <a:buNone/>
            </a:pPr>
            <a:r>
              <a:rPr lang="sr-Cyrl-BA" sz="1800" dirty="0"/>
              <a:t>				  3. ЗАКЉУЧАК</a:t>
            </a:r>
          </a:p>
          <a:p>
            <a:pPr marL="0" lvl="5" indent="0" defTabSz="460375">
              <a:buNone/>
            </a:pPr>
            <a:r>
              <a:rPr lang="sr-Cyrl-BA" sz="2400" dirty="0"/>
              <a:t>Те три цјелине морају бити међусобно повезане и директно везане за разраду теме о којој се говори.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3485723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E6307-85AA-41B2-90E2-B322CC37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0516" y="0"/>
            <a:ext cx="8911687" cy="5637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4C80A7-8391-4B08-BA58-6A0FE6308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09267"/>
            <a:ext cx="8915400" cy="5969075"/>
          </a:xfrm>
        </p:spPr>
        <p:txBody>
          <a:bodyPr>
            <a:normAutofit/>
          </a:bodyPr>
          <a:lstStyle/>
          <a:p>
            <a:r>
              <a:rPr lang="sr-Cyrl-BA" sz="2400" dirty="0"/>
              <a:t>У сваком раду су уочљиви  </a:t>
            </a:r>
            <a:r>
              <a:rPr lang="sr-Cyrl-BA" sz="2400" dirty="0" smtClean="0"/>
              <a:t>СПОЉ</a:t>
            </a:r>
            <a:r>
              <a:rPr lang="sr-Cyrl-RS" sz="2400" dirty="0" smtClean="0"/>
              <a:t>АШЊИ</a:t>
            </a:r>
            <a:r>
              <a:rPr lang="sr-Cyrl-BA" sz="2400" dirty="0" smtClean="0"/>
              <a:t> </a:t>
            </a:r>
            <a:r>
              <a:rPr lang="sr-Cyrl-BA" sz="2400" dirty="0"/>
              <a:t>и УНУТРАШЊИ елементи. </a:t>
            </a:r>
          </a:p>
          <a:p>
            <a:r>
              <a:rPr lang="sr-Cyrl-BA" sz="2400" smtClean="0"/>
              <a:t>СПОЉАШЊИ </a:t>
            </a:r>
            <a:r>
              <a:rPr lang="sr-Cyrl-BA" sz="2400" dirty="0"/>
              <a:t>елементи представљају: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r-Cyrl-BA" sz="2000" dirty="0"/>
              <a:t>уредност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r-Cyrl-BA" sz="2000" dirty="0"/>
              <a:t>читкост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r-Cyrl-BA" sz="2000" dirty="0"/>
              <a:t>обим рада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r-Cyrl-BA" sz="2000" dirty="0"/>
              <a:t>естетски изглед</a:t>
            </a:r>
          </a:p>
          <a:p>
            <a:pPr marL="342900" lvl="2" indent="-342900"/>
            <a:r>
              <a:rPr lang="sr-Cyrl-BA" sz="2400" dirty="0"/>
              <a:t>УНУТРАШЊНИ елементи су: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sr-Cyrl-BA" sz="2200" dirty="0"/>
              <a:t>умјетничка вриједност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sr-Cyrl-BA" sz="2200" dirty="0"/>
              <a:t>садржајна и стилска страна писмености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sr-Cyrl-BA" sz="2200" dirty="0"/>
              <a:t>језичка и правописна норма</a:t>
            </a:r>
          </a:p>
          <a:p>
            <a:pPr lvl="2">
              <a:buFont typeface="Arial" panose="020B0604020202020204" pitchFamily="34" charset="0"/>
              <a:buChar char="•"/>
            </a:pPr>
            <a:endParaRPr lang="sr-Cyrl-BA" sz="2000" dirty="0"/>
          </a:p>
          <a:p>
            <a:pPr marL="3657600" lvl="8" indent="0">
              <a:buNone/>
            </a:pPr>
            <a:r>
              <a:rPr lang="sr-Cyrl-BA" sz="1800" dirty="0"/>
              <a:t>				  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605803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16675F-BD88-4E7F-B72A-C4932B533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-95693"/>
            <a:ext cx="8911687" cy="17012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EA53EB-8FA7-470C-A0C1-B2D89A31C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627320"/>
            <a:ext cx="8915400" cy="5294534"/>
          </a:xfrm>
        </p:spPr>
        <p:txBody>
          <a:bodyPr/>
          <a:lstStyle/>
          <a:p>
            <a:r>
              <a:rPr lang="sr-Cyrl-BA" sz="2400" dirty="0"/>
              <a:t>Код УНУТРАШЊНИХ елемената важно је знати да:</a:t>
            </a:r>
          </a:p>
          <a:p>
            <a:endParaRPr lang="sr-Cyrl-BA" sz="2400" dirty="0"/>
          </a:p>
          <a:p>
            <a:endParaRPr lang="sr-Cyrl-BA" sz="2400" dirty="0"/>
          </a:p>
          <a:p>
            <a:pPr marL="0" indent="0">
              <a:buNone/>
            </a:pPr>
            <a:endParaRPr lang="sr-Cyrl-BA" sz="2400" dirty="0"/>
          </a:p>
          <a:p>
            <a:endParaRPr lang="sr-Cyrl-BA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EB3E8484-096A-447F-B91C-D9654DC9BEED}"/>
              </a:ext>
            </a:extLst>
          </p:cNvPr>
          <p:cNvSpPr/>
          <p:nvPr/>
        </p:nvSpPr>
        <p:spPr>
          <a:xfrm>
            <a:off x="2679406" y="1244010"/>
            <a:ext cx="8325292" cy="172247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sr-Cyrl-BA" sz="2000" dirty="0"/>
              <a:t>Ученик показује шта у датом тренутнку умије, а не колико може. Садржајна и стилска страна писмености могу и треба да се побољшавају, богате и дају нове верзије написаног. </a:t>
            </a:r>
          </a:p>
          <a:p>
            <a:pPr algn="just"/>
            <a:r>
              <a:rPr lang="sr-Cyrl-BA" sz="2000" dirty="0"/>
              <a:t>Она је динамична. </a:t>
            </a:r>
            <a:endParaRPr lang="en-GB" sz="2000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xmlns="" id="{D816852F-7210-4776-9D21-28AD2607F81F}"/>
              </a:ext>
            </a:extLst>
          </p:cNvPr>
          <p:cNvSpPr/>
          <p:nvPr/>
        </p:nvSpPr>
        <p:spPr>
          <a:xfrm>
            <a:off x="2679406" y="3721395"/>
            <a:ext cx="8325292" cy="114831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sr-Cyrl-BA" sz="2000" dirty="0"/>
              <a:t>Језичка и правописна норма се не може мијењати, већ се мора примјењивати. </a:t>
            </a:r>
          </a:p>
          <a:p>
            <a:pPr algn="just"/>
            <a:r>
              <a:rPr lang="sr-Cyrl-BA" sz="2000" dirty="0"/>
              <a:t>Она је статична.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403426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611AA9-15F3-4C66-AABA-9E004EAE5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223284"/>
            <a:ext cx="8911687" cy="95693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34EE92-A23C-4998-B41D-214F4E149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57200"/>
            <a:ext cx="8915400" cy="6018028"/>
          </a:xfrm>
        </p:spPr>
        <p:txBody>
          <a:bodyPr>
            <a:noAutofit/>
          </a:bodyPr>
          <a:lstStyle/>
          <a:p>
            <a:r>
              <a:rPr lang="sr-Cyrl-BA" sz="2400" dirty="0"/>
              <a:t>Приликом израде рада треба: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Прикупљати грађу о ономе о чему ћемо писати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Разјашњавати податке који су нам нејасни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Рјешавати недоумице за писање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Проширивати мотиве новим запажањима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Уочавати и објашњавати узрочно – посљедичне везе међу појавама, догађајима, ликовима и сл.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Критички промишљати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Уносити емоције – користити језичко–стилска средства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Постизати убједљивост у предмет писања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Не удаљавати се од теме о којој се пише уношењем безначајних појединости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BA" sz="2000" dirty="0"/>
              <a:t>Користити различите облике казивања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047764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5557C8-93B8-4048-BF19-590798B40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72141"/>
            <a:ext cx="8911687" cy="786808"/>
          </a:xfrm>
        </p:spPr>
        <p:txBody>
          <a:bodyPr>
            <a:normAutofit fontScale="90000"/>
          </a:bodyPr>
          <a:lstStyle/>
          <a:p>
            <a:r>
              <a:rPr lang="sr-Cyrl-BA" sz="2400" dirty="0"/>
              <a:t>НАЈЧЕШЋЕ ГРЕШКЕ КОЈЕ СЕ УОЧАВАЈУ ПРИЛИКОМ ЧИТАЊА УЧЕНИЧКИХ РАДОВА  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07A6F4-7D69-4586-9746-7755A8EC4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8949"/>
            <a:ext cx="8915400" cy="5518298"/>
          </a:xfrm>
        </p:spPr>
        <p:txBody>
          <a:bodyPr>
            <a:normAutofit/>
          </a:bodyPr>
          <a:lstStyle/>
          <a:p>
            <a:r>
              <a:rPr lang="sr-Cyrl-BA" sz="2000" dirty="0"/>
              <a:t>Често се уочавају вишеструкосложене реченице чиме се лако удаљава од теме.</a:t>
            </a:r>
          </a:p>
          <a:p>
            <a:pPr marL="914400" lvl="2" indent="0">
              <a:buNone/>
            </a:pPr>
            <a:r>
              <a:rPr lang="sr-Cyrl-BA" sz="2000" dirty="0"/>
              <a:t>Пиши јасним и једноставним реченицама!</a:t>
            </a:r>
          </a:p>
          <a:p>
            <a:pPr marL="914400" lvl="2" indent="0">
              <a:buNone/>
            </a:pPr>
            <a:r>
              <a:rPr lang="sr-Cyrl-BA" sz="2000" dirty="0"/>
              <a:t>Како рече наш нобеловац Иво Андрић: „Пиши тако да ријечима буде тијесно, а мислима широко“. </a:t>
            </a:r>
          </a:p>
          <a:p>
            <a:pPr marL="914400" lvl="2" indent="0">
              <a:buNone/>
            </a:pPr>
            <a:endParaRPr lang="sr-Cyrl-BA" sz="2000" dirty="0"/>
          </a:p>
          <a:p>
            <a:pPr marL="342900" lvl="2" indent="-342900"/>
            <a:r>
              <a:rPr lang="sr-Cyrl-BA" sz="2000" dirty="0"/>
              <a:t>Уочљив је и плеоназам (беспотребно гомилање ријечи истог или блиског значења)</a:t>
            </a:r>
            <a:endParaRPr lang="en-GB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4FA2A69-4C2D-4CB4-8984-4774D3BC4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668076"/>
              </p:ext>
            </p:extLst>
          </p:nvPr>
        </p:nvGraphicFramePr>
        <p:xfrm>
          <a:off x="2934584" y="4167964"/>
          <a:ext cx="827213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066">
                  <a:extLst>
                    <a:ext uri="{9D8B030D-6E8A-4147-A177-3AD203B41FA5}">
                      <a16:colId xmlns:a16="http://schemas.microsoft.com/office/drawing/2014/main" xmlns="" val="2030395758"/>
                    </a:ext>
                  </a:extLst>
                </a:gridCol>
                <a:gridCol w="4136066">
                  <a:extLst>
                    <a:ext uri="{9D8B030D-6E8A-4147-A177-3AD203B41FA5}">
                      <a16:colId xmlns:a16="http://schemas.microsoft.com/office/drawing/2014/main" xmlns="" val="94980365"/>
                    </a:ext>
                  </a:extLst>
                </a:gridCol>
              </a:tblGrid>
              <a:tr h="35846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НЕТАЧНО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ТАЧНО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5520198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мала кућица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кућица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6423700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но међутим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међутим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5222326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често пута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често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9862318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Ја лично мислим.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Мислим.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1455398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Попни се горе!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Попни се!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1386664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цирка око (100КМ)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око (100КМ) или цирка (100КМ)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900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92957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51E5A3-B0AD-4058-9D06-194DA1628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1797"/>
          </a:xfrm>
        </p:spPr>
        <p:txBody>
          <a:bodyPr>
            <a:normAutofit/>
          </a:bodyPr>
          <a:lstStyle/>
          <a:p>
            <a:r>
              <a:rPr lang="sr-Cyrl-BA" sz="2400" dirty="0"/>
              <a:t>ЈЕЗИЧКЕ И ПРАВОПИСНЕ ГРЕШКЕ</a:t>
            </a:r>
            <a:endParaRPr lang="en-GB" sz="24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FB9F4D0C-F89A-484B-8051-80EFBEEB3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474331"/>
              </p:ext>
            </p:extLst>
          </p:nvPr>
        </p:nvGraphicFramePr>
        <p:xfrm>
          <a:off x="2589213" y="1180214"/>
          <a:ext cx="8915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643">
                  <a:extLst>
                    <a:ext uri="{9D8B030D-6E8A-4147-A177-3AD203B41FA5}">
                      <a16:colId xmlns:a16="http://schemas.microsoft.com/office/drawing/2014/main" xmlns="" val="711778073"/>
                    </a:ext>
                  </a:extLst>
                </a:gridCol>
                <a:gridCol w="4497757">
                  <a:extLst>
                    <a:ext uri="{9D8B030D-6E8A-4147-A177-3AD203B41FA5}">
                      <a16:colId xmlns:a16="http://schemas.microsoft.com/office/drawing/2014/main" xmlns="" val="321584365"/>
                    </a:ext>
                  </a:extLst>
                </a:gridCol>
              </a:tblGrid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НЕТАЧНО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ТАЧНО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5465011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хтјео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хтио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1106839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смјео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смио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8147338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самном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са мном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9247008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пречас, предчас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претчас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5078175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тачци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тачки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8259501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донешен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донесен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8549529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доле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доље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2278825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две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двије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4047018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јел</a:t>
                      </a:r>
                      <a:r>
                        <a:rPr lang="en-GB" dirty="0"/>
                        <a:t>`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да ли, јесте ли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853131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строжији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строжи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4284825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вриједнији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вреднији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9598627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неби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не би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2704953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обзиром да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 обзиром на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2441184"/>
                  </a:ext>
                </a:extLst>
              </a:tr>
              <a:tr h="360089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ниодкога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ни од кога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9192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05108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D4EA0-FD78-4FE6-8D04-628F4239C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5713"/>
          </a:xfrm>
        </p:spPr>
        <p:txBody>
          <a:bodyPr>
            <a:normAutofit/>
          </a:bodyPr>
          <a:lstStyle/>
          <a:p>
            <a:r>
              <a:rPr lang="sr-Cyrl-BA" sz="2400" dirty="0"/>
              <a:t>БЕСПОТРЕБНО КОРИШЋЕЊЕ СТРАНИХ РИЈЕЧИ И ИЗРАЗА</a:t>
            </a:r>
            <a:endParaRPr lang="en-GB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E5DA3DA-A6B8-4F26-AC49-2CAFE54AB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388343"/>
              </p:ext>
            </p:extLst>
          </p:nvPr>
        </p:nvGraphicFramePr>
        <p:xfrm>
          <a:off x="2589213" y="1371600"/>
          <a:ext cx="8915400" cy="478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xmlns="" val="1379764788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xmlns="" val="4271909790"/>
                    </a:ext>
                  </a:extLst>
                </a:gridCol>
              </a:tblGrid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ТУЂИЦЕ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РИЈЕЧИ ИЗ НАШЕГ ЈЕЗИКА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4578310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фан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обожавалац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6340997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шопинг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куповина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1768419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бановање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забрана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57127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фул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пун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0762778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факат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заиста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057421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финиширати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завршити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3629459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лајк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свиђање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1053065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тач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додир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5832028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таговати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означити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8883679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шеровати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подијелити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624948"/>
                  </a:ext>
                </a:extLst>
              </a:tr>
              <a:tr h="398721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кеш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готовина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5640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00775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83022B-4F86-4FC0-8B40-807283820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4448"/>
          </a:xfrm>
        </p:spPr>
        <p:txBody>
          <a:bodyPr>
            <a:normAutofit/>
          </a:bodyPr>
          <a:lstStyle/>
          <a:p>
            <a:r>
              <a:rPr lang="sr-Cyrl-BA" sz="3200" dirty="0"/>
              <a:t>ЗАДАЋА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B2C74B-70BF-4CD0-922B-DFCB43202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8558"/>
            <a:ext cx="8915400" cy="4422664"/>
          </a:xfrm>
        </p:spPr>
        <p:txBody>
          <a:bodyPr>
            <a:normAutofit/>
          </a:bodyPr>
          <a:lstStyle/>
          <a:p>
            <a:r>
              <a:rPr lang="sr-Cyrl-BA" sz="2000" dirty="0"/>
              <a:t>У складу са претходним упутствима написати писмени рад на тему </a:t>
            </a:r>
          </a:p>
          <a:p>
            <a:pPr marL="0" indent="0">
              <a:buNone/>
            </a:pPr>
            <a:r>
              <a:rPr lang="sr-Cyrl-BA" sz="2000" dirty="0"/>
              <a:t>            		ЗАНИМАЊЕ КОЈИМ ЖЕЛИМ ДА СЕ БАВИМ!</a:t>
            </a:r>
            <a:endParaRPr lang="en-GB" sz="2000" dirty="0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xmlns="" id="{B0F20236-D8B8-4CAD-9224-A9DB7613D342}"/>
              </a:ext>
            </a:extLst>
          </p:cNvPr>
          <p:cNvSpPr/>
          <p:nvPr/>
        </p:nvSpPr>
        <p:spPr>
          <a:xfrm>
            <a:off x="9335387" y="6233890"/>
            <a:ext cx="2509284" cy="5417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hlinkClick r:id="rId2" action="ppaction://hlinksldjump"/>
              </a:rPr>
              <a:t>Врати на почетак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832731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83</TotalTime>
  <Words>405</Words>
  <Application>Microsoft Office PowerPoint</Application>
  <PresentationFormat>Custom</PresentationFormat>
  <Paragraphs>120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ПРИПРЕМА ЗА ПИСМЕНУ ВЈЕЖБУ</vt:lpstr>
      <vt:lpstr>Читање је предуслов за добру писменост</vt:lpstr>
      <vt:lpstr>PowerPoint Presentation</vt:lpstr>
      <vt:lpstr>PowerPoint Presentation</vt:lpstr>
      <vt:lpstr>PowerPoint Presentation</vt:lpstr>
      <vt:lpstr>НАЈЧЕШЋЕ ГРЕШКЕ КОЈЕ СЕ УОЧАВАЈУ ПРИЛИКОМ ЧИТАЊА УЧЕНИЧКИХ РАДОВА  </vt:lpstr>
      <vt:lpstr>ЈЕЗИЧКЕ И ПРАВОПИСНЕ ГРЕШКЕ</vt:lpstr>
      <vt:lpstr>БЕСПОТРЕБНО КОРИШЋЕЊЕ СТРАНИХ РИЈЕЧИ И ИЗРАЗА</vt:lpstr>
      <vt:lpstr>ЗАДАЋА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ПРИПРЕМА ЗА ПИСМЕНУ ВЈЕЖБУ</dc:title>
  <dc:creator>vasilijedjukic2@gmail.com</dc:creator>
  <cp:lastModifiedBy>Ana</cp:lastModifiedBy>
  <cp:revision>20</cp:revision>
  <dcterms:created xsi:type="dcterms:W3CDTF">2020-04-08T13:39:56Z</dcterms:created>
  <dcterms:modified xsi:type="dcterms:W3CDTF">2020-04-09T11:58:41Z</dcterms:modified>
</cp:coreProperties>
</file>