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861D5-8D30-4C06-A4FC-73EBDBD97452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C8EC3-EDC8-475D-8BB8-8FC10494F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121F-293B-476D-9E61-EE847D7D314F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8CAB-E860-406D-9A33-6C81B3F67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82939" y="274639"/>
            <a:ext cx="374832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3677" y="274639"/>
            <a:ext cx="1104352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9369-56FD-45D6-9CB2-F15DCECBA98E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4377-50EB-4B3B-AE9E-6274EFBF6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2538-4808-4BB2-BDC4-53990FE007E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35AC-F8CC-4B81-9A71-AFA21571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95D7-8A4C-4542-B9AA-AB8301EB489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4292A-16CC-4F32-9E31-F802151B1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3676" y="1600201"/>
            <a:ext cx="73959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5341" y="1600201"/>
            <a:ext cx="7395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E3A8-1137-47F2-866C-9E71B1FD739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01DA-96DF-4215-BEA7-64436348F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C8E4-7CF4-4073-823F-B5CF0EF3D115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94E6-CA72-46A7-8E8B-86BFC8F6C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AAC21-EB64-4068-BA9F-C04F0F6BA666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CBA3-3CA2-4C09-813E-6C5434E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1B80-4F65-41A3-B4BB-BCCD7420DE57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748A-8DAB-4ED8-9F49-1D1F56365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2289-D70E-4714-8028-E61479C144B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D6CD-4B6F-4E78-BBCA-1EB2E3A4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6F91-2089-4663-B880-D345E5A77363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E22C-069B-4E4E-A046-23F54731D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7538" y="274638"/>
            <a:ext cx="11109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7538" y="1600200"/>
            <a:ext cx="11109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538" y="6356350"/>
            <a:ext cx="2879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0EDC36-C846-4CAD-8B53-8AC18C6C74E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988" y="6356350"/>
            <a:ext cx="3908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7138" y="6356350"/>
            <a:ext cx="2879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CA99E5-11C5-4926-A67C-AD9660CFF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mate.png"/>
          <p:cNvPicPr>
            <a:picLocks noChangeAspect="1" noChangeArrowheads="1"/>
          </p:cNvPicPr>
          <p:nvPr/>
        </p:nvPicPr>
        <p:blipFill>
          <a:blip r:embed="rId2" cstate="print"/>
          <a:srcRect l="35667" t="41164" r="4379" b="52797"/>
          <a:stretch>
            <a:fillRect/>
          </a:stretch>
        </p:blipFill>
        <p:spPr bwMode="auto">
          <a:xfrm>
            <a:off x="4648200" y="304800"/>
            <a:ext cx="7315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334000" y="1371600"/>
            <a:ext cx="594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6000" b="1">
                <a:solidFill>
                  <a:schemeClr val="bg1"/>
                </a:solidFill>
              </a:rPr>
              <a:t>МАТЕМАТИКА</a:t>
            </a:r>
            <a:endParaRPr lang="en-US" sz="6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7767638" cy="1647825"/>
          </a:xfrm>
        </p:spPr>
        <p:txBody>
          <a:bodyPr/>
          <a:lstStyle/>
          <a:p>
            <a:r>
              <a:rPr lang="sr-Cyrl-BA" sz="3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МНОЖЕЊЕ И ДИЈЕЉЕЊЕ</a:t>
            </a:r>
            <a:endParaRPr lang="en-US" sz="32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362200" y="1600200"/>
            <a:ext cx="7767638" cy="1096963"/>
          </a:xfrm>
        </p:spPr>
        <p:txBody>
          <a:bodyPr/>
          <a:lstStyle/>
          <a:p>
            <a:r>
              <a:rPr lang="sr-Cyrl-BA" b="1" smtClean="0">
                <a:solidFill>
                  <a:schemeClr val="bg1"/>
                </a:solidFill>
                <a:latin typeface="Arial" charset="0"/>
                <a:cs typeface="Arial" charset="0"/>
              </a:rPr>
              <a:t>ЗБИРА И РАЗЛИКЕ БРОЈЕМ</a:t>
            </a:r>
          </a:p>
          <a:p>
            <a:endParaRPr lang="en-US" b="1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895600"/>
            <a:ext cx="3838575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04800" y="5334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r-Cyrl-BA" sz="3600" b="1">
                <a:solidFill>
                  <a:schemeClr val="bg1"/>
                </a:solidFill>
              </a:rPr>
              <a:t> МНОЖЕЊЕ ЗБИРА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4384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(6 + 4)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3 = 6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3 + 4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3 = 18 + 12 =30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16764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(6 + 4)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3 = 10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 3 = 30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3505200"/>
            <a:ext cx="11506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Израчунај на два начина производ</a:t>
            </a:r>
            <a:r>
              <a:rPr lang="sr-Latn-BA" sz="3200" b="1">
                <a:solidFill>
                  <a:schemeClr val="bg1"/>
                </a:solidFill>
              </a:rPr>
              <a:t> </a:t>
            </a:r>
            <a:r>
              <a:rPr lang="sr-Cyrl-BA" sz="3200" b="1">
                <a:solidFill>
                  <a:schemeClr val="bg1"/>
                </a:solidFill>
              </a:rPr>
              <a:t>збира бројева 4 и 4 и броја 7!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5638800"/>
            <a:ext cx="7215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(4 + 4)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7 = 4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7 + 4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7 = 28 + 28 = 56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" y="48768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(4 + 4)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7 = 8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 7 = 56</a:t>
            </a:r>
            <a:endParaRPr lang="en-US" sz="3200">
              <a:latin typeface="Calibri" pitchFamily="34" charset="0"/>
            </a:endParaRPr>
          </a:p>
        </p:txBody>
      </p:sp>
      <p:pic>
        <p:nvPicPr>
          <p:cNvPr id="4104" name="Picture 12" descr="gra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6868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09600" y="609600"/>
            <a:ext cx="5192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b="1">
                <a:solidFill>
                  <a:schemeClr val="bg1"/>
                </a:solidFill>
              </a:rPr>
              <a:t> </a:t>
            </a:r>
            <a:r>
              <a:rPr lang="sr-Cyrl-BA" sz="3600" b="1">
                <a:solidFill>
                  <a:schemeClr val="bg1"/>
                </a:solidFill>
              </a:rPr>
              <a:t>ДИЈЕЉЕЊЕ ЗБИРА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133600"/>
            <a:ext cx="876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( 6 + 4 ) : 2 = 6 : 2 + 4 : 2 = 3 + 2 = 5</a:t>
            </a:r>
            <a:br>
              <a:rPr lang="sr-Cyrl-BA" sz="3200" b="1">
                <a:solidFill>
                  <a:schemeClr val="bg1"/>
                </a:solidFill>
              </a:rPr>
            </a:b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13716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( 6 + 4 ) : 2 = 10 : 2 = 5</a:t>
            </a:r>
          </a:p>
        </p:txBody>
      </p:sp>
      <p:pic>
        <p:nvPicPr>
          <p:cNvPr id="5125" name="Picture 6" descr="ram1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2714625"/>
            <a:ext cx="52006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" y="3657600"/>
            <a:ext cx="967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r-Cyrl-BA" sz="3200" b="1">
                <a:solidFill>
                  <a:schemeClr val="bg1"/>
                </a:solidFill>
              </a:rPr>
              <a:t>Израчунај на два начина количник збира бројева 48 и 6 и броја 6!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3400" y="5562600"/>
            <a:ext cx="8402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r-Cyrl-BA" sz="3200" b="1">
                <a:solidFill>
                  <a:schemeClr val="bg1"/>
                </a:solidFill>
              </a:rPr>
              <a:t>( 48 + 6 ) : 6 = 48 : 6 + 6 : 6 = 8 + 1 = 9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4876800"/>
            <a:ext cx="7380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( 48 + 6 ) : 6 =</a:t>
            </a:r>
            <a:r>
              <a:rPr lang="en-US" sz="3200" b="1">
                <a:solidFill>
                  <a:schemeClr val="bg1"/>
                </a:solidFill>
              </a:rPr>
              <a:t> 54 : 6 = 9</a:t>
            </a:r>
            <a:r>
              <a:rPr lang="sr-Cyrl-BA" sz="3200" b="1">
                <a:solidFill>
                  <a:schemeClr val="bg1"/>
                </a:solidFill>
              </a:rPr>
              <a:t> </a:t>
            </a:r>
            <a:endParaRPr lang="en-US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914400" y="685800"/>
            <a:ext cx="552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b="1">
                <a:solidFill>
                  <a:schemeClr val="bg1"/>
                </a:solidFill>
              </a:rPr>
              <a:t> </a:t>
            </a:r>
            <a:r>
              <a:rPr lang="sr-Cyrl-BA" sz="3600" b="1">
                <a:solidFill>
                  <a:schemeClr val="bg1"/>
                </a:solidFill>
              </a:rPr>
              <a:t>МНОЖЕЊЕ РАЗЛИКЕ</a:t>
            </a:r>
            <a:endParaRPr lang="en-US" sz="3600" b="1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2133600"/>
            <a:ext cx="8534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( 3 - 1 )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4 = 3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4 – 1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4 = 12 – 4 = 8</a:t>
            </a:r>
            <a:br>
              <a:rPr lang="sr-Cyrl-BA" sz="3200" b="1">
                <a:solidFill>
                  <a:schemeClr val="bg1"/>
                </a:solidFill>
              </a:rPr>
            </a:br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1447800"/>
            <a:ext cx="4011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( 3 - 1 )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4 =</a:t>
            </a:r>
            <a:r>
              <a:rPr lang="en-US" sz="3200" b="1">
                <a:solidFill>
                  <a:schemeClr val="bg1"/>
                </a:solidFill>
              </a:rPr>
              <a:t> 2 </a:t>
            </a:r>
            <a:r>
              <a:rPr lang="en-US" sz="3200" b="1">
                <a:solidFill>
                  <a:schemeClr val="bg1"/>
                </a:solidFill>
                <a:sym typeface="Symbol" pitchFamily="18" charset="2"/>
              </a:rPr>
              <a:t> 4 = 8</a:t>
            </a:r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3429000"/>
            <a:ext cx="10058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sr-Cyrl-BA" sz="3200" b="1">
                <a:solidFill>
                  <a:schemeClr val="bg1"/>
                </a:solidFill>
              </a:rPr>
              <a:t>Израчунај на два начина производ броја 9 и</a:t>
            </a:r>
            <a:endParaRPr lang="en-US" sz="3200" b="1">
              <a:solidFill>
                <a:schemeClr val="bg1"/>
              </a:solidFill>
            </a:endParaRPr>
          </a:p>
          <a:p>
            <a:pPr marL="457200" indent="-457200" algn="just"/>
            <a:r>
              <a:rPr lang="sr-Cyrl-BA" sz="3200" b="1">
                <a:solidFill>
                  <a:schemeClr val="bg1"/>
                </a:solidFill>
              </a:rPr>
              <a:t>разлике бројева 8 и 5!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5410200"/>
            <a:ext cx="7610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sr-Cyrl-BA" sz="3200" b="1">
                <a:solidFill>
                  <a:schemeClr val="bg1"/>
                </a:solidFill>
              </a:rPr>
              <a:t>9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( 8 – 5 ) = 9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8 – 9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5 = 72 – 45 = 27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14400" y="4648200"/>
            <a:ext cx="4443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9 </a:t>
            </a:r>
            <a:r>
              <a:rPr lang="sr-Cyrl-BA" sz="3200" b="1">
                <a:solidFill>
                  <a:schemeClr val="bg1"/>
                </a:solidFill>
                <a:sym typeface="Symbol" pitchFamily="18" charset="2"/>
              </a:rPr>
              <a:t></a:t>
            </a:r>
            <a:r>
              <a:rPr lang="sr-Cyrl-BA" sz="3200" b="1">
                <a:solidFill>
                  <a:schemeClr val="bg1"/>
                </a:solidFill>
              </a:rPr>
              <a:t> ( 8 – 5 ) =</a:t>
            </a:r>
            <a:r>
              <a:rPr lang="en-US" sz="3200" b="1">
                <a:solidFill>
                  <a:schemeClr val="bg1"/>
                </a:solidFill>
              </a:rPr>
              <a:t> 9 </a:t>
            </a:r>
            <a:r>
              <a:rPr lang="en-US" sz="3200" b="1">
                <a:solidFill>
                  <a:schemeClr val="bg1"/>
                </a:solidFill>
                <a:sym typeface="Symbol" pitchFamily="18" charset="2"/>
              </a:rPr>
              <a:t> 3 = 27</a:t>
            </a:r>
            <a:r>
              <a:rPr lang="sr-Cyrl-BA" sz="3200" b="1">
                <a:solidFill>
                  <a:schemeClr val="bg1"/>
                </a:solidFill>
              </a:rPr>
              <a:t> </a:t>
            </a:r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152" name="Picture 11" descr="okvir.png"/>
          <p:cNvPicPr>
            <a:picLocks noChangeAspect="1"/>
          </p:cNvPicPr>
          <p:nvPr/>
        </p:nvPicPr>
        <p:blipFill>
          <a:blip r:embed="rId2" cstate="print"/>
          <a:srcRect l="46780"/>
          <a:stretch>
            <a:fillRect/>
          </a:stretch>
        </p:blipFill>
        <p:spPr bwMode="auto">
          <a:xfrm>
            <a:off x="9906000" y="2133600"/>
            <a:ext cx="2133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2" descr="okvir.png"/>
          <p:cNvPicPr>
            <a:picLocks noChangeAspect="1"/>
          </p:cNvPicPr>
          <p:nvPr/>
        </p:nvPicPr>
        <p:blipFill>
          <a:blip r:embed="rId3" cstate="print"/>
          <a:srcRect l="-4443" b="59659"/>
          <a:stretch>
            <a:fillRect/>
          </a:stretch>
        </p:blipFill>
        <p:spPr bwMode="auto">
          <a:xfrm>
            <a:off x="4953000" y="228600"/>
            <a:ext cx="71628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okvir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304800"/>
            <a:ext cx="125730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371600" y="990600"/>
            <a:ext cx="5762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b="1">
                <a:solidFill>
                  <a:schemeClr val="bg1"/>
                </a:solidFill>
              </a:rPr>
              <a:t> </a:t>
            </a:r>
            <a:r>
              <a:rPr lang="sr-Cyrl-BA" sz="3600" b="1">
                <a:solidFill>
                  <a:schemeClr val="bg1"/>
                </a:solidFill>
              </a:rPr>
              <a:t>ДИЈЕЉЕЊЕ РАЗЛИКЕ</a:t>
            </a:r>
            <a:endParaRPr lang="en-US" sz="3600" b="1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2362200"/>
            <a:ext cx="7620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( 60 – 6 ) : 6 = 60 : 6 – 6 : 6 = 10 – 1 = 9</a:t>
            </a:r>
            <a:br>
              <a:rPr lang="sr-Cyrl-BA" sz="3200" b="1">
                <a:solidFill>
                  <a:schemeClr val="bg1"/>
                </a:solidFill>
              </a:rPr>
            </a:br>
            <a:endParaRPr lang="en-US" sz="3200" b="1"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1752600"/>
            <a:ext cx="473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( 60 – 6 ) : 6 =</a:t>
            </a:r>
            <a:r>
              <a:rPr lang="en-US" sz="3200" b="1">
                <a:solidFill>
                  <a:schemeClr val="bg1"/>
                </a:solidFill>
              </a:rPr>
              <a:t> 54 : 6 = 9</a:t>
            </a:r>
            <a:r>
              <a:rPr lang="sr-Cyrl-BA" sz="3200" b="1">
                <a:solidFill>
                  <a:schemeClr val="bg1"/>
                </a:solidFill>
              </a:rPr>
              <a:t> </a:t>
            </a:r>
            <a:endParaRPr lang="en-US" sz="320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3505200"/>
            <a:ext cx="9753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sr-Cyrl-BA" sz="3200" b="1">
                <a:solidFill>
                  <a:schemeClr val="bg1"/>
                </a:solidFill>
              </a:rPr>
              <a:t>    Израчунај на два начина количник разлике бројева 72 и 54 и броја 9!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19200" y="5562600"/>
            <a:ext cx="7666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( 72 – 54 ) : 9 = 72 : 9 – 54 : 9 = 8 – 6 = 2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19200" y="4724400"/>
            <a:ext cx="4806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200" b="1">
                <a:solidFill>
                  <a:schemeClr val="bg1"/>
                </a:solidFill>
              </a:rPr>
              <a:t>( 72 – 54 ) : 9 = 18 : 9 = 2</a:t>
            </a:r>
            <a:endParaRPr lang="en-US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r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267200" y="457200"/>
            <a:ext cx="3300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3600" b="1">
                <a:solidFill>
                  <a:schemeClr val="bg1"/>
                </a:solidFill>
              </a:rPr>
              <a:t>ВЈЕЖБАЈМО!</a:t>
            </a:r>
            <a:endParaRPr lang="en-US" sz="3600" b="1">
              <a:latin typeface="Calibri" pitchFamily="34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04800" y="1371600"/>
            <a:ext cx="666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sr-Cyrl-BA" sz="2800" b="1">
                <a:solidFill>
                  <a:schemeClr val="bg1"/>
                </a:solidFill>
              </a:rPr>
              <a:t>1. Збир бројева 42 и 7 умањи 7 пута.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2133600"/>
            <a:ext cx="742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sr-Cyrl-BA" sz="2800" b="1">
                <a:solidFill>
                  <a:schemeClr val="bg1"/>
                </a:solidFill>
              </a:rPr>
              <a:t>2. Разлику бројева 42 и 12 умањи 6 пута.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3048000"/>
            <a:ext cx="998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r-Cyrl-BA" sz="2800" b="1">
                <a:solidFill>
                  <a:schemeClr val="bg1"/>
                </a:solidFill>
              </a:rPr>
              <a:t>3. У 5 гнијезда има по једна мама птица и по 3 птића. Колико има  укупно птица у гнијездима?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4800" y="4267200"/>
            <a:ext cx="9296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r-Cyrl-BA" sz="2800" b="1">
                <a:solidFill>
                  <a:schemeClr val="bg1"/>
                </a:solidFill>
              </a:rPr>
              <a:t>4. Марко је офарбао 24 јаја. Појео је 3. Његова млађа сестра има 3 пута мање јаја од Марка. Колико јаја има Марко, а колико његова сестра?</a:t>
            </a:r>
          </a:p>
          <a:p>
            <a:pPr algn="just"/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okvir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1135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276600" y="914400"/>
            <a:ext cx="593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BA" sz="2800" b="1">
                <a:solidFill>
                  <a:schemeClr val="bg1"/>
                </a:solidFill>
              </a:rPr>
              <a:t>ЗАДАЦИ ЗА САМОСТАЛАН РАД: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133600" y="3886200"/>
            <a:ext cx="838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2. </a:t>
            </a:r>
            <a:r>
              <a:rPr lang="sr-Cyrl-BA" sz="2800" b="1">
                <a:solidFill>
                  <a:schemeClr val="bg1"/>
                </a:solidFill>
              </a:rPr>
              <a:t>Ученици једног одјељења подијелили су се</a:t>
            </a:r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   </a:t>
            </a:r>
            <a:r>
              <a:rPr lang="sr-Cyrl-BA" sz="2800" b="1">
                <a:solidFill>
                  <a:schemeClr val="bg1"/>
                </a:solidFill>
              </a:rPr>
              <a:t> у 4 једнаке групе. У свакој групи су по 3</a:t>
            </a:r>
            <a:endParaRPr lang="en-US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   </a:t>
            </a:r>
            <a:r>
              <a:rPr lang="sr-Cyrl-BA" sz="2800" b="1">
                <a:solidFill>
                  <a:schemeClr val="bg1"/>
                </a:solidFill>
              </a:rPr>
              <a:t> дјечака и 3 дјевојчице.</a:t>
            </a:r>
            <a:r>
              <a:rPr lang="en-US" sz="2800" b="1">
                <a:solidFill>
                  <a:schemeClr val="bg1"/>
                </a:solidFill>
              </a:rPr>
              <a:t>  </a:t>
            </a:r>
            <a:endParaRPr lang="sr-Cyrl-BA" sz="2800" b="1">
              <a:solidFill>
                <a:schemeClr val="bg1"/>
              </a:solidFill>
            </a:endParaRPr>
          </a:p>
          <a:p>
            <a:r>
              <a:rPr lang="en-US" sz="2800" b="1">
                <a:solidFill>
                  <a:schemeClr val="bg1"/>
                </a:solidFill>
              </a:rPr>
              <a:t>    </a:t>
            </a:r>
            <a:r>
              <a:rPr lang="sr-Cyrl-BA" sz="2800" b="1">
                <a:solidFill>
                  <a:schemeClr val="bg1"/>
                </a:solidFill>
              </a:rPr>
              <a:t>Колико има ученика у том одјељењу?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057400" y="1905000"/>
            <a:ext cx="8534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sr-Cyrl-BA" sz="2800" b="1">
                <a:solidFill>
                  <a:schemeClr val="bg1"/>
                </a:solidFill>
              </a:rPr>
              <a:t>Немања је имао 40 КМ, па је потрошио 5</a:t>
            </a:r>
          </a:p>
          <a:p>
            <a:pPr marL="514350" indent="-514350"/>
            <a:r>
              <a:rPr lang="sr-Cyrl-BA" sz="2800" b="1">
                <a:solidFill>
                  <a:schemeClr val="bg1"/>
                </a:solidFill>
              </a:rPr>
              <a:t>     КМ. Никола има 5 пута мање КМ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r>
              <a:rPr lang="sr-Cyrl-BA" sz="2800" b="1">
                <a:solidFill>
                  <a:schemeClr val="bg1"/>
                </a:solidFill>
              </a:rPr>
              <a:t>него што сад има Немања. </a:t>
            </a:r>
          </a:p>
          <a:p>
            <a:pPr marL="514350" indent="-514350"/>
            <a:r>
              <a:rPr lang="sr-Cyrl-BA" sz="2800" b="1">
                <a:solidFill>
                  <a:schemeClr val="bg1"/>
                </a:solidFill>
              </a:rPr>
              <a:t>     Колико КМ има Никола?</a:t>
            </a:r>
            <a:endParaRPr lang="en-US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498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Wingdings</vt:lpstr>
      <vt:lpstr>Symbol</vt:lpstr>
      <vt:lpstr>Office Theme</vt:lpstr>
      <vt:lpstr>Slide 1</vt:lpstr>
      <vt:lpstr>МНОЖЕЊЕ И ДИЈЕЉЕЊЕ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5</cp:revision>
  <dcterms:created xsi:type="dcterms:W3CDTF">2020-04-09T18:22:52Z</dcterms:created>
  <dcterms:modified xsi:type="dcterms:W3CDTF">2020-04-15T18:57:26Z</dcterms:modified>
</cp:coreProperties>
</file>