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4" d="100"/>
          <a:sy n="84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7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  <a:endParaRPr lang="sr-Cyrl-R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      Уџбеник страна 156-160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1807183"/>
            <a:ext cx="6193252" cy="4296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696200" cy="444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sr-Cyrl-RS" b="1" dirty="0" smtClean="0"/>
              <a:t>Оснивање града</a:t>
            </a:r>
            <a:endParaRPr lang="sr-Cyrl-RS" b="1" dirty="0"/>
          </a:p>
          <a:p>
            <a:r>
              <a:rPr lang="sr-Cyrl-RS" dirty="0" smtClean="0"/>
              <a:t>Основали га заједно Романи и Словени</a:t>
            </a:r>
            <a:endParaRPr lang="sr-Cyrl-RS" dirty="0" smtClean="0"/>
          </a:p>
          <a:p>
            <a:r>
              <a:rPr lang="sr-Cyrl-RS" dirty="0" smtClean="0"/>
              <a:t>Град носи два имена: 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Дубровник-Словени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Рагуза-Романи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410" y="1291590"/>
            <a:ext cx="8073390" cy="4834890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Град-држава</a:t>
            </a:r>
            <a:endParaRPr lang="sr-Cyrl-RS" b="1" dirty="0" smtClean="0"/>
          </a:p>
          <a:p>
            <a:r>
              <a:rPr lang="sr-Cyrl-RS" sz="3100" dirty="0" smtClean="0"/>
              <a:t>Цар Стефан Душан уступио Стон </a:t>
            </a:r>
            <a:r>
              <a:rPr lang="sr-Cyrl-RS" sz="3100" dirty="0"/>
              <a:t>и</a:t>
            </a:r>
            <a:r>
              <a:rPr lang="sr-Cyrl-RS" sz="3100" dirty="0" smtClean="0"/>
              <a:t> Пељешац</a:t>
            </a:r>
            <a:endParaRPr lang="sr-Cyrl-RS" sz="3100" dirty="0" smtClean="0"/>
          </a:p>
          <a:p>
            <a:r>
              <a:rPr lang="sr-Cyrl-RS" dirty="0" smtClean="0"/>
              <a:t>Босански Краљ продао приморје</a:t>
            </a:r>
            <a:endParaRPr lang="sr-Cyrl-RS" dirty="0" smtClean="0"/>
          </a:p>
          <a:p>
            <a:r>
              <a:rPr lang="sr-Cyrl-RS" dirty="0" smtClean="0"/>
              <a:t>Босанска властела-Конавле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3890772"/>
            <a:ext cx="3048000" cy="23737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490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sr-Cyrl-RS" b="1" dirty="0" smtClean="0"/>
              <a:t>Страна власт</a:t>
            </a:r>
            <a:endParaRPr lang="sr-Cyrl-RS" dirty="0"/>
          </a:p>
          <a:p>
            <a:r>
              <a:rPr lang="sr-Cyrl-RS" dirty="0" smtClean="0"/>
              <a:t>Византијско царство</a:t>
            </a:r>
            <a:endParaRPr lang="sr-Cyrl-RS" dirty="0" smtClean="0"/>
          </a:p>
          <a:p>
            <a:r>
              <a:rPr lang="sr-Cyrl-RS" dirty="0" smtClean="0"/>
              <a:t>Млетачка република </a:t>
            </a:r>
            <a:endParaRPr lang="sr-Cyrl-RS" dirty="0" smtClean="0"/>
          </a:p>
          <a:p>
            <a:r>
              <a:rPr lang="sr-Cyrl-RS" dirty="0" smtClean="0"/>
              <a:t>Угарска</a:t>
            </a:r>
            <a:endParaRPr lang="sr-Cyrl-R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7696200" cy="4708525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   Привр</a:t>
            </a:r>
            <a:r>
              <a:rPr lang="en-US" b="1" dirty="0" smtClean="0"/>
              <a:t>e</a:t>
            </a:r>
            <a:r>
              <a:rPr lang="sr-Cyrl-RS" b="1" dirty="0" smtClean="0"/>
              <a:t>дни живот</a:t>
            </a:r>
            <a:endParaRPr lang="sr-Cyrl-RS" b="1" dirty="0" smtClean="0"/>
          </a:p>
          <a:p>
            <a:r>
              <a:rPr lang="sr-Cyrl-RS" dirty="0" smtClean="0"/>
              <a:t>Успон трговине</a:t>
            </a:r>
            <a:endParaRPr lang="sr-Cyrl-RS" dirty="0" smtClean="0"/>
          </a:p>
          <a:p>
            <a:r>
              <a:rPr lang="sr-Cyrl-RS" dirty="0" smtClean="0"/>
              <a:t>Извозили су занатску робу</a:t>
            </a:r>
            <a:r>
              <a:rPr lang="en-US" dirty="0" smtClean="0"/>
              <a:t> </a:t>
            </a:r>
            <a:r>
              <a:rPr lang="sr-Cyrl-RS" dirty="0" smtClean="0"/>
              <a:t>и </a:t>
            </a:r>
            <a:r>
              <a:rPr lang="sr-Cyrl-RS" dirty="0" smtClean="0"/>
              <a:t>со</a:t>
            </a:r>
            <a:endParaRPr lang="sr-Cyrl-RS" dirty="0" smtClean="0"/>
          </a:p>
          <a:p>
            <a:r>
              <a:rPr lang="sr-Cyrl-RS" dirty="0" smtClean="0"/>
              <a:t>Увозили пољопривредне производе</a:t>
            </a:r>
            <a:r>
              <a:rPr lang="sr-Cyrl-RS" dirty="0"/>
              <a:t> </a:t>
            </a:r>
            <a:r>
              <a:rPr lang="sr-Cyrl-RS" dirty="0" smtClean="0"/>
              <a:t>и метале </a:t>
            </a: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3771900"/>
            <a:ext cx="3884677" cy="2674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    Уређење</a:t>
            </a:r>
            <a:endParaRPr lang="sr-Cyrl-RS" b="1" dirty="0" smtClean="0"/>
          </a:p>
          <a:p>
            <a:r>
              <a:rPr lang="sr-Cyrl-RS" dirty="0" smtClean="0"/>
              <a:t>Велико вијеће</a:t>
            </a:r>
            <a:endParaRPr lang="sr-Cyrl-RS" dirty="0" smtClean="0"/>
          </a:p>
          <a:p>
            <a:r>
              <a:rPr lang="sr-Cyrl-RS" dirty="0" smtClean="0"/>
              <a:t>Вијеће умољених</a:t>
            </a:r>
            <a:endParaRPr lang="sr-Cyrl-RS" dirty="0"/>
          </a:p>
          <a:p>
            <a:r>
              <a:rPr lang="sr-Cyrl-RS" dirty="0" smtClean="0"/>
              <a:t>Мало вијеће </a:t>
            </a:r>
            <a:endParaRPr lang="sr-Cyrl-RS" dirty="0" smtClean="0"/>
          </a:p>
          <a:p>
            <a:r>
              <a:rPr lang="sr-Cyrl-RS" dirty="0" smtClean="0"/>
              <a:t>Кнез</a:t>
            </a:r>
            <a:endParaRPr lang="sr-Cyrl-RS" dirty="0" smtClean="0"/>
          </a:p>
          <a:p>
            <a:r>
              <a:rPr lang="sr-Cyrl-RS" dirty="0" smtClean="0"/>
              <a:t>Највећи дио становништва је био без политичких права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848600" cy="427038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4497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Значај Дубровника у привредном и културном животу Јужних Словена</a:t>
            </a:r>
            <a:endParaRPr lang="sr-Cyrl-RS" b="1" dirty="0" smtClean="0"/>
          </a:p>
          <a:p>
            <a:r>
              <a:rPr lang="sr-Cyrl-RS" dirty="0" smtClean="0"/>
              <a:t>Град се обогатио трговином</a:t>
            </a:r>
            <a:endParaRPr lang="sr-Cyrl-RS" dirty="0" smtClean="0"/>
          </a:p>
          <a:p>
            <a:r>
              <a:rPr lang="sr-Cyrl-RS" dirty="0" smtClean="0"/>
              <a:t>Отварање школа</a:t>
            </a:r>
            <a:endParaRPr lang="sr-Cyrl-RS" dirty="0" smtClean="0"/>
          </a:p>
          <a:p>
            <a:r>
              <a:rPr lang="sr-Cyrl-RS" dirty="0" smtClean="0"/>
              <a:t>Подизање насеља поред рудника</a:t>
            </a:r>
            <a:endParaRPr lang="sr-Cyrl-RS" dirty="0" smtClean="0"/>
          </a:p>
          <a:p>
            <a:r>
              <a:rPr lang="sr-Cyrl-RS" dirty="0" smtClean="0"/>
              <a:t>Вјешти пословни људи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ДУБРОВНИК У СРЕДЊЕМ ВИЈЕКУ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848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 smtClean="0"/>
              <a:t>ЗАДАЦИ</a:t>
            </a:r>
            <a:endParaRPr lang="sr-Cyrl-RS" b="1" dirty="0" smtClean="0"/>
          </a:p>
          <a:p>
            <a:pPr marL="0" indent="0">
              <a:buNone/>
            </a:pPr>
            <a:r>
              <a:rPr lang="sr-Cyrl-RS" dirty="0" smtClean="0"/>
              <a:t>Направити забиљешке у својим свескама 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Одговорити на питања у уџбенику на страни 162. </a:t>
            </a:r>
            <a:endParaRPr lang="sr-Latn-BA" dirty="0" smtClean="0"/>
          </a:p>
          <a:p>
            <a:pPr marL="0" indent="0">
              <a:buNone/>
            </a:pPr>
            <a:r>
              <a:rPr lang="sr-Cyrl-RS" b="1" i="1" dirty="0"/>
              <a:t>Ко жели више: </a:t>
            </a:r>
            <a:endParaRPr lang="sr-Latn-BA" b="1" i="1" dirty="0" smtClean="0"/>
          </a:p>
          <a:p>
            <a:pPr marL="0" indent="0">
              <a:buNone/>
            </a:pPr>
            <a:r>
              <a:rPr lang="sr-Cyrl-BA" dirty="0" smtClean="0"/>
              <a:t>П</a:t>
            </a:r>
            <a:r>
              <a:rPr lang="sr-Cyrl-RS" dirty="0" smtClean="0"/>
              <a:t>рочитати </a:t>
            </a:r>
            <a:r>
              <a:rPr lang="sr-Cyrl-RS" dirty="0" smtClean="0"/>
              <a:t>из старих текстова о дубровачкој трговини на 160. </a:t>
            </a:r>
            <a:r>
              <a:rPr lang="sr-Cyrl-RS" smtClean="0"/>
              <a:t>страници.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Presentation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ДУБРОВНИК У СРЕДЊЕМ ВИЈЕКУ</vt:lpstr>
      <vt:lpstr>ДУБРОВНИК У СРЕДЊЕМ ВИЈЕКУ</vt:lpstr>
      <vt:lpstr>ДУБРОВНИК У СРЕДЊЕМ ВИЈЕКУ</vt:lpstr>
      <vt:lpstr>ДУБРОВНИК У СРЕДЊЕМ ВИЈЕКУ</vt:lpstr>
      <vt:lpstr>ДУБРОВНИК У СРЕДЊЕМ ВИЈЕКУ</vt:lpstr>
      <vt:lpstr>ДУБРОВНИК У СРЕДЊЕМ ВИЈЕКУ</vt:lpstr>
      <vt:lpstr>ДУБРОВНИК У СРЕДЊЕМ ВИЈЕКУ</vt:lpstr>
      <vt:lpstr>ДУБРОВНИК У СРЕДЊЕМ ВИЈЕКУ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TANJA</cp:lastModifiedBy>
  <cp:revision>109</cp:revision>
  <dcterms:created xsi:type="dcterms:W3CDTF">2017-07-14T07:47:00Z</dcterms:created>
  <dcterms:modified xsi:type="dcterms:W3CDTF">2020-04-02T13:41:24Z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